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00" r:id="rId4"/>
    <p:sldMasterId id="2147483715" r:id="rId5"/>
    <p:sldMasterId id="2147483827" r:id="rId6"/>
    <p:sldMasterId id="2147483838" r:id="rId7"/>
  </p:sldMasterIdLst>
  <p:notesMasterIdLst>
    <p:notesMasterId r:id="rId49"/>
  </p:notesMasterIdLst>
  <p:sldIdLst>
    <p:sldId id="294" r:id="rId8"/>
    <p:sldId id="296" r:id="rId9"/>
    <p:sldId id="545" r:id="rId10"/>
    <p:sldId id="297" r:id="rId11"/>
    <p:sldId id="454" r:id="rId12"/>
    <p:sldId id="561" r:id="rId13"/>
    <p:sldId id="525" r:id="rId14"/>
    <p:sldId id="527" r:id="rId15"/>
    <p:sldId id="526" r:id="rId16"/>
    <p:sldId id="529" r:id="rId17"/>
    <p:sldId id="530" r:id="rId18"/>
    <p:sldId id="531" r:id="rId19"/>
    <p:sldId id="472" r:id="rId20"/>
    <p:sldId id="455" r:id="rId21"/>
    <p:sldId id="374" r:id="rId22"/>
    <p:sldId id="420" r:id="rId23"/>
    <p:sldId id="378" r:id="rId24"/>
    <p:sldId id="384" r:id="rId25"/>
    <p:sldId id="519" r:id="rId26"/>
    <p:sldId id="389" r:id="rId27"/>
    <p:sldId id="484" r:id="rId28"/>
    <p:sldId id="458" r:id="rId29"/>
    <p:sldId id="456" r:id="rId30"/>
    <p:sldId id="457" r:id="rId31"/>
    <p:sldId id="473" r:id="rId32"/>
    <p:sldId id="474" r:id="rId33"/>
    <p:sldId id="518" r:id="rId34"/>
    <p:sldId id="481" r:id="rId35"/>
    <p:sldId id="510" r:id="rId36"/>
    <p:sldId id="554" r:id="rId37"/>
    <p:sldId id="555" r:id="rId38"/>
    <p:sldId id="556" r:id="rId39"/>
    <p:sldId id="557" r:id="rId40"/>
    <p:sldId id="558" r:id="rId41"/>
    <p:sldId id="559" r:id="rId42"/>
    <p:sldId id="560" r:id="rId43"/>
    <p:sldId id="552" r:id="rId44"/>
    <p:sldId id="551" r:id="rId45"/>
    <p:sldId id="338" r:id="rId46"/>
    <p:sldId id="410" r:id="rId47"/>
    <p:sldId id="34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D91AF2-58D9-4274-89D0-ADC4E806FE07}">
          <p14:sldIdLst>
            <p14:sldId id="294"/>
            <p14:sldId id="296"/>
            <p14:sldId id="545"/>
            <p14:sldId id="297"/>
            <p14:sldId id="454"/>
            <p14:sldId id="561"/>
            <p14:sldId id="525"/>
            <p14:sldId id="527"/>
            <p14:sldId id="526"/>
            <p14:sldId id="529"/>
            <p14:sldId id="530"/>
            <p14:sldId id="531"/>
            <p14:sldId id="472"/>
            <p14:sldId id="455"/>
            <p14:sldId id="374"/>
            <p14:sldId id="420"/>
            <p14:sldId id="378"/>
            <p14:sldId id="384"/>
            <p14:sldId id="519"/>
            <p14:sldId id="389"/>
            <p14:sldId id="484"/>
            <p14:sldId id="458"/>
            <p14:sldId id="456"/>
            <p14:sldId id="457"/>
            <p14:sldId id="473"/>
            <p14:sldId id="474"/>
            <p14:sldId id="518"/>
            <p14:sldId id="481"/>
            <p14:sldId id="510"/>
            <p14:sldId id="554"/>
            <p14:sldId id="555"/>
            <p14:sldId id="556"/>
            <p14:sldId id="557"/>
            <p14:sldId id="558"/>
            <p14:sldId id="559"/>
            <p14:sldId id="560"/>
            <p14:sldId id="552"/>
            <p14:sldId id="551"/>
            <p14:sldId id="338"/>
            <p14:sldId id="410"/>
            <p14:sldId id="344"/>
          </p14:sldIdLst>
        </p14:section>
        <p14:section name="MLE branded icons" id="{F3149BF5-C70E-4A3A-A1E3-C59EA21D6598}">
          <p14:sldIdLst/>
        </p14:section>
      </p14:sectionLst>
    </p:ext>
    <p:ext uri="{EFAFB233-063F-42B5-8137-9DF3F51BA10A}">
      <p15:sldGuideLst xmlns:p15="http://schemas.microsoft.com/office/powerpoint/2012/main">
        <p15:guide id="1" orient="horz" pos="2160">
          <p15:clr>
            <a:srgbClr val="A4A3A4"/>
          </p15:clr>
        </p15:guide>
        <p15:guide id="2" orient="horz">
          <p15:clr>
            <a:srgbClr val="A4A3A4"/>
          </p15:clr>
        </p15:guide>
        <p15:guide id="3" orient="horz" pos="420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28"/>
    <a:srgbClr val="7A1F7F"/>
    <a:srgbClr val="C81976"/>
    <a:srgbClr val="EBEBE4"/>
    <a:srgbClr val="88898C"/>
    <a:srgbClr val="009B9B"/>
    <a:srgbClr val="FFFFDD"/>
    <a:srgbClr val="FFFFCC"/>
    <a:srgbClr val="FFFFE7"/>
    <a:srgbClr val="FF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492BE-0678-FCEB-5904-B36F112102BF}" v="1" dt="2022-03-07T11:26:52.184"/>
    <p1510:client id="{D0D34706-4E44-4BD9-AB4C-F80CFE979765}" v="7" dt="2022-03-03T10:48:36.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orient="horz"/>
        <p:guide orient="horz" pos="4201"/>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3.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80000019_4D7AFD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8000001B_2EF14E6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8000001A_CDE08D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_80000053_DE92CEBF.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_80000054_CCC9C79B.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_80000055_D055D5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_800000CE_A285F90F.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_800000CF_9700456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_800000D0_7E56E7D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7579-4AC1-8C7E-D28A97A700AE}"/>
              </c:ext>
            </c:extLst>
          </c:dPt>
          <c:dPt>
            <c:idx val="1"/>
            <c:invertIfNegative val="0"/>
            <c:bubble3D val="0"/>
            <c:extLst>
              <c:ext xmlns:c16="http://schemas.microsoft.com/office/drawing/2014/chart" uri="{C3380CC4-5D6E-409C-BE32-E72D297353CC}">
                <c16:uniqueId val="{00000001-7579-4AC1-8C7E-D28A97A700AE}"/>
              </c:ext>
            </c:extLst>
          </c:dPt>
          <c:dPt>
            <c:idx val="2"/>
            <c:invertIfNegative val="0"/>
            <c:bubble3D val="0"/>
            <c:extLst>
              <c:ext xmlns:c16="http://schemas.microsoft.com/office/drawing/2014/chart" uri="{C3380CC4-5D6E-409C-BE32-E72D297353CC}">
                <c16:uniqueId val="{00000002-7579-4AC1-8C7E-D28A97A700AE}"/>
              </c:ext>
            </c:extLst>
          </c:dPt>
          <c:dPt>
            <c:idx val="3"/>
            <c:invertIfNegative val="0"/>
            <c:bubble3D val="0"/>
            <c:extLst>
              <c:ext xmlns:c16="http://schemas.microsoft.com/office/drawing/2014/chart" uri="{C3380CC4-5D6E-409C-BE32-E72D297353CC}">
                <c16:uniqueId val="{00000003-7579-4AC1-8C7E-D28A97A700AE}"/>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7579-4AC1-8C7E-D28A97A700AE}"/>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7579-4AC1-8C7E-D28A97A700AE}"/>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7579-4AC1-8C7E-D28A97A700AE}"/>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7579-4AC1-8C7E-D28A97A700AE}"/>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7579-4AC1-8C7E-D28A97A700AE}"/>
            </c:ext>
          </c:extLst>
        </c:ser>
        <c:dLbls>
          <c:showLegendKey val="0"/>
          <c:showVal val="1"/>
          <c:showCatName val="0"/>
          <c:showSerName val="0"/>
          <c:showPercent val="0"/>
          <c:showBubbleSize val="0"/>
        </c:dLbls>
        <c:gapWidth val="75"/>
        <c:overlap val="100"/>
        <c:axId val="113963776"/>
        <c:axId val="113965312"/>
      </c:barChart>
      <c:catAx>
        <c:axId val="113963776"/>
        <c:scaling>
          <c:orientation val="minMax"/>
        </c:scaling>
        <c:delete val="1"/>
        <c:axPos val="l"/>
        <c:numFmt formatCode="General" sourceLinked="1"/>
        <c:majorTickMark val="none"/>
        <c:minorTickMark val="none"/>
        <c:tickLblPos val="nextTo"/>
        <c:crossAx val="113965312"/>
        <c:crossesAt val="10"/>
        <c:auto val="1"/>
        <c:lblAlgn val="ctr"/>
        <c:lblOffset val="100"/>
        <c:noMultiLvlLbl val="0"/>
      </c:catAx>
      <c:valAx>
        <c:axId val="113965312"/>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Tahoma" panose="020B0604030504040204" pitchFamily="34" charset="0"/>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113963776"/>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9CDC-49FA-B470-80300EFC71D1}"/>
              </c:ext>
            </c:extLst>
          </c:dPt>
          <c:dPt>
            <c:idx val="1"/>
            <c:invertIfNegative val="0"/>
            <c:bubble3D val="0"/>
            <c:spPr>
              <a:solidFill>
                <a:srgbClr val="C81976"/>
              </a:solidFill>
            </c:spPr>
            <c:extLst>
              <c:ext xmlns:c16="http://schemas.microsoft.com/office/drawing/2014/chart" uri="{C3380CC4-5D6E-409C-BE32-E72D297353CC}">
                <c16:uniqueId val="{00000003-9CDC-49FA-B470-80300EFC71D1}"/>
              </c:ext>
            </c:extLst>
          </c:dPt>
          <c:dPt>
            <c:idx val="2"/>
            <c:invertIfNegative val="0"/>
            <c:bubble3D val="0"/>
            <c:spPr>
              <a:solidFill>
                <a:srgbClr val="88898C"/>
              </a:solidFill>
            </c:spPr>
            <c:extLst>
              <c:ext xmlns:c16="http://schemas.microsoft.com/office/drawing/2014/chart" uri="{C3380CC4-5D6E-409C-BE32-E72D297353CC}">
                <c16:uniqueId val="{00000005-9CDC-49FA-B470-80300EFC71D1}"/>
              </c:ext>
            </c:extLst>
          </c:dPt>
          <c:dPt>
            <c:idx val="3"/>
            <c:invertIfNegative val="0"/>
            <c:bubble3D val="0"/>
            <c:spPr>
              <a:solidFill>
                <a:srgbClr val="FDB828"/>
              </a:solidFill>
            </c:spPr>
            <c:extLst>
              <c:ext xmlns:c16="http://schemas.microsoft.com/office/drawing/2014/chart" uri="{C3380CC4-5D6E-409C-BE32-E72D297353CC}">
                <c16:uniqueId val="{00000007-9CDC-49FA-B470-80300EFC71D1}"/>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CDC-49FA-B470-80300EFC71D1}"/>
            </c:ext>
          </c:extLst>
        </c:ser>
        <c:dLbls>
          <c:showLegendKey val="0"/>
          <c:showVal val="0"/>
          <c:showCatName val="0"/>
          <c:showSerName val="0"/>
          <c:showPercent val="0"/>
          <c:showBubbleSize val="0"/>
        </c:dLbls>
        <c:gapWidth val="100"/>
        <c:axId val="114005120"/>
        <c:axId val="114006656"/>
      </c:barChart>
      <c:catAx>
        <c:axId val="114005120"/>
        <c:scaling>
          <c:orientation val="minMax"/>
        </c:scaling>
        <c:delete val="0"/>
        <c:axPos val="b"/>
        <c:numFmt formatCode="General" sourceLinked="0"/>
        <c:majorTickMark val="out"/>
        <c:minorTickMark val="none"/>
        <c:tickLblPos val="nextTo"/>
        <c:crossAx val="114006656"/>
        <c:crosses val="autoZero"/>
        <c:auto val="1"/>
        <c:lblAlgn val="ctr"/>
        <c:lblOffset val="100"/>
        <c:noMultiLvlLbl val="0"/>
      </c:catAx>
      <c:valAx>
        <c:axId val="114006656"/>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114005120"/>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142E-4977-8C74-B67BFC15FB97}"/>
              </c:ext>
            </c:extLst>
          </c:dPt>
          <c:dPt>
            <c:idx val="1"/>
            <c:bubble3D val="0"/>
            <c:extLst>
              <c:ext xmlns:c16="http://schemas.microsoft.com/office/drawing/2014/chart" uri="{C3380CC4-5D6E-409C-BE32-E72D297353CC}">
                <c16:uniqueId val="{00000001-142E-4977-8C74-B67BFC15FB97}"/>
              </c:ext>
            </c:extLst>
          </c:dPt>
          <c:dPt>
            <c:idx val="2"/>
            <c:bubble3D val="0"/>
            <c:extLst>
              <c:ext xmlns:c16="http://schemas.microsoft.com/office/drawing/2014/chart" uri="{C3380CC4-5D6E-409C-BE32-E72D297353CC}">
                <c16:uniqueId val="{00000002-142E-4977-8C74-B67BFC15FB97}"/>
              </c:ext>
            </c:extLst>
          </c:dPt>
          <c:dPt>
            <c:idx val="3"/>
            <c:bubble3D val="0"/>
            <c:extLst>
              <c:ext xmlns:c16="http://schemas.microsoft.com/office/drawing/2014/chart" uri="{C3380CC4-5D6E-409C-BE32-E72D297353CC}">
                <c16:uniqueId val="{00000003-142E-4977-8C74-B67BFC15FB97}"/>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142E-4977-8C74-B67BFC15FB97}"/>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142E-4977-8C74-B67BFC15FB97}"/>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142E-4977-8C74-B67BFC15FB97}"/>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142E-4977-8C74-B67BFC15FB97}"/>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142E-4977-8C74-B67BFC15FB97}"/>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142E-4977-8C74-B67BFC15FB97}"/>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142E-4977-8C74-B67BFC15FB97}"/>
            </c:ext>
          </c:extLst>
        </c:ser>
        <c:dLbls>
          <c:showLegendKey val="0"/>
          <c:showVal val="0"/>
          <c:showCatName val="0"/>
          <c:showSerName val="0"/>
          <c:showPercent val="0"/>
          <c:showBubbleSize val="0"/>
        </c:dLbls>
        <c:marker val="1"/>
        <c:smooth val="0"/>
        <c:axId val="114042752"/>
        <c:axId val="114053120"/>
      </c:lineChart>
      <c:catAx>
        <c:axId val="114042752"/>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14053120"/>
        <c:crosses val="autoZero"/>
        <c:auto val="1"/>
        <c:lblAlgn val="ctr"/>
        <c:lblOffset val="100"/>
        <c:noMultiLvlLbl val="0"/>
      </c:catAx>
      <c:valAx>
        <c:axId val="114053120"/>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14042752"/>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D4E7-4123-BF67-8A013BA9689D}"/>
              </c:ext>
            </c:extLst>
          </c:dPt>
          <c:dPt>
            <c:idx val="1"/>
            <c:invertIfNegative val="0"/>
            <c:bubble3D val="0"/>
            <c:extLst>
              <c:ext xmlns:c16="http://schemas.microsoft.com/office/drawing/2014/chart" uri="{C3380CC4-5D6E-409C-BE32-E72D297353CC}">
                <c16:uniqueId val="{00000001-D4E7-4123-BF67-8A013BA9689D}"/>
              </c:ext>
            </c:extLst>
          </c:dPt>
          <c:dPt>
            <c:idx val="2"/>
            <c:invertIfNegative val="0"/>
            <c:bubble3D val="0"/>
            <c:extLst>
              <c:ext xmlns:c16="http://schemas.microsoft.com/office/drawing/2014/chart" uri="{C3380CC4-5D6E-409C-BE32-E72D297353CC}">
                <c16:uniqueId val="{00000002-D4E7-4123-BF67-8A013BA9689D}"/>
              </c:ext>
            </c:extLst>
          </c:dPt>
          <c:dPt>
            <c:idx val="3"/>
            <c:invertIfNegative val="0"/>
            <c:bubble3D val="0"/>
            <c:extLst>
              <c:ext xmlns:c16="http://schemas.microsoft.com/office/drawing/2014/chart" uri="{C3380CC4-5D6E-409C-BE32-E72D297353CC}">
                <c16:uniqueId val="{00000003-D4E7-4123-BF67-8A013BA9689D}"/>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D4E7-4123-BF67-8A013BA9689D}"/>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D4E7-4123-BF67-8A013BA9689D}"/>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D4E7-4123-BF67-8A013BA9689D}"/>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D4E7-4123-BF67-8A013BA9689D}"/>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D4E7-4123-BF67-8A013BA9689D}"/>
            </c:ext>
          </c:extLst>
        </c:ser>
        <c:dLbls>
          <c:showLegendKey val="0"/>
          <c:showVal val="1"/>
          <c:showCatName val="0"/>
          <c:showSerName val="0"/>
          <c:showPercent val="0"/>
          <c:showBubbleSize val="0"/>
        </c:dLbls>
        <c:gapWidth val="75"/>
        <c:overlap val="100"/>
        <c:axId val="45791488"/>
        <c:axId val="45805568"/>
      </c:barChart>
      <c:catAx>
        <c:axId val="45791488"/>
        <c:scaling>
          <c:orientation val="minMax"/>
        </c:scaling>
        <c:delete val="1"/>
        <c:axPos val="l"/>
        <c:numFmt formatCode="General" sourceLinked="1"/>
        <c:majorTickMark val="none"/>
        <c:minorTickMark val="none"/>
        <c:tickLblPos val="nextTo"/>
        <c:crossAx val="45805568"/>
        <c:crossesAt val="10"/>
        <c:auto val="1"/>
        <c:lblAlgn val="ctr"/>
        <c:lblOffset val="100"/>
        <c:noMultiLvlLbl val="0"/>
      </c:catAx>
      <c:valAx>
        <c:axId val="45805568"/>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Tahoma" panose="020B0604030504040204" pitchFamily="34" charset="0"/>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45791488"/>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C264-4BE2-8D42-2BA8942ABA1B}"/>
              </c:ext>
            </c:extLst>
          </c:dPt>
          <c:dPt>
            <c:idx val="1"/>
            <c:invertIfNegative val="0"/>
            <c:bubble3D val="0"/>
            <c:spPr>
              <a:solidFill>
                <a:srgbClr val="C81976"/>
              </a:solidFill>
            </c:spPr>
            <c:extLst>
              <c:ext xmlns:c16="http://schemas.microsoft.com/office/drawing/2014/chart" uri="{C3380CC4-5D6E-409C-BE32-E72D297353CC}">
                <c16:uniqueId val="{00000003-C264-4BE2-8D42-2BA8942ABA1B}"/>
              </c:ext>
            </c:extLst>
          </c:dPt>
          <c:dPt>
            <c:idx val="2"/>
            <c:invertIfNegative val="0"/>
            <c:bubble3D val="0"/>
            <c:spPr>
              <a:solidFill>
                <a:srgbClr val="88898C"/>
              </a:solidFill>
            </c:spPr>
            <c:extLst>
              <c:ext xmlns:c16="http://schemas.microsoft.com/office/drawing/2014/chart" uri="{C3380CC4-5D6E-409C-BE32-E72D297353CC}">
                <c16:uniqueId val="{00000005-C264-4BE2-8D42-2BA8942ABA1B}"/>
              </c:ext>
            </c:extLst>
          </c:dPt>
          <c:dPt>
            <c:idx val="3"/>
            <c:invertIfNegative val="0"/>
            <c:bubble3D val="0"/>
            <c:spPr>
              <a:solidFill>
                <a:srgbClr val="FDB828"/>
              </a:solidFill>
            </c:spPr>
            <c:extLst>
              <c:ext xmlns:c16="http://schemas.microsoft.com/office/drawing/2014/chart" uri="{C3380CC4-5D6E-409C-BE32-E72D297353CC}">
                <c16:uniqueId val="{00000007-C264-4BE2-8D42-2BA8942ABA1B}"/>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264-4BE2-8D42-2BA8942ABA1B}"/>
            </c:ext>
          </c:extLst>
        </c:ser>
        <c:dLbls>
          <c:showLegendKey val="0"/>
          <c:showVal val="0"/>
          <c:showCatName val="0"/>
          <c:showSerName val="0"/>
          <c:showPercent val="0"/>
          <c:showBubbleSize val="0"/>
        </c:dLbls>
        <c:gapWidth val="100"/>
        <c:axId val="45730432"/>
        <c:axId val="45732224"/>
      </c:barChart>
      <c:catAx>
        <c:axId val="45730432"/>
        <c:scaling>
          <c:orientation val="minMax"/>
        </c:scaling>
        <c:delete val="0"/>
        <c:axPos val="b"/>
        <c:numFmt formatCode="General" sourceLinked="0"/>
        <c:majorTickMark val="out"/>
        <c:minorTickMark val="none"/>
        <c:tickLblPos val="nextTo"/>
        <c:crossAx val="45732224"/>
        <c:crosses val="autoZero"/>
        <c:auto val="1"/>
        <c:lblAlgn val="ctr"/>
        <c:lblOffset val="100"/>
        <c:noMultiLvlLbl val="0"/>
      </c:catAx>
      <c:valAx>
        <c:axId val="45732224"/>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45730432"/>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BA03-4EAF-9696-302440686441}"/>
              </c:ext>
            </c:extLst>
          </c:dPt>
          <c:dPt>
            <c:idx val="1"/>
            <c:bubble3D val="0"/>
            <c:extLst>
              <c:ext xmlns:c16="http://schemas.microsoft.com/office/drawing/2014/chart" uri="{C3380CC4-5D6E-409C-BE32-E72D297353CC}">
                <c16:uniqueId val="{00000001-BA03-4EAF-9696-302440686441}"/>
              </c:ext>
            </c:extLst>
          </c:dPt>
          <c:dPt>
            <c:idx val="2"/>
            <c:bubble3D val="0"/>
            <c:extLst>
              <c:ext xmlns:c16="http://schemas.microsoft.com/office/drawing/2014/chart" uri="{C3380CC4-5D6E-409C-BE32-E72D297353CC}">
                <c16:uniqueId val="{00000002-BA03-4EAF-9696-302440686441}"/>
              </c:ext>
            </c:extLst>
          </c:dPt>
          <c:dPt>
            <c:idx val="3"/>
            <c:bubble3D val="0"/>
            <c:extLst>
              <c:ext xmlns:c16="http://schemas.microsoft.com/office/drawing/2014/chart" uri="{C3380CC4-5D6E-409C-BE32-E72D297353CC}">
                <c16:uniqueId val="{00000003-BA03-4EAF-9696-302440686441}"/>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BA03-4EAF-9696-302440686441}"/>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BA03-4EAF-9696-302440686441}"/>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BA03-4EAF-9696-302440686441}"/>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BA03-4EAF-9696-302440686441}"/>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BA03-4EAF-9696-302440686441}"/>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BA03-4EAF-9696-302440686441}"/>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BA03-4EAF-9696-302440686441}"/>
            </c:ext>
          </c:extLst>
        </c:ser>
        <c:dLbls>
          <c:showLegendKey val="0"/>
          <c:showVal val="0"/>
          <c:showCatName val="0"/>
          <c:showSerName val="0"/>
          <c:showPercent val="0"/>
          <c:showBubbleSize val="0"/>
        </c:dLbls>
        <c:marker val="1"/>
        <c:smooth val="0"/>
        <c:axId val="69877120"/>
        <c:axId val="69879296"/>
      </c:lineChart>
      <c:catAx>
        <c:axId val="69877120"/>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879296"/>
        <c:crosses val="autoZero"/>
        <c:auto val="1"/>
        <c:lblAlgn val="ctr"/>
        <c:lblOffset val="100"/>
        <c:noMultiLvlLbl val="0"/>
      </c:catAx>
      <c:valAx>
        <c:axId val="69879296"/>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877120"/>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C18B-45DC-A65C-BE10C4B94F86}"/>
              </c:ext>
            </c:extLst>
          </c:dPt>
          <c:dPt>
            <c:idx val="1"/>
            <c:invertIfNegative val="0"/>
            <c:bubble3D val="0"/>
            <c:extLst>
              <c:ext xmlns:c16="http://schemas.microsoft.com/office/drawing/2014/chart" uri="{C3380CC4-5D6E-409C-BE32-E72D297353CC}">
                <c16:uniqueId val="{00000001-C18B-45DC-A65C-BE10C4B94F86}"/>
              </c:ext>
            </c:extLst>
          </c:dPt>
          <c:dPt>
            <c:idx val="2"/>
            <c:invertIfNegative val="0"/>
            <c:bubble3D val="0"/>
            <c:extLst>
              <c:ext xmlns:c16="http://schemas.microsoft.com/office/drawing/2014/chart" uri="{C3380CC4-5D6E-409C-BE32-E72D297353CC}">
                <c16:uniqueId val="{00000002-C18B-45DC-A65C-BE10C4B94F86}"/>
              </c:ext>
            </c:extLst>
          </c:dPt>
          <c:dPt>
            <c:idx val="3"/>
            <c:invertIfNegative val="0"/>
            <c:bubble3D val="0"/>
            <c:extLst>
              <c:ext xmlns:c16="http://schemas.microsoft.com/office/drawing/2014/chart" uri="{C3380CC4-5D6E-409C-BE32-E72D297353CC}">
                <c16:uniqueId val="{00000003-C18B-45DC-A65C-BE10C4B94F86}"/>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C18B-45DC-A65C-BE10C4B94F86}"/>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C18B-45DC-A65C-BE10C4B94F86}"/>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C18B-45DC-A65C-BE10C4B94F86}"/>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C18B-45DC-A65C-BE10C4B94F86}"/>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C18B-45DC-A65C-BE10C4B94F86}"/>
            </c:ext>
          </c:extLst>
        </c:ser>
        <c:dLbls>
          <c:showLegendKey val="0"/>
          <c:showVal val="1"/>
          <c:showCatName val="0"/>
          <c:showSerName val="0"/>
          <c:showPercent val="0"/>
          <c:showBubbleSize val="0"/>
        </c:dLbls>
        <c:gapWidth val="75"/>
        <c:overlap val="100"/>
        <c:axId val="126473344"/>
        <c:axId val="126474880"/>
      </c:barChart>
      <c:catAx>
        <c:axId val="126473344"/>
        <c:scaling>
          <c:orientation val="minMax"/>
        </c:scaling>
        <c:delete val="1"/>
        <c:axPos val="l"/>
        <c:numFmt formatCode="General" sourceLinked="1"/>
        <c:majorTickMark val="none"/>
        <c:minorTickMark val="none"/>
        <c:tickLblPos val="nextTo"/>
        <c:crossAx val="126474880"/>
        <c:crossesAt val="10"/>
        <c:auto val="1"/>
        <c:lblAlgn val="ctr"/>
        <c:lblOffset val="100"/>
        <c:noMultiLvlLbl val="0"/>
      </c:catAx>
      <c:valAx>
        <c:axId val="126474880"/>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Verdana" panose="020B0604030504040204" pitchFamily="34" charset="0"/>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126473344"/>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BB7F-4E19-B70A-8667B9D70D25}"/>
              </c:ext>
            </c:extLst>
          </c:dPt>
          <c:dPt>
            <c:idx val="1"/>
            <c:invertIfNegative val="0"/>
            <c:bubble3D val="0"/>
            <c:spPr>
              <a:solidFill>
                <a:srgbClr val="C81976"/>
              </a:solidFill>
            </c:spPr>
            <c:extLst>
              <c:ext xmlns:c16="http://schemas.microsoft.com/office/drawing/2014/chart" uri="{C3380CC4-5D6E-409C-BE32-E72D297353CC}">
                <c16:uniqueId val="{00000003-BB7F-4E19-B70A-8667B9D70D25}"/>
              </c:ext>
            </c:extLst>
          </c:dPt>
          <c:dPt>
            <c:idx val="2"/>
            <c:invertIfNegative val="0"/>
            <c:bubble3D val="0"/>
            <c:spPr>
              <a:solidFill>
                <a:srgbClr val="88898C"/>
              </a:solidFill>
            </c:spPr>
            <c:extLst>
              <c:ext xmlns:c16="http://schemas.microsoft.com/office/drawing/2014/chart" uri="{C3380CC4-5D6E-409C-BE32-E72D297353CC}">
                <c16:uniqueId val="{00000005-BB7F-4E19-B70A-8667B9D70D25}"/>
              </c:ext>
            </c:extLst>
          </c:dPt>
          <c:dPt>
            <c:idx val="3"/>
            <c:invertIfNegative val="0"/>
            <c:bubble3D val="0"/>
            <c:spPr>
              <a:solidFill>
                <a:srgbClr val="FDB828"/>
              </a:solidFill>
            </c:spPr>
            <c:extLst>
              <c:ext xmlns:c16="http://schemas.microsoft.com/office/drawing/2014/chart" uri="{C3380CC4-5D6E-409C-BE32-E72D297353CC}">
                <c16:uniqueId val="{00000007-BB7F-4E19-B70A-8667B9D70D25}"/>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B7F-4E19-B70A-8667B9D70D25}"/>
            </c:ext>
          </c:extLst>
        </c:ser>
        <c:dLbls>
          <c:showLegendKey val="0"/>
          <c:showVal val="0"/>
          <c:showCatName val="0"/>
          <c:showSerName val="0"/>
          <c:showPercent val="0"/>
          <c:showBubbleSize val="0"/>
        </c:dLbls>
        <c:gapWidth val="100"/>
        <c:axId val="131628416"/>
        <c:axId val="131630208"/>
      </c:barChart>
      <c:catAx>
        <c:axId val="131628416"/>
        <c:scaling>
          <c:orientation val="minMax"/>
        </c:scaling>
        <c:delete val="0"/>
        <c:axPos val="b"/>
        <c:numFmt formatCode="General" sourceLinked="0"/>
        <c:majorTickMark val="out"/>
        <c:minorTickMark val="none"/>
        <c:tickLblPos val="nextTo"/>
        <c:crossAx val="131630208"/>
        <c:crosses val="autoZero"/>
        <c:auto val="1"/>
        <c:lblAlgn val="ctr"/>
        <c:lblOffset val="100"/>
        <c:noMultiLvlLbl val="0"/>
      </c:catAx>
      <c:valAx>
        <c:axId val="131630208"/>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131628416"/>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5200-4DC4-9152-067DA4B8207A}"/>
              </c:ext>
            </c:extLst>
          </c:dPt>
          <c:dPt>
            <c:idx val="1"/>
            <c:bubble3D val="0"/>
            <c:extLst>
              <c:ext xmlns:c16="http://schemas.microsoft.com/office/drawing/2014/chart" uri="{C3380CC4-5D6E-409C-BE32-E72D297353CC}">
                <c16:uniqueId val="{00000001-5200-4DC4-9152-067DA4B8207A}"/>
              </c:ext>
            </c:extLst>
          </c:dPt>
          <c:dPt>
            <c:idx val="2"/>
            <c:bubble3D val="0"/>
            <c:extLst>
              <c:ext xmlns:c16="http://schemas.microsoft.com/office/drawing/2014/chart" uri="{C3380CC4-5D6E-409C-BE32-E72D297353CC}">
                <c16:uniqueId val="{00000002-5200-4DC4-9152-067DA4B8207A}"/>
              </c:ext>
            </c:extLst>
          </c:dPt>
          <c:dPt>
            <c:idx val="3"/>
            <c:bubble3D val="0"/>
            <c:extLst>
              <c:ext xmlns:c16="http://schemas.microsoft.com/office/drawing/2014/chart" uri="{C3380CC4-5D6E-409C-BE32-E72D297353CC}">
                <c16:uniqueId val="{00000003-5200-4DC4-9152-067DA4B8207A}"/>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5200-4DC4-9152-067DA4B8207A}"/>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5200-4DC4-9152-067DA4B8207A}"/>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5200-4DC4-9152-067DA4B8207A}"/>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5200-4DC4-9152-067DA4B8207A}"/>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5200-4DC4-9152-067DA4B8207A}"/>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5200-4DC4-9152-067DA4B8207A}"/>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5200-4DC4-9152-067DA4B8207A}"/>
            </c:ext>
          </c:extLst>
        </c:ser>
        <c:dLbls>
          <c:showLegendKey val="0"/>
          <c:showVal val="0"/>
          <c:showCatName val="0"/>
          <c:showSerName val="0"/>
          <c:showPercent val="0"/>
          <c:showBubbleSize val="0"/>
        </c:dLbls>
        <c:marker val="1"/>
        <c:smooth val="0"/>
        <c:axId val="131683072"/>
        <c:axId val="131684992"/>
      </c:lineChart>
      <c:catAx>
        <c:axId val="131683072"/>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31684992"/>
        <c:crosses val="autoZero"/>
        <c:auto val="1"/>
        <c:lblAlgn val="ctr"/>
        <c:lblOffset val="100"/>
        <c:noMultiLvlLbl val="0"/>
      </c:catAx>
      <c:valAx>
        <c:axId val="131684992"/>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31683072"/>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panose="020B0604030504040204" pitchFamily="34" charset="0"/>
              </a:defRPr>
            </a:lvl1pPr>
          </a:lstStyle>
          <a:p>
            <a:fld id="{2D75DE81-D26D-4091-8254-BE8206FD5697}" type="datetimeFigureOut">
              <a:rPr lang="en-GB" smtClean="0"/>
              <a:pPr/>
              <a:t>19/07/2022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panose="020B0604030504040204" pitchFamily="34" charset="0"/>
              </a:defRPr>
            </a:lvl1pPr>
          </a:lstStyle>
          <a:p>
            <a:fld id="{D6434F24-1626-428C-8CC5-7EAC1A754F29}" type="slidenum">
              <a:rPr lang="en-GB" smtClean="0"/>
              <a:pPr/>
              <a:t>‹#›</a:t>
            </a:fld>
            <a:endParaRPr lang="en-GB"/>
          </a:p>
        </p:txBody>
      </p:sp>
    </p:spTree>
    <p:extLst>
      <p:ext uri="{BB962C8B-B14F-4D97-AF65-F5344CB8AC3E}">
        <p14:creationId xmlns:p14="http://schemas.microsoft.com/office/powerpoint/2010/main" val="265813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204FF18-A803-43FA-BB20-19CBC0D46B2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4829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Begin to batch them into groups</a:t>
            </a:r>
          </a:p>
        </p:txBody>
      </p:sp>
      <p:sp>
        <p:nvSpPr>
          <p:cNvPr id="4" name="Slide Number Placeholder 3"/>
          <p:cNvSpPr>
            <a:spLocks noGrp="1"/>
          </p:cNvSpPr>
          <p:nvPr>
            <p:ph type="sldNum" sz="quarter" idx="10"/>
          </p:nvPr>
        </p:nvSpPr>
        <p:spPr/>
        <p:txBody>
          <a:bodyPr/>
          <a:lstStyle/>
          <a:p>
            <a:fld id="{D519D8C3-44EF-4981-8420-90F68A94774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34091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Check code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5004C-BAEB-462B-9911-F1C8719BFC0A}"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40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411148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of</a:t>
            </a:r>
            <a:r>
              <a:rPr lang="en-GB" baseline="0"/>
              <a:t> the features of Library Search.  You will find that it is a good place to start your search.</a:t>
            </a:r>
            <a:endParaRPr lang="en-GB"/>
          </a:p>
        </p:txBody>
      </p:sp>
      <p:sp>
        <p:nvSpPr>
          <p:cNvPr id="4" name="Slide Number Placeholder 3"/>
          <p:cNvSpPr>
            <a:spLocks noGrp="1"/>
          </p:cNvSpPr>
          <p:nvPr>
            <p:ph type="sldNum" sz="quarter" idx="10"/>
          </p:nvPr>
        </p:nvSpPr>
        <p:spPr/>
        <p:txBody>
          <a:bodyPr/>
          <a:lstStyle/>
          <a:p>
            <a:fld id="{D46B861C-1AC3-475A-A9AF-6E6149CFF414}" type="slidenum">
              <a:rPr lang="en-GB" smtClean="0"/>
              <a:t>15</a:t>
            </a:fld>
            <a:endParaRPr lang="en-GB"/>
          </a:p>
        </p:txBody>
      </p:sp>
    </p:spTree>
    <p:extLst>
      <p:ext uri="{BB962C8B-B14F-4D97-AF65-F5344CB8AC3E}">
        <p14:creationId xmlns:p14="http://schemas.microsoft.com/office/powerpoint/2010/main" val="201574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Library</a:t>
            </a:r>
            <a:r>
              <a:rPr lang="en-GB" baseline="0"/>
              <a:t> Search return results for both physical items within the library and electronic resources.</a:t>
            </a:r>
            <a:endParaRPr lang="en-GB"/>
          </a:p>
        </p:txBody>
      </p:sp>
      <p:sp>
        <p:nvSpPr>
          <p:cNvPr id="4" name="Slide Number Placeholder 3"/>
          <p:cNvSpPr>
            <a:spLocks noGrp="1"/>
          </p:cNvSpPr>
          <p:nvPr>
            <p:ph type="sldNum" sz="quarter" idx="10"/>
          </p:nvPr>
        </p:nvSpPr>
        <p:spPr/>
        <p:txBody>
          <a:bodyPr/>
          <a:lstStyle/>
          <a:p>
            <a:fld id="{D46B861C-1AC3-475A-A9AF-6E6149CFF414}" type="slidenum">
              <a:rPr lang="en-GB" smtClean="0"/>
              <a:t>16</a:t>
            </a:fld>
            <a:endParaRPr lang="en-GB"/>
          </a:p>
        </p:txBody>
      </p:sp>
    </p:spTree>
    <p:extLst>
      <p:ext uri="{BB962C8B-B14F-4D97-AF65-F5344CB8AC3E}">
        <p14:creationId xmlns:p14="http://schemas.microsoft.com/office/powerpoint/2010/main" val="222556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Your specific subject guide provides</a:t>
            </a:r>
            <a:r>
              <a:rPr lang="en-GB" baseline="0"/>
              <a:t> a curated range of databases for searching different aspects of your subject area.  You might also use different subject guides – in your case, maybe the law or criminology guides.</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45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access the subject guides through</a:t>
            </a:r>
            <a:r>
              <a:rPr lang="en-GB" baseline="0"/>
              <a:t> the Library homepage: www.library.manchester.ac.uk </a:t>
            </a:r>
            <a:endParaRPr lang="en-GB"/>
          </a:p>
        </p:txBody>
      </p:sp>
      <p:sp>
        <p:nvSpPr>
          <p:cNvPr id="4" name="Slide Number Placeholder 3"/>
          <p:cNvSpPr>
            <a:spLocks noGrp="1"/>
          </p:cNvSpPr>
          <p:nvPr>
            <p:ph type="sldNum" sz="quarter" idx="10"/>
          </p:nvPr>
        </p:nvSpPr>
        <p:spPr/>
        <p:txBody>
          <a:bodyPr/>
          <a:lstStyle/>
          <a:p>
            <a:fld id="{D46B861C-1AC3-475A-A9AF-6E6149CFF414}" type="slidenum">
              <a:rPr lang="en-GB" smtClean="0"/>
              <a:t>18</a:t>
            </a:fld>
            <a:endParaRPr lang="en-GB"/>
          </a:p>
        </p:txBody>
      </p:sp>
    </p:spTree>
    <p:extLst>
      <p:ext uri="{BB962C8B-B14F-4D97-AF65-F5344CB8AC3E}">
        <p14:creationId xmlns:p14="http://schemas.microsoft.com/office/powerpoint/2010/main" val="195407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6B861C-1AC3-475A-A9AF-6E6149CFF414}" type="slidenum">
              <a:rPr lang="en-GB" smtClean="0"/>
              <a:t>20</a:t>
            </a:fld>
            <a:endParaRPr lang="en-GB"/>
          </a:p>
        </p:txBody>
      </p:sp>
    </p:spTree>
    <p:extLst>
      <p:ext uri="{BB962C8B-B14F-4D97-AF65-F5344CB8AC3E}">
        <p14:creationId xmlns:p14="http://schemas.microsoft.com/office/powerpoint/2010/main" val="202218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82249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Check code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5004C-BAEB-462B-9911-F1C8719BFC0A}"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02751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434F24-1626-428C-8CC5-7EAC1A754F29}" type="slidenum">
              <a:rPr lang="en-GB" smtClean="0"/>
              <a:pPr/>
              <a:t>3</a:t>
            </a:fld>
            <a:endParaRPr lang="en-GB"/>
          </a:p>
        </p:txBody>
      </p:sp>
    </p:spTree>
    <p:extLst>
      <p:ext uri="{BB962C8B-B14F-4D97-AF65-F5344CB8AC3E}">
        <p14:creationId xmlns:p14="http://schemas.microsoft.com/office/powerpoint/2010/main" val="4236857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https://www.goodfreephotos.com/albums/vector-images/thinking-brain-machine-vector-clipart.png</a:t>
            </a:r>
          </a:p>
          <a:p>
            <a:endParaRPr lang="en-GB"/>
          </a:p>
          <a:p>
            <a:r>
              <a:rPr lang="en-GB" b="0" i="1">
                <a:effectLst/>
                <a:latin typeface="medium-content-serif-font"/>
              </a:rPr>
              <a:t>Being critical</a:t>
            </a:r>
            <a:r>
              <a:rPr lang="en-GB" b="0" i="0">
                <a:effectLst/>
                <a:latin typeface="medium-content-serif-font"/>
              </a:rPr>
              <a:t> in an academic sense is often confused with criticism. Criticism is the act of judging something, or reacting to it negatively. You might criticise someone’s idea by sending them an ‘um, DUH’ meme like the one pictured. This is not the same as using critical thinking/writing/reading skills.</a:t>
            </a:r>
          </a:p>
          <a:p>
            <a:endParaRPr lang="en-GB" b="0" i="0">
              <a:effectLst/>
              <a:latin typeface="medium-content-serif-font"/>
            </a:endParaRPr>
          </a:p>
          <a:p>
            <a:r>
              <a:rPr lang="en-GB"/>
              <a:t>Being critical in your literature review doesn’t necessarily mean pulling literature to pieces, you can demonstrate being critical in a number of ways. </a:t>
            </a:r>
          </a:p>
          <a:p>
            <a:r>
              <a:rPr lang="en-GB"/>
              <a:t>When academics talk about “being critical” or “critical thinking”, they are talking about an approach you take to everything you do. It is associated with mainly with questioning things and using these questions to develop your own argument.</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33349-4318-4D66-84E9-B7F8B086E86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77762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a:effectLst/>
                <a:latin typeface="medium-content-serif-font"/>
              </a:rPr>
              <a:t>Being critical</a:t>
            </a:r>
            <a:r>
              <a:rPr lang="en-GB" b="0" i="0">
                <a:effectLst/>
                <a:latin typeface="medium-content-serif-font"/>
              </a:rPr>
              <a:t> in an academic sense is often confused with criticism. Criticism is the act of judging something, or reacting to it negatively. You might criticise someone’s idea by sending them an ‘um, DUH’ meme like the one pictured. This is not the same as using critical thinking/writing/reading skills.</a:t>
            </a:r>
          </a:p>
          <a:p>
            <a:endParaRPr lang="en-GB" b="0" i="0">
              <a:effectLst/>
              <a:latin typeface="medium-content-serif-font"/>
            </a:endParaRPr>
          </a:p>
          <a:p>
            <a:r>
              <a:rPr lang="en-GB"/>
              <a:t>Being critical in your literature review doesn’t necessarily mean pulling literature to pieces, you can demonstrate being critical in a number of ways. </a:t>
            </a:r>
          </a:p>
          <a:p>
            <a:r>
              <a:rPr lang="en-GB"/>
              <a:t>When academics talk about “being critical” or “critical thinking”, they are talking about an approach you take to everything you do. It is associated with mainly with questioning things and using these questions to develop your own argument.</a:t>
            </a:r>
          </a:p>
          <a:p>
            <a:endParaRPr lang="en-GB"/>
          </a:p>
          <a:p>
            <a:endParaRPr lang="en-GB"/>
          </a:p>
          <a:p>
            <a:endParaRPr lang="en-GB"/>
          </a:p>
        </p:txBody>
      </p:sp>
      <p:sp>
        <p:nvSpPr>
          <p:cNvPr id="4" name="Slide Number Placeholder 3"/>
          <p:cNvSpPr>
            <a:spLocks noGrp="1"/>
          </p:cNvSpPr>
          <p:nvPr>
            <p:ph type="sldNum" sz="quarter" idx="10"/>
          </p:nvPr>
        </p:nvSpPr>
        <p:spPr/>
        <p:txBody>
          <a:bodyPr/>
          <a:lstStyle/>
          <a:p>
            <a:fld id="{A6C33349-4318-4D66-84E9-B7F8B086E869}" type="slidenum">
              <a:rPr lang="en-GB" smtClean="0"/>
              <a:t>28</a:t>
            </a:fld>
            <a:endParaRPr lang="en-GB"/>
          </a:p>
        </p:txBody>
      </p:sp>
    </p:spTree>
    <p:extLst>
      <p:ext uri="{BB962C8B-B14F-4D97-AF65-F5344CB8AC3E}">
        <p14:creationId xmlns:p14="http://schemas.microsoft.com/office/powerpoint/2010/main" val="3918211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29</a:t>
            </a:fld>
            <a:endParaRPr lang="en-GB"/>
          </a:p>
        </p:txBody>
      </p:sp>
    </p:spTree>
    <p:extLst>
      <p:ext uri="{BB962C8B-B14F-4D97-AF65-F5344CB8AC3E}">
        <p14:creationId xmlns:p14="http://schemas.microsoft.com/office/powerpoint/2010/main" val="4222835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30</a:t>
            </a:fld>
            <a:endParaRPr lang="en-GB"/>
          </a:p>
        </p:txBody>
      </p:sp>
    </p:spTree>
    <p:extLst>
      <p:ext uri="{BB962C8B-B14F-4D97-AF65-F5344CB8AC3E}">
        <p14:creationId xmlns:p14="http://schemas.microsoft.com/office/powerpoint/2010/main" val="1121204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31</a:t>
            </a:fld>
            <a:endParaRPr lang="en-GB"/>
          </a:p>
        </p:txBody>
      </p:sp>
    </p:spTree>
    <p:extLst>
      <p:ext uri="{BB962C8B-B14F-4D97-AF65-F5344CB8AC3E}">
        <p14:creationId xmlns:p14="http://schemas.microsoft.com/office/powerpoint/2010/main" val="104836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32</a:t>
            </a:fld>
            <a:endParaRPr lang="en-GB"/>
          </a:p>
        </p:txBody>
      </p:sp>
    </p:spTree>
    <p:extLst>
      <p:ext uri="{BB962C8B-B14F-4D97-AF65-F5344CB8AC3E}">
        <p14:creationId xmlns:p14="http://schemas.microsoft.com/office/powerpoint/2010/main" val="4289762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33</a:t>
            </a:fld>
            <a:endParaRPr lang="en-GB"/>
          </a:p>
        </p:txBody>
      </p:sp>
    </p:spTree>
    <p:extLst>
      <p:ext uri="{BB962C8B-B14F-4D97-AF65-F5344CB8AC3E}">
        <p14:creationId xmlns:p14="http://schemas.microsoft.com/office/powerpoint/2010/main" val="1410145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34</a:t>
            </a:fld>
            <a:endParaRPr lang="en-GB"/>
          </a:p>
        </p:txBody>
      </p:sp>
    </p:spTree>
    <p:extLst>
      <p:ext uri="{BB962C8B-B14F-4D97-AF65-F5344CB8AC3E}">
        <p14:creationId xmlns:p14="http://schemas.microsoft.com/office/powerpoint/2010/main" val="103985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35</a:t>
            </a:fld>
            <a:endParaRPr lang="en-GB"/>
          </a:p>
        </p:txBody>
      </p:sp>
    </p:spTree>
    <p:extLst>
      <p:ext uri="{BB962C8B-B14F-4D97-AF65-F5344CB8AC3E}">
        <p14:creationId xmlns:p14="http://schemas.microsoft.com/office/powerpoint/2010/main" val="950583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36</a:t>
            </a:fld>
            <a:endParaRPr lang="en-GB"/>
          </a:p>
        </p:txBody>
      </p:sp>
    </p:spTree>
    <p:extLst>
      <p:ext uri="{BB962C8B-B14F-4D97-AF65-F5344CB8AC3E}">
        <p14:creationId xmlns:p14="http://schemas.microsoft.com/office/powerpoint/2010/main" val="244116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will</a:t>
            </a:r>
            <a:r>
              <a:rPr lang="en-GB" baseline="0"/>
              <a:t> find support for your academic skills development in the Libraries My Learning Essentials pages – there are online resources that cover the topics  from todays session and they will be embedded in your BB space.	</a:t>
            </a:r>
            <a:endParaRPr lang="en-GB"/>
          </a:p>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4</a:t>
            </a:fld>
            <a:endParaRPr lang="en-GB"/>
          </a:p>
        </p:txBody>
      </p:sp>
    </p:spTree>
    <p:extLst>
      <p:ext uri="{BB962C8B-B14F-4D97-AF65-F5344CB8AC3E}">
        <p14:creationId xmlns:p14="http://schemas.microsoft.com/office/powerpoint/2010/main" val="4274088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Elaborate on some of the notes that you made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67426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 we</a:t>
            </a:r>
            <a:r>
              <a:rPr lang="en-GB" baseline="0"/>
              <a:t> just embed this in the BB space?</a:t>
            </a:r>
            <a:endParaRPr lang="en-GB"/>
          </a:p>
        </p:txBody>
      </p:sp>
      <p:sp>
        <p:nvSpPr>
          <p:cNvPr id="4" name="Slide Number Placeholder 3"/>
          <p:cNvSpPr>
            <a:spLocks noGrp="1"/>
          </p:cNvSpPr>
          <p:nvPr>
            <p:ph type="sldNum" sz="quarter" idx="10"/>
          </p:nvPr>
        </p:nvSpPr>
        <p:spPr/>
        <p:txBody>
          <a:bodyPr/>
          <a:lstStyle/>
          <a:p>
            <a:fld id="{9204FF18-A803-43FA-BB20-19CBC0D46B21}" type="slidenum">
              <a:rPr lang="en-GB" smtClean="0"/>
              <a:pPr/>
              <a:t>39</a:t>
            </a:fld>
            <a:endParaRPr lang="en-GB"/>
          </a:p>
        </p:txBody>
      </p:sp>
    </p:spTree>
    <p:extLst>
      <p:ext uri="{BB962C8B-B14F-4D97-AF65-F5344CB8AC3E}">
        <p14:creationId xmlns:p14="http://schemas.microsoft.com/office/powerpoint/2010/main" val="886526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6B861C-1AC3-475A-A9AF-6E6149CFF414}" type="slidenum">
              <a:rPr lang="en-GB" smtClean="0"/>
              <a:t>40</a:t>
            </a:fld>
            <a:endParaRPr lang="en-GB"/>
          </a:p>
        </p:txBody>
      </p:sp>
    </p:spTree>
    <p:extLst>
      <p:ext uri="{BB962C8B-B14F-4D97-AF65-F5344CB8AC3E}">
        <p14:creationId xmlns:p14="http://schemas.microsoft.com/office/powerpoint/2010/main" val="124841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5687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434F24-1626-428C-8CC5-7EAC1A754F29}" type="slidenum">
              <a:rPr lang="en-GB" smtClean="0"/>
              <a:pPr/>
              <a:t>5</a:t>
            </a:fld>
            <a:endParaRPr lang="en-GB"/>
          </a:p>
        </p:txBody>
      </p:sp>
    </p:spTree>
    <p:extLst>
      <p:ext uri="{BB962C8B-B14F-4D97-AF65-F5344CB8AC3E}">
        <p14:creationId xmlns:p14="http://schemas.microsoft.com/office/powerpoint/2010/main" val="279099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a:effectLst/>
                <a:latin typeface="medium-content-serif-font"/>
              </a:rPr>
              <a:t>Being critical</a:t>
            </a:r>
            <a:r>
              <a:rPr lang="en-GB" b="0" i="0">
                <a:effectLst/>
                <a:latin typeface="medium-content-serif-font"/>
              </a:rPr>
              <a:t> in an academic sense is often confused with criticism. Criticism is the act of judging something, or reacting to it negatively. You might criticise someone’s idea by sending them an ‘um, DUH’ meme like the one pictured. This is not the same as using critical thinking/writing/reading skills.</a:t>
            </a:r>
          </a:p>
          <a:p>
            <a:endParaRPr lang="en-GB" b="0" i="0">
              <a:effectLst/>
              <a:latin typeface="medium-content-serif-font"/>
            </a:endParaRPr>
          </a:p>
          <a:p>
            <a:r>
              <a:rPr lang="en-GB"/>
              <a:t>Being critical in your literature review doesn’t necessarily mean pulling literature to pieces, you can demonstrate being critical in a number of ways. </a:t>
            </a:r>
          </a:p>
          <a:p>
            <a:r>
              <a:rPr lang="en-GB"/>
              <a:t>When academics talk about “being critical” or “critical thinking”, they are talking about an approach you take to everything you do. It is associated with mainly with questioning things and using these questions to develop your own argument.</a:t>
            </a:r>
          </a:p>
          <a:p>
            <a:endParaRPr lang="en-GB"/>
          </a:p>
          <a:p>
            <a:endParaRPr lang="en-GB"/>
          </a:p>
          <a:p>
            <a:endParaRPr lang="en-GB"/>
          </a:p>
        </p:txBody>
      </p:sp>
      <p:sp>
        <p:nvSpPr>
          <p:cNvPr id="4" name="Slide Number Placeholder 3"/>
          <p:cNvSpPr>
            <a:spLocks noGrp="1"/>
          </p:cNvSpPr>
          <p:nvPr>
            <p:ph type="sldNum" sz="quarter" idx="10"/>
          </p:nvPr>
        </p:nvSpPr>
        <p:spPr/>
        <p:txBody>
          <a:bodyPr/>
          <a:lstStyle/>
          <a:p>
            <a:fld id="{A6C33349-4318-4D66-84E9-B7F8B086E869}" type="slidenum">
              <a:rPr lang="en-GB" smtClean="0"/>
              <a:t>6</a:t>
            </a:fld>
            <a:endParaRPr lang="en-GB"/>
          </a:p>
        </p:txBody>
      </p:sp>
    </p:spTree>
    <p:extLst>
      <p:ext uri="{BB962C8B-B14F-4D97-AF65-F5344CB8AC3E}">
        <p14:creationId xmlns:p14="http://schemas.microsoft.com/office/powerpoint/2010/main" val="26048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5004C-BAEB-462B-9911-F1C8719BFC0A}"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567834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15988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47668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 at some key concepts within the title</a:t>
            </a:r>
          </a:p>
        </p:txBody>
      </p:sp>
      <p:sp>
        <p:nvSpPr>
          <p:cNvPr id="4" name="Slide Number Placeholder 3"/>
          <p:cNvSpPr>
            <a:spLocks noGrp="1"/>
          </p:cNvSpPr>
          <p:nvPr>
            <p:ph type="sldNum" sz="quarter" idx="10"/>
          </p:nvPr>
        </p:nvSpPr>
        <p:spPr/>
        <p:txBody>
          <a:bodyPr/>
          <a:lstStyle/>
          <a:p>
            <a:fld id="{D519D8C3-44EF-4981-8420-90F68A947746}"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049911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8.xml"/><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9.xml"/><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6" Type="http://schemas.openxmlformats.org/officeDocument/2006/relationships/image" Target="../media/image44.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29.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7.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42.png"/><Relationship Id="rId11" Type="http://schemas.openxmlformats.org/officeDocument/2006/relationships/image" Target="../media/image27.png"/><Relationship Id="rId5" Type="http://schemas.openxmlformats.org/officeDocument/2006/relationships/image" Target="../media/image41.png"/><Relationship Id="rId10" Type="http://schemas.openxmlformats.org/officeDocument/2006/relationships/image" Target="../media/image26.png"/><Relationship Id="rId4" Type="http://schemas.openxmlformats.org/officeDocument/2006/relationships/image" Target="../media/image40.png"/><Relationship Id="rId9"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39.png"/><Relationship Id="rId1" Type="http://schemas.openxmlformats.org/officeDocument/2006/relationships/slideMaster" Target="../slideMasters/slideMaster4.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Master" Target="../slideMasters/slideMaster4.xml"/><Relationship Id="rId6" Type="http://schemas.openxmlformats.org/officeDocument/2006/relationships/image" Target="../media/image42.png"/><Relationship Id="rId11" Type="http://schemas.openxmlformats.org/officeDocument/2006/relationships/image" Target="../media/image27.png"/><Relationship Id="rId5" Type="http://schemas.openxmlformats.org/officeDocument/2006/relationships/image" Target="../media/image41.png"/><Relationship Id="rId10" Type="http://schemas.openxmlformats.org/officeDocument/2006/relationships/image" Target="../media/image26.png"/><Relationship Id="rId4" Type="http://schemas.openxmlformats.org/officeDocument/2006/relationships/image" Target="../media/image40.png"/><Relationship Id="rId9" Type="http://schemas.openxmlformats.org/officeDocument/2006/relationships/image" Target="../media/image2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a:solidFill>
                  <a:srgbClr val="FFFFFF"/>
                </a:solidFill>
                <a:latin typeface="Open Sans Semibold" panose="020B0706030804020204" pitchFamily="34" charset="0"/>
                <a:ea typeface="SimHei" panose="02010609060101010101" pitchFamily="49" charset="-122"/>
              </a:rPr>
              <a:t>My Learning Essentials</a:t>
            </a:r>
            <a:endParaRPr lang="en-GB" sz="2000" b="0" kern="1400">
              <a:solidFill>
                <a:srgbClr val="6B2D91"/>
              </a:solidFill>
              <a:latin typeface="Open Sans Semibold" panose="020B0706030804020204" pitchFamily="34" charset="0"/>
              <a:ea typeface="SimHei" panose="02010609060101010101" pitchFamily="49" charset="-122"/>
            </a:endParaRPr>
          </a:p>
        </p:txBody>
      </p:sp>
      <p:pic>
        <p:nvPicPr>
          <p:cNvPr id="11"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a:solidFill>
                  <a:srgbClr val="FDB828"/>
                </a:solidFill>
                <a:latin typeface="Effra" panose="020B0603020203020204" pitchFamily="34" charset="0"/>
                <a:ea typeface="Tahoma" panose="020B0604030504040204" pitchFamily="34" charset="0"/>
                <a:cs typeface="Tahoma" panose="020B0604030504040204" pitchFamily="34" charset="0"/>
              </a:rPr>
              <a:t>The University of Manchester Library</a:t>
            </a:r>
            <a:endParaRPr lang="en-GB" sz="1800" b="0">
              <a:solidFill>
                <a:srgbClr val="595959"/>
              </a:solidFill>
              <a:latin typeface="Effra" panose="020B0603020203020204" pitchFamily="34" charset="0"/>
              <a:ea typeface="Tahoma" panose="020B0604030504040204" pitchFamily="34" charset="0"/>
              <a:cs typeface="Tahoma" panose="020B0604030504040204" pitchFamily="34" charset="0"/>
            </a:endParaRPr>
          </a:p>
        </p:txBody>
      </p:sp>
      <p:pic>
        <p:nvPicPr>
          <p:cNvPr id="13" name="Picture 1"/>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92552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9565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6" y="1628777"/>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9343213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hasCustomPrompt="1"/>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66890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hasCustomPrompt="1"/>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5333773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1196246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6" y="1628777"/>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8" y="188640"/>
            <a:ext cx="764073" cy="796133"/>
          </a:xfrm>
          <a:prstGeom prst="rect">
            <a:avLst/>
          </a:prstGeom>
        </p:spPr>
      </p:pic>
    </p:spTree>
    <p:extLst>
      <p:ext uri="{BB962C8B-B14F-4D97-AF65-F5344CB8AC3E}">
        <p14:creationId xmlns:p14="http://schemas.microsoft.com/office/powerpoint/2010/main" val="10654615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31"/>
            <a:ext cx="566400" cy="590167"/>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4"/>
            </a:xfrm>
            <a:prstGeom prst="rect">
              <a:avLst/>
            </a:prstGeom>
            <a:noFill/>
          </p:spPr>
          <p:txBody>
            <a:bodyPr wrap="square" rtlCol="0">
              <a:spAutoFit/>
            </a:bodyPr>
            <a:lstStyle/>
            <a:p>
              <a:r>
                <a:rPr lang="en-GB" sz="2400" b="1">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7" y="3776411"/>
            <a:ext cx="536489" cy="558998"/>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6"/>
            </a:xfrm>
            <a:prstGeom prst="rect">
              <a:avLst/>
            </a:prstGeom>
            <a:noFill/>
          </p:spPr>
          <p:txBody>
            <a:bodyPr wrap="square" rtlCol="0">
              <a:spAutoFit/>
            </a:bodyPr>
            <a:lstStyle/>
            <a:p>
              <a:r>
                <a:rPr lang="en-GB" sz="2400" b="1">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7" y="4754831"/>
            <a:ext cx="536489" cy="558998"/>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6"/>
            </a:xfrm>
            <a:prstGeom prst="rect">
              <a:avLst/>
            </a:prstGeom>
            <a:noFill/>
          </p:spPr>
          <p:txBody>
            <a:bodyPr wrap="square" rtlCol="0">
              <a:spAutoFit/>
            </a:bodyPr>
            <a:lstStyle/>
            <a:p>
              <a:r>
                <a:rPr lang="en-GB" sz="2400" b="1">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674112" y="1608482"/>
            <a:ext cx="6274152" cy="865188"/>
          </a:xfrm>
          <a:prstGeom prst="rect">
            <a:avLst/>
          </a:prstGeom>
        </p:spPr>
        <p:txBody>
          <a:bodyPr/>
          <a:lstStyle>
            <a:lvl1pPr marL="0" indent="0">
              <a:buFontTx/>
              <a:buNone/>
              <a:defRPr sz="280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title="4"/>
          <p:cNvGrpSpPr/>
          <p:nvPr userDrawn="1"/>
        </p:nvGrpSpPr>
        <p:grpSpPr>
          <a:xfrm>
            <a:off x="776857" y="5733253"/>
            <a:ext cx="536489" cy="558998"/>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6"/>
            </a:xfrm>
            <a:prstGeom prst="rect">
              <a:avLst/>
            </a:prstGeom>
            <a:noFill/>
          </p:spPr>
          <p:txBody>
            <a:bodyPr wrap="square" rtlCol="0">
              <a:spAutoFit/>
            </a:bodyPr>
            <a:lstStyle/>
            <a:p>
              <a:r>
                <a:rPr lang="en-GB" sz="2400" b="1">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3171616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23" y="207526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sp>
        <p:nvSpPr>
          <p:cNvPr id="6" name="Text Placeholder 8"/>
          <p:cNvSpPr>
            <a:spLocks noGrp="1"/>
          </p:cNvSpPr>
          <p:nvPr>
            <p:ph type="body" sz="quarter" idx="10"/>
          </p:nvPr>
        </p:nvSpPr>
        <p:spPr>
          <a:xfrm>
            <a:off x="179391" y="322852"/>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277781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91" y="322852"/>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5"/>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5"/>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5"/>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5"/>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0803142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60"/>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pic>
        <p:nvPicPr>
          <p:cNvPr id="10" name="Picture 2" title="My Learning Essentials punk hea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47465" y="2201740"/>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410882"/>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6453338"/>
            <a:ext cx="366843" cy="297609"/>
          </a:xfrm>
          <a:prstGeom prst="rect">
            <a:avLst/>
          </a:prstGeom>
        </p:spPr>
      </p:pic>
      <p:sp>
        <p:nvSpPr>
          <p:cNvPr id="18" name="Rectangle 17"/>
          <p:cNvSpPr/>
          <p:nvPr userDrawn="1"/>
        </p:nvSpPr>
        <p:spPr>
          <a:xfrm>
            <a:off x="3203848" y="6401348"/>
            <a:ext cx="2808312" cy="410882"/>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a:solidFill>
                  <a:prstClr val="white"/>
                </a:solidFill>
                <a:latin typeface="Verdana" panose="020B0604030504040204" pitchFamily="34" charset="0"/>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a:solidFill>
                  <a:prstClr val="white"/>
                </a:solidFill>
                <a:latin typeface="Verdana" panose="020B0604030504040204" pitchFamily="34" charset="0"/>
              </a:rPr>
              <a:t>Do you feel more confident as a result</a:t>
            </a:r>
          </a:p>
          <a:p>
            <a:r>
              <a:rPr lang="en-GB" sz="2000">
                <a:solidFill>
                  <a:prstClr val="white"/>
                </a:solidFill>
                <a:latin typeface="Verdana" panose="020B0604030504040204" pitchFamily="34" charset="0"/>
              </a:rPr>
              <a:t>of what you have learned?</a:t>
            </a:r>
          </a:p>
        </p:txBody>
      </p:sp>
      <p:pic>
        <p:nvPicPr>
          <p:cNvPr id="26" name="Picture 6" descr="S:\Teaching and Learning Team\Online resources\MLE\assets\icons\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8" y="2681163"/>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a:solidFill>
                  <a:prstClr val="white"/>
                </a:solidFill>
                <a:latin typeface="Verdana" panose="020B0604030504040204" pitchFamily="34" charset="0"/>
              </a:rPr>
              <a:t>Do you think this session will be</a:t>
            </a:r>
          </a:p>
          <a:p>
            <a:r>
              <a:rPr lang="en-GB" sz="2000">
                <a:solidFill>
                  <a:prstClr val="white"/>
                </a:solidFill>
                <a:latin typeface="Verdana" panose="020B0604030504040204" pitchFamily="34" charset="0"/>
              </a:rPr>
              <a:t>beneficial to your learning?</a:t>
            </a:r>
          </a:p>
        </p:txBody>
      </p:sp>
      <p:pic>
        <p:nvPicPr>
          <p:cNvPr id="27" name="Picture 7" title="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3877540"/>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7"/>
            <a:ext cx="5256584" cy="707886"/>
          </a:xfrm>
          <a:prstGeom prst="rect">
            <a:avLst/>
          </a:prstGeom>
          <a:noFill/>
        </p:spPr>
        <p:txBody>
          <a:bodyPr wrap="square" rtlCol="0">
            <a:spAutoFit/>
          </a:bodyPr>
          <a:lstStyle/>
          <a:p>
            <a:r>
              <a:rPr lang="en-GB" sz="2000">
                <a:solidFill>
                  <a:prstClr val="white"/>
                </a:solidFill>
                <a:latin typeface="Verdana" panose="020B0604030504040204" pitchFamily="34" charset="0"/>
              </a:rPr>
              <a:t>Will you change the way you work based on what you’ve learned?</a:t>
            </a:r>
          </a:p>
        </p:txBody>
      </p:sp>
      <p:pic>
        <p:nvPicPr>
          <p:cNvPr id="28" name="Picture 8" title="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8" y="5073918"/>
            <a:ext cx="527517" cy="52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0">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15004476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3"/>
            <a:ext cx="9144000" cy="67619"/>
          </a:xfrm>
          <a:prstGeom prst="rect">
            <a:avLst/>
          </a:prstGeom>
        </p:spPr>
      </p:pic>
      <p:sp>
        <p:nvSpPr>
          <p:cNvPr id="6" name="Text Placeholder 8"/>
          <p:cNvSpPr>
            <a:spLocks noGrp="1"/>
          </p:cNvSpPr>
          <p:nvPr>
            <p:ph type="body" sz="quarter" idx="10"/>
          </p:nvPr>
        </p:nvSpPr>
        <p:spPr>
          <a:xfrm>
            <a:off x="179391"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4" y="3540009"/>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241863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grpSp>
        <p:nvGrpSpPr>
          <p:cNvPr id="5" name="Group 4"/>
          <p:cNvGrpSpPr>
            <a:grpSpLocks noChangeAspect="1"/>
          </p:cNvGrpSpPr>
          <p:nvPr userDrawn="1"/>
        </p:nvGrpSpPr>
        <p:grpSpPr>
          <a:xfrm>
            <a:off x="6228184" y="2636912"/>
            <a:ext cx="2667600" cy="2131200"/>
            <a:chOff x="755576" y="1484784"/>
            <a:chExt cx="7416824" cy="5212627"/>
          </a:xfrm>
        </p:grpSpPr>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1484784"/>
              <a:ext cx="7416824" cy="5212627"/>
            </a:xfrm>
            <a:prstGeom prst="rect">
              <a:avLst/>
            </a:prstGeom>
          </p:spPr>
        </p:pic>
        <p:sp>
          <p:nvSpPr>
            <p:cNvPr id="7" name="Rectangle 6"/>
            <p:cNvSpPr/>
            <p:nvPr userDrawn="1"/>
          </p:nvSpPr>
          <p:spPr>
            <a:xfrm>
              <a:off x="971600" y="1772816"/>
              <a:ext cx="6912768"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gr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1" name="Text Placeholder 16"/>
          <p:cNvSpPr>
            <a:spLocks noGrp="1"/>
          </p:cNvSpPr>
          <p:nvPr>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889048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5"/>
            <a:ext cx="6767736" cy="50047"/>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38337271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5"/>
            <a:ext cx="6767736" cy="50047"/>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32092125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5"/>
            <a:ext cx="6767736" cy="50047"/>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770547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5"/>
            <a:ext cx="6767736" cy="50047"/>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37428479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0438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51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2789719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20417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44245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1364287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extLst>
              <p:ext uri="{D42A27DB-BD31-4B8C-83A1-F6EECF244321}">
                <p14:modId xmlns:p14="http://schemas.microsoft.com/office/powerpoint/2010/main" val="277702090"/>
              </p:ext>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4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456668831"/>
              </p:ext>
            </p:extLst>
          </p:nvPr>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78756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1691440702"/>
              </p:ext>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1587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330856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Open Sans Semibold"/>
                        </a:rPr>
                        <a:t>Type equation here.</a:t>
                      </a:fld>
                    </m:oMath>
                  </m:oMathPara>
                </a14:m>
                <a:endParaRPr lang="en-GB">
                  <a:latin typeface="Open Sans Semibold"/>
                </a:endParaRPr>
              </a:p>
            </p:txBody>
          </p:sp>
        </mc:Choice>
        <mc:Fallback xmlns="">
          <p:sp>
            <p:nvSpPr>
              <p:cNvPr id="5" name="Rectangle 4"/>
              <p:cNvSpPr>
                <a:spLocks noRot="1" noChangeAspect="1" noMove="1" noResize="1" noEditPoints="1" noAdjustHandles="1" noChangeArrowheads="1" noChangeShapeType="1" noTextEdit="1"/>
              </p:cNvSpPr>
              <p:nvPr userDrawn="1"/>
            </p:nvSpPr>
            <p:spPr>
              <a:xfrm>
                <a:off x="0" y="0"/>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2457435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2</a:t>
              </a:r>
            </a:p>
          </p:txBody>
        </p:sp>
      </p:grpSp>
      <p:grpSp>
        <p:nvGrpSpPr>
          <p:cNvPr id="16" name="Group 15"/>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258240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userDrawn="1"/>
            </p:nvSpPr>
            <p:spPr>
              <a:xfrm>
                <a:off x="0" y="980728"/>
                <a:ext cx="9144000" cy="590465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Cambria Math"/>
                        </a:rPr>
                        <a:t>Type equation here.</a:t>
                      </a:fld>
                    </m:oMath>
                  </m:oMathPara>
                </a14:m>
                <a:endParaRPr lang="en-GB">
                  <a:latin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userDrawn="1"/>
            </p:nvSpPr>
            <p:spPr>
              <a:xfrm>
                <a:off x="0" y="980728"/>
                <a:ext cx="9144000" cy="5904656"/>
              </a:xfrm>
              <a:prstGeom prst="rect">
                <a:avLst/>
              </a:prstGeom>
              <a:blipFill>
                <a:blip r:embed="rId3"/>
                <a:stretch>
                  <a:fillRect/>
                </a:stretch>
              </a:blipFill>
              <a:ln>
                <a:noFill/>
              </a:ln>
            </p:spPr>
            <p:txBody>
              <a:bodyPr/>
              <a:lstStyle/>
              <a:p>
                <a:r>
                  <a:rPr lang="en-US">
                    <a:noFill/>
                  </a:rPr>
                  <a:t> </a:t>
                </a:r>
              </a:p>
            </p:txBody>
          </p:sp>
        </mc:Fallback>
      </mc:AlternateContent>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83748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25645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pic>
        <p:nvPicPr>
          <p:cNvPr id="10" name="Picture 2"/>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grpSp>
        <p:nvGrpSpPr>
          <p:cNvPr id="30" name="Group 29"/>
          <p:cNvGrpSpPr/>
          <p:nvPr userDrawn="1"/>
        </p:nvGrpSpPr>
        <p:grpSpPr>
          <a:xfrm>
            <a:off x="179512" y="6381328"/>
            <a:ext cx="2520280" cy="390876"/>
            <a:chOff x="395536" y="1124744"/>
            <a:chExt cx="2520280" cy="390876"/>
          </a:xfrm>
        </p:grpSpPr>
        <p:sp>
          <p:nvSpPr>
            <p:cNvPr id="19" name="Rectangle 18"/>
            <p:cNvSpPr/>
            <p:nvPr userDrawn="1"/>
          </p:nvSpPr>
          <p:spPr>
            <a:xfrm>
              <a:off x="755576"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536" y="1196752"/>
              <a:ext cx="366843" cy="297609"/>
            </a:xfrm>
            <a:prstGeom prst="rect">
              <a:avLst/>
            </a:prstGeom>
          </p:spPr>
        </p:pic>
      </p:grpSp>
      <p:grpSp>
        <p:nvGrpSpPr>
          <p:cNvPr id="31" name="Group 30"/>
          <p:cNvGrpSpPr/>
          <p:nvPr userDrawn="1"/>
        </p:nvGrpSpPr>
        <p:grpSpPr>
          <a:xfrm>
            <a:off x="2843808" y="6381328"/>
            <a:ext cx="3168352" cy="410896"/>
            <a:chOff x="4067944" y="816692"/>
            <a:chExt cx="3168352" cy="410896"/>
          </a:xfrm>
        </p:grpSpPr>
        <p:sp>
          <p:nvSpPr>
            <p:cNvPr id="18" name="Rectangle 17"/>
            <p:cNvSpPr/>
            <p:nvPr userDrawn="1"/>
          </p:nvSpPr>
          <p:spPr>
            <a:xfrm>
              <a:off x="4427984" y="836712"/>
              <a:ext cx="2808312" cy="390876"/>
            </a:xfrm>
            <a:prstGeom prst="rect">
              <a:avLst/>
            </a:prstGeom>
          </p:spPr>
          <p:txBody>
            <a:bodyPr wrap="square">
              <a:spAutoFit/>
            </a:bodyPr>
            <a:lstStyle/>
            <a:p>
              <a:pPr>
                <a:lnSpc>
                  <a:spcPct val="115000"/>
                </a:lnSpc>
                <a:spcBef>
                  <a:spcPts val="1000"/>
                </a:spcBef>
                <a:buFont typeface="+mj-lt"/>
                <a:buNone/>
              </a:pPr>
              <a:r>
                <a:rPr lang="en-GB" sz="18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4067944" y="816692"/>
              <a:ext cx="360040" cy="3743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userDrawn="1"/>
        </p:nvGrpSpPr>
        <p:grpSpPr>
          <a:xfrm>
            <a:off x="257947" y="1484784"/>
            <a:ext cx="5970237" cy="527517"/>
            <a:chOff x="179512" y="2348880"/>
            <a:chExt cx="5970237" cy="527517"/>
          </a:xfrm>
        </p:grpSpPr>
        <p:sp>
          <p:nvSpPr>
            <p:cNvPr id="21" name="Rectangle 20"/>
            <p:cNvSpPr/>
            <p:nvPr userDrawn="1"/>
          </p:nvSpPr>
          <p:spPr>
            <a:xfrm>
              <a:off x="746791" y="2420888"/>
              <a:ext cx="5402958" cy="400110"/>
            </a:xfrm>
            <a:prstGeom prst="rect">
              <a:avLst/>
            </a:prstGeom>
          </p:spPr>
          <p:txBody>
            <a:bodyPr wrap="square">
              <a:spAutoFit/>
            </a:bodyPr>
            <a:lstStyle/>
            <a:p>
              <a:r>
                <a:rPr lang="en-GB" sz="2000">
                  <a:solidFill>
                    <a:prstClr val="white"/>
                  </a:solidFill>
                  <a:latin typeface="Tahoma" panose="020B0604030504040204" pitchFamily="34" charset="0"/>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9512" y="2348880"/>
              <a:ext cx="527518" cy="527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userDrawn="1"/>
        </p:nvGrpSpPr>
        <p:grpSpPr>
          <a:xfrm>
            <a:off x="257947" y="2636912"/>
            <a:ext cx="5801635" cy="707886"/>
            <a:chOff x="179512" y="3501008"/>
            <a:chExt cx="5801635" cy="707886"/>
          </a:xfrm>
        </p:grpSpPr>
        <p:sp>
          <p:nvSpPr>
            <p:cNvPr id="12" name="Rectangle 11"/>
            <p:cNvSpPr/>
            <p:nvPr userDrawn="1"/>
          </p:nvSpPr>
          <p:spPr>
            <a:xfrm>
              <a:off x="746791" y="3501008"/>
              <a:ext cx="5234356" cy="707886"/>
            </a:xfrm>
            <a:prstGeom prst="rect">
              <a:avLst/>
            </a:prstGeom>
          </p:spPr>
          <p:txBody>
            <a:bodyPr wrap="square">
              <a:spAutoFit/>
            </a:bodyPr>
            <a:lstStyle/>
            <a:p>
              <a:r>
                <a:rPr lang="en-GB" sz="2000">
                  <a:solidFill>
                    <a:prstClr val="white"/>
                  </a:solidFill>
                  <a:latin typeface="Tahoma" panose="020B0604030504040204" pitchFamily="34" charset="0"/>
                </a:rPr>
                <a:t>Do you feel more confident as a result</a:t>
              </a:r>
            </a:p>
            <a:p>
              <a:r>
                <a:rPr lang="en-GB" sz="2000">
                  <a:solidFill>
                    <a:prstClr val="white"/>
                  </a:solidFill>
                  <a:latin typeface="Tahoma" panose="020B0604030504040204" pitchFamily="34" charset="0"/>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9512" y="3545257"/>
              <a:ext cx="527517" cy="527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userDrawn="1"/>
        </p:nvGrpSpPr>
        <p:grpSpPr>
          <a:xfrm>
            <a:off x="257947" y="3789040"/>
            <a:ext cx="5945651" cy="707886"/>
            <a:chOff x="179512" y="4653136"/>
            <a:chExt cx="5945651" cy="707886"/>
          </a:xfrm>
        </p:grpSpPr>
        <p:sp>
          <p:nvSpPr>
            <p:cNvPr id="22" name="Rectangle 21"/>
            <p:cNvSpPr/>
            <p:nvPr userDrawn="1"/>
          </p:nvSpPr>
          <p:spPr>
            <a:xfrm>
              <a:off x="746791" y="4653136"/>
              <a:ext cx="5378372" cy="707886"/>
            </a:xfrm>
            <a:prstGeom prst="rect">
              <a:avLst/>
            </a:prstGeom>
          </p:spPr>
          <p:txBody>
            <a:bodyPr wrap="square">
              <a:spAutoFit/>
            </a:bodyPr>
            <a:lstStyle/>
            <a:p>
              <a:r>
                <a:rPr lang="en-GB" sz="2000">
                  <a:solidFill>
                    <a:prstClr val="white"/>
                  </a:solidFill>
                  <a:latin typeface="Tahoma" panose="020B0604030504040204" pitchFamily="34" charset="0"/>
                </a:rPr>
                <a:t>Do you think this session will be</a:t>
              </a:r>
            </a:p>
            <a:p>
              <a:r>
                <a:rPr lang="en-GB" sz="2000">
                  <a:solidFill>
                    <a:prstClr val="white"/>
                  </a:solidFill>
                  <a:latin typeface="Tahoma" panose="020B0604030504040204" pitchFamily="34" charset="0"/>
                </a:rPr>
                <a:t>beneficial to your learning?</a:t>
              </a:r>
            </a:p>
          </p:txBody>
        </p:sp>
        <p:pic>
          <p:nvPicPr>
            <p:cNvPr id="27" name="Picture 7" descr="S:\Teaching and Learning Team\Online resources\MLE\assets\icons\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9512" y="4741634"/>
              <a:ext cx="527518" cy="527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userDrawn="1"/>
        </p:nvGrpSpPr>
        <p:grpSpPr>
          <a:xfrm>
            <a:off x="257948" y="5073916"/>
            <a:ext cx="5823862" cy="731348"/>
            <a:chOff x="179513" y="5938012"/>
            <a:chExt cx="5823862" cy="731348"/>
          </a:xfrm>
        </p:grpSpPr>
        <p:sp>
          <p:nvSpPr>
            <p:cNvPr id="24" name="TextBox 23"/>
            <p:cNvSpPr txBox="1"/>
            <p:nvPr userDrawn="1"/>
          </p:nvSpPr>
          <p:spPr>
            <a:xfrm>
              <a:off x="746791" y="5961474"/>
              <a:ext cx="5256584" cy="707886"/>
            </a:xfrm>
            <a:prstGeom prst="rect">
              <a:avLst/>
            </a:prstGeom>
            <a:noFill/>
          </p:spPr>
          <p:txBody>
            <a:bodyPr wrap="square" rtlCol="0">
              <a:spAutoFit/>
            </a:bodyPr>
            <a:lstStyle/>
            <a:p>
              <a:r>
                <a:rPr lang="en-GB" sz="2000">
                  <a:solidFill>
                    <a:prstClr val="white"/>
                  </a:solidFill>
                  <a:latin typeface="Tahoma" panose="020B0604030504040204" pitchFamily="34" charset="0"/>
                </a:rPr>
                <a:t>Will you change the way you work based on what you’ve learned?</a:t>
              </a:r>
            </a:p>
          </p:txBody>
        </p:sp>
        <p:pic>
          <p:nvPicPr>
            <p:cNvPr id="28" name="Picture 8" descr="S:\Teaching and Learning Team\Online resources\MLE\assets\icons\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9513" y="5938012"/>
              <a:ext cx="527517" cy="52751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338571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434319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3819440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2310850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401592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536910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ahoma" panose="020B0604030504040204" pitchFamily="34" charset="0"/>
              </a:defRPr>
            </a:lvl1pPr>
          </a:lstStyle>
          <a:p>
            <a:fld id="{A86DCA31-728D-4DD8-A692-5567E79CB1E8}" type="datetimeFigureOut">
              <a:rPr lang="en-GB" smtClean="0"/>
              <a:pPr/>
              <a:t>19/07/2022</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ahoma" panose="020B0604030504040204" pitchFamily="34" charset="0"/>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Tahoma" panose="020B0604030504040204" pitchFamily="34" charset="0"/>
              </a:defRPr>
            </a:lvl1pPr>
          </a:lstStyle>
          <a:p>
            <a:fld id="{BA3B2124-CE0F-40CF-A0BF-91B2E4C9E2D2}" type="slidenum">
              <a:rPr lang="en-GB" smtClean="0"/>
              <a:pPr/>
              <a:t>‹#›</a:t>
            </a:fld>
            <a:endParaRPr lang="en-GB"/>
          </a:p>
        </p:txBody>
      </p:sp>
    </p:spTree>
    <p:extLst>
      <p:ext uri="{BB962C8B-B14F-4D97-AF65-F5344CB8AC3E}">
        <p14:creationId xmlns:p14="http://schemas.microsoft.com/office/powerpoint/2010/main" val="369191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30002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 purpl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0" y="-1"/>
            <a:ext cx="58377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Tahoma" panose="020B0604030504040204" pitchFamily="34" charset="0"/>
                <a:ea typeface="Tahoma" panose="020B0604030504040204" pitchFamily="34" charset="0"/>
                <a:cs typeface="Tahoma" panose="020B0604030504040204" pitchFamily="34" charset="0"/>
              </a:rPr>
              <a:t>@</a:t>
            </a:r>
            <a:r>
              <a:rPr lang="en-US" altLang="en-US" sz="1800" err="1">
                <a:solidFill>
                  <a:prstClr val="white"/>
                </a:solidFill>
                <a:latin typeface="Tahoma" panose="020B0604030504040204" pitchFamily="34" charset="0"/>
                <a:ea typeface="Tahoma" panose="020B0604030504040204" pitchFamily="34" charset="0"/>
                <a:cs typeface="Tahoma" panose="020B0604030504040204" pitchFamily="34" charset="0"/>
              </a:rPr>
              <a:t>mlemanchester</a:t>
            </a:r>
            <a:endParaRPr lang="en-US" alt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27975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FDB828"/>
                </a:solidFill>
                <a:latin typeface="Tahoma" panose="020B0604030504040204" pitchFamily="34" charset="0"/>
                <a:ea typeface="SimSun" panose="02010600030101010101" pitchFamily="2" charset="-122"/>
                <a:cs typeface="Times New Roman" panose="02020603050405020304" pitchFamily="18" charset="0"/>
              </a:rPr>
              <a:t>The University of Manchester Library</a:t>
            </a:r>
            <a:endParaRPr lang="en-GB" sz="1200">
              <a:solidFill>
                <a:srgbClr val="595959"/>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519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latin typeface="Tahoma" panose="020B0604030504040204" pitchFamily="34" charset="0"/>
              </a:defRPr>
            </a:lvl1pPr>
            <a:lvl2pPr>
              <a:lnSpc>
                <a:spcPct val="150000"/>
              </a:lnSpc>
              <a:spcBef>
                <a:spcPts val="0"/>
              </a:spcBef>
              <a:spcAft>
                <a:spcPts val="1200"/>
              </a:spcAft>
              <a:defRPr sz="1600">
                <a:solidFill>
                  <a:schemeClr val="tx1"/>
                </a:solidFill>
                <a:latin typeface="Tahoma" panose="020B0604030504040204" pitchFamily="34" charset="0"/>
              </a:defRPr>
            </a:lvl2pPr>
            <a:lvl3pPr>
              <a:lnSpc>
                <a:spcPct val="150000"/>
              </a:lnSpc>
              <a:spcBef>
                <a:spcPts val="0"/>
              </a:spcBef>
              <a:spcAft>
                <a:spcPts val="1200"/>
              </a:spcAft>
              <a:defRPr sz="1400">
                <a:solidFill>
                  <a:schemeClr val="tx1"/>
                </a:solidFill>
                <a:latin typeface="Tahoma" panose="020B0604030504040204" pitchFamily="34" charset="0"/>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1908031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6"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910486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Right aligned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6139" r="54845" b="-56500"/>
          <a:stretch>
            <a:fillRect/>
          </a:stretch>
        </p:blipFill>
        <p:spPr bwMode="auto">
          <a:xfrm>
            <a:off x="3203575" y="836712"/>
            <a:ext cx="6218238" cy="211138"/>
          </a:xfrm>
          <a:prstGeom prst="rect">
            <a:avLst/>
          </a:prstGeom>
          <a:noFill/>
          <a:ln w="9525">
            <a:noFill/>
            <a:miter lim="800000"/>
            <a:headEnd/>
            <a:tailEnd/>
          </a:ln>
        </p:spPr>
      </p:pic>
      <p:sp>
        <p:nvSpPr>
          <p:cNvPr id="3" name="Content Placeholder 2"/>
          <p:cNvSpPr>
            <a:spLocks noGrp="1"/>
          </p:cNvSpPr>
          <p:nvPr>
            <p:ph idx="1"/>
          </p:nvPr>
        </p:nvSpPr>
        <p:spPr>
          <a:xfrm>
            <a:off x="251520" y="1341438"/>
            <a:ext cx="8640960" cy="518390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203848" y="190800"/>
            <a:ext cx="5940152" cy="717920"/>
          </a:xfrm>
          <a:noFill/>
          <a:ln>
            <a:noFill/>
          </a:ln>
        </p:spPr>
        <p:txBody>
          <a:bodyPr/>
          <a:lstStyle>
            <a:lvl1pPr algn="r">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3214429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47919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0" y="-1"/>
            <a:ext cx="58377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prstClr val="white"/>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FDB828"/>
                </a:solidFill>
                <a:ea typeface="SimSun" panose="02010600030101010101" pitchFamily="2" charset="-122"/>
                <a:cs typeface="Times New Roman" panose="02020603050405020304" pitchFamily="18" charset="0"/>
              </a:rPr>
              <a:t>The University of Manchester Library</a:t>
            </a:r>
            <a:endParaRPr lang="en-GB" sz="1200">
              <a:solidFill>
                <a:srgbClr val="595959"/>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463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 purple">
    <p:spTree>
      <p:nvGrpSpPr>
        <p:cNvPr id="1" name=""/>
        <p:cNvGrpSpPr/>
        <p:nvPr/>
      </p:nvGrpSpPr>
      <p:grpSpPr>
        <a:xfrm>
          <a:off x="0" y="0"/>
          <a:ext cx="0" cy="0"/>
          <a:chOff x="0" y="0"/>
          <a:chExt cx="0" cy="0"/>
        </a:xfrm>
      </p:grpSpPr>
      <p:pic>
        <p:nvPicPr>
          <p:cNvPr id="21" name="Picture 20"/>
          <p:cNvPicPr>
            <a:picLocks/>
          </p:cNvPicPr>
          <p:nvPr userDrawn="1"/>
        </p:nvPicPr>
        <p:blipFill rotWithShape="1">
          <a:blip r:embed="rId2">
            <a:extLst>
              <a:ext uri="{28A0092B-C50C-407E-A947-70E740481C1C}">
                <a14:useLocalDpi xmlns:a14="http://schemas.microsoft.com/office/drawing/2010/main" val="0"/>
              </a:ext>
            </a:extLst>
          </a:blip>
          <a:srcRect t="19067" b="6450"/>
          <a:stretch/>
        </p:blipFill>
        <p:spPr>
          <a:xfrm>
            <a:off x="-20093" y="-1"/>
            <a:ext cx="5869584" cy="6858001"/>
          </a:xfrm>
          <a:prstGeom prst="rect">
            <a:avLst/>
          </a:prstGeom>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prstClr val="white"/>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7A1F7F"/>
                </a:solidFill>
                <a:ea typeface="SimSun" panose="02010600030101010101" pitchFamily="2" charset="-122"/>
                <a:cs typeface="Times New Roman" panose="02020603050405020304" pitchFamily="18" charset="0"/>
              </a:rPr>
              <a:t>The University of Manchester Library</a:t>
            </a:r>
            <a:endParaRPr lang="en-GB" sz="1200">
              <a:solidFill>
                <a:srgbClr val="7A1F7F"/>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070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778076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ight aligned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6139" r="54845" b="-56500"/>
          <a:stretch>
            <a:fillRect/>
          </a:stretch>
        </p:blipFill>
        <p:spPr bwMode="auto">
          <a:xfrm>
            <a:off x="3203575" y="836712"/>
            <a:ext cx="6218238" cy="211138"/>
          </a:xfrm>
          <a:prstGeom prst="rect">
            <a:avLst/>
          </a:prstGeom>
          <a:noFill/>
          <a:ln w="9525">
            <a:noFill/>
            <a:miter lim="800000"/>
            <a:headEnd/>
            <a:tailEnd/>
          </a:ln>
        </p:spPr>
      </p:pic>
      <p:sp>
        <p:nvSpPr>
          <p:cNvPr id="3" name="Content Placeholder 2"/>
          <p:cNvSpPr>
            <a:spLocks noGrp="1"/>
          </p:cNvSpPr>
          <p:nvPr>
            <p:ph idx="1"/>
          </p:nvPr>
        </p:nvSpPr>
        <p:spPr>
          <a:xfrm>
            <a:off x="251520" y="1341438"/>
            <a:ext cx="8640960" cy="518390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203848" y="190800"/>
            <a:ext cx="5940152" cy="717920"/>
          </a:xfrm>
          <a:noFill/>
          <a:ln>
            <a:noFill/>
          </a:ln>
        </p:spPr>
        <p:txBody>
          <a:bodyPr/>
          <a:lstStyle>
            <a:lvl1pPr algn="r">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4217668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6"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190527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952590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ng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t="-146577" r="43884" b="-126447"/>
          <a:stretch>
            <a:fillRect/>
          </a:stretch>
        </p:blipFill>
        <p:spPr bwMode="auto">
          <a:xfrm>
            <a:off x="-107950" y="1398588"/>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844824"/>
            <a:ext cx="8640960" cy="4896544"/>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799"/>
            <a:ext cx="8229600" cy="1361673"/>
          </a:xfrm>
          <a:noFill/>
          <a:ln w="9525">
            <a:noFill/>
            <a:miter lim="800000"/>
            <a:headEnd/>
            <a:tailEnd/>
          </a:ln>
        </p:spPr>
        <p:txBody>
          <a:bodyPr/>
          <a:lstStyle>
            <a:lvl1pPr algn="l">
              <a:defRPr lang="en-GB" sz="3200" kern="1200">
                <a:solidFill>
                  <a:schemeClr val="accent1"/>
                </a:solidFill>
                <a:effectLst/>
                <a:latin typeface="Tahoma" panose="020B0604030504040204" pitchFamily="34" charset="0"/>
                <a:ea typeface="+mj-ea"/>
                <a:cs typeface="+mj-cs"/>
              </a:defRPr>
            </a:lvl1pPr>
          </a:lstStyle>
          <a:p>
            <a:pPr lvl="0"/>
            <a:r>
              <a:rPr lang="en-US"/>
              <a:t>Click to edit Master title style</a:t>
            </a:r>
            <a:endParaRPr lang="en-GB"/>
          </a:p>
        </p:txBody>
      </p:sp>
    </p:spTree>
    <p:extLst>
      <p:ext uri="{BB962C8B-B14F-4D97-AF65-F5344CB8AC3E}">
        <p14:creationId xmlns:p14="http://schemas.microsoft.com/office/powerpoint/2010/main" val="4091261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hort titl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4535488"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410458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653121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g hea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t="-146577" r="43884" b="-126447"/>
          <a:stretch>
            <a:fillRect/>
          </a:stretch>
        </p:blipFill>
        <p:spPr bwMode="auto">
          <a:xfrm>
            <a:off x="-108273" y="790278"/>
            <a:ext cx="5131222" cy="30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4844" y="63624"/>
            <a:ext cx="4684738" cy="6807770"/>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p:cNvSpPr>
            <a:spLocks noGrp="1"/>
          </p:cNvSpPr>
          <p:nvPr>
            <p:ph type="title"/>
          </p:nvPr>
        </p:nvSpPr>
        <p:spPr>
          <a:xfrm>
            <a:off x="179388" y="45297"/>
            <a:ext cx="8229600" cy="863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GB" sz="2672">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899021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 purpl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0" y="-1"/>
            <a:ext cx="58377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US" altLang="en-US" sz="180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schemeClr val="bg1"/>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FDB828"/>
                </a:solidFill>
                <a:latin typeface="Verdana" panose="020B0604030504040204" pitchFamily="34" charset="0"/>
                <a:ea typeface="SimSun" panose="02010600030101010101" pitchFamily="2" charset="-122"/>
                <a:cs typeface="Times New Roman" panose="02020603050405020304" pitchFamily="18" charset="0"/>
              </a:rPr>
              <a:t>The University of Manchester Library</a:t>
            </a:r>
            <a:endParaRPr lang="en-GB" sz="120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601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 purple">
    <p:spTree>
      <p:nvGrpSpPr>
        <p:cNvPr id="1" name=""/>
        <p:cNvGrpSpPr/>
        <p:nvPr/>
      </p:nvGrpSpPr>
      <p:grpSpPr>
        <a:xfrm>
          <a:off x="0" y="0"/>
          <a:ext cx="0" cy="0"/>
          <a:chOff x="0" y="0"/>
          <a:chExt cx="0" cy="0"/>
        </a:xfrm>
      </p:grpSpPr>
      <p:pic>
        <p:nvPicPr>
          <p:cNvPr id="21" name="Picture 20"/>
          <p:cNvPicPr>
            <a:picLocks/>
          </p:cNvPicPr>
          <p:nvPr userDrawn="1"/>
        </p:nvPicPr>
        <p:blipFill rotWithShape="1">
          <a:blip r:embed="rId2">
            <a:extLst>
              <a:ext uri="{28A0092B-C50C-407E-A947-70E740481C1C}">
                <a14:useLocalDpi xmlns:a14="http://schemas.microsoft.com/office/drawing/2010/main" val="0"/>
              </a:ext>
            </a:extLst>
          </a:blip>
          <a:srcRect t="19067" b="6450"/>
          <a:stretch/>
        </p:blipFill>
        <p:spPr>
          <a:xfrm>
            <a:off x="-20093" y="-1"/>
            <a:ext cx="5869584" cy="6858001"/>
          </a:xfrm>
          <a:prstGeom prst="rect">
            <a:avLst/>
          </a:prstGeom>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US" altLang="en-US" sz="180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schemeClr val="bg1"/>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chemeClr val="accent1"/>
                </a:solidFill>
                <a:latin typeface="Verdana" panose="020B0604030504040204" pitchFamily="34" charset="0"/>
                <a:ea typeface="SimSun" panose="02010600030101010101" pitchFamily="2" charset="-122"/>
                <a:cs typeface="Times New Roman" panose="02020603050405020304" pitchFamily="18" charset="0"/>
              </a:rPr>
              <a:t>The University of Manchester Library</a:t>
            </a:r>
            <a:endParaRPr lang="en-GB" sz="1200">
              <a:solidFill>
                <a:schemeClr val="accent1"/>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485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49893" t="1543"/>
          <a:stretch/>
        </p:blipFill>
        <p:spPr>
          <a:xfrm rot="5400000">
            <a:off x="3757598" y="-3794111"/>
            <a:ext cx="1656185" cy="9189642"/>
          </a:xfrm>
          <a:prstGeom prst="rect">
            <a:avLst/>
          </a:prstGeom>
        </p:spPr>
      </p:pic>
      <p:pic>
        <p:nvPicPr>
          <p:cNvPr id="16" name="Picture 2" descr="IMG_0186.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8708" y="2276872"/>
            <a:ext cx="3170873" cy="460722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p:cNvSpPr/>
          <p:nvPr userDrawn="1"/>
        </p:nvSpPr>
        <p:spPr>
          <a:xfrm>
            <a:off x="897234" y="3841510"/>
            <a:ext cx="5402958" cy="707886"/>
          </a:xfrm>
          <a:prstGeom prst="rect">
            <a:avLst/>
          </a:prstGeom>
        </p:spPr>
        <p:txBody>
          <a:bodyPr wrap="square">
            <a:spAutoFit/>
          </a:bodyPr>
          <a:lstStyle/>
          <a:p>
            <a:r>
              <a:rPr lang="en-GB" sz="2000">
                <a:solidFill>
                  <a:prstClr val="white"/>
                </a:solidFill>
                <a:latin typeface="Tahoma" panose="020B0604030504040204" pitchFamily="34" charset="0"/>
              </a:rPr>
              <a:t>Do you feel more confident as a</a:t>
            </a:r>
          </a:p>
          <a:p>
            <a:r>
              <a:rPr lang="en-GB" sz="2000">
                <a:solidFill>
                  <a:prstClr val="white"/>
                </a:solidFill>
                <a:latin typeface="Tahoma" panose="020B0604030504040204" pitchFamily="34" charset="0"/>
              </a:rPr>
              <a:t>result of what you have learned?</a:t>
            </a:r>
          </a:p>
        </p:txBody>
      </p:sp>
      <p:sp>
        <p:nvSpPr>
          <p:cNvPr id="18" name="TextBox 17"/>
          <p:cNvSpPr txBox="1"/>
          <p:nvPr userDrawn="1"/>
        </p:nvSpPr>
        <p:spPr>
          <a:xfrm>
            <a:off x="1043608" y="116012"/>
            <a:ext cx="3456384"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Keep in touch!</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345" y="486474"/>
            <a:ext cx="739226" cy="770243"/>
          </a:xfrm>
          <a:prstGeom prst="rect">
            <a:avLst/>
          </a:prstGeom>
        </p:spPr>
      </p:pic>
      <p:sp>
        <p:nvSpPr>
          <p:cNvPr id="20" name="TextBox 19"/>
          <p:cNvSpPr txBox="1"/>
          <p:nvPr userDrawn="1"/>
        </p:nvSpPr>
        <p:spPr>
          <a:xfrm>
            <a:off x="1043608" y="1520478"/>
            <a:ext cx="5688632"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prstClr val="white"/>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2289" y="1855246"/>
            <a:ext cx="721338" cy="770243"/>
          </a:xfrm>
          <a:prstGeom prst="rect">
            <a:avLst/>
          </a:prstGeom>
        </p:spPr>
      </p:pic>
      <p:sp>
        <p:nvSpPr>
          <p:cNvPr id="22" name="Rectangle 21"/>
          <p:cNvSpPr/>
          <p:nvPr userDrawn="1"/>
        </p:nvSpPr>
        <p:spPr>
          <a:xfrm>
            <a:off x="5278432" y="275022"/>
            <a:ext cx="5867884" cy="424027"/>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Tahoma" panose="020B0604030504040204" pitchFamily="34" charset="0"/>
                <a:ea typeface="Times New Roman" panose="02020603050405020304" pitchFamily="18" charset="0"/>
                <a:cs typeface="Times New Roman" panose="02020603050405020304" pitchFamily="18" charset="0"/>
              </a:rPr>
              <a:t>mle@manchester.ac.uk</a:t>
            </a:r>
            <a:endParaRPr lang="en-GB" sz="2000">
              <a:solidFill>
                <a:srgbClr val="7A1F7F"/>
              </a:solidFill>
              <a:latin typeface="Tahoma" panose="020B0604030504040204" pitchFamily="34" charset="0"/>
            </a:endParaRPr>
          </a:p>
        </p:txBody>
      </p:sp>
      <p:sp>
        <p:nvSpPr>
          <p:cNvPr id="23" name="Rectangle 22"/>
          <p:cNvSpPr/>
          <p:nvPr userDrawn="1"/>
        </p:nvSpPr>
        <p:spPr>
          <a:xfrm>
            <a:off x="5278432" y="956456"/>
            <a:ext cx="5867884" cy="410433"/>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Tahoma" panose="020B0604030504040204" pitchFamily="34" charset="0"/>
                <a:ea typeface="Times New Roman" panose="02020603050405020304" pitchFamily="18" charset="0"/>
                <a:cs typeface="Times New Roman" panose="02020603050405020304" pitchFamily="18" charset="0"/>
              </a:rPr>
              <a:t>@</a:t>
            </a:r>
            <a:r>
              <a:rPr lang="en-GB" sz="2000" err="1">
                <a:solidFill>
                  <a:srgbClr val="7A1F7F"/>
                </a:solidFill>
                <a:latin typeface="Tahoma" panose="020B0604030504040204" pitchFamily="34" charset="0"/>
                <a:ea typeface="Times New Roman" panose="02020603050405020304" pitchFamily="18" charset="0"/>
                <a:cs typeface="Times New Roman" panose="02020603050405020304" pitchFamily="18" charset="0"/>
              </a:rPr>
              <a:t>mlemanchester</a:t>
            </a:r>
            <a:endParaRPr lang="en-GB" sz="2000">
              <a:solidFill>
                <a:srgbClr val="7A1F7F"/>
              </a:solidFill>
              <a:latin typeface="Tahoma" panose="020B0604030504040204" pitchFamily="34" charset="0"/>
            </a:endParaRPr>
          </a:p>
        </p:txBody>
      </p:sp>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06775" y="984762"/>
            <a:ext cx="471657" cy="382640"/>
          </a:xfrm>
          <a:prstGeom prst="rect">
            <a:avLst/>
          </a:prstGeom>
        </p:spPr>
      </p:pic>
      <p:sp>
        <p:nvSpPr>
          <p:cNvPr id="28" name="Rectangle 27"/>
          <p:cNvSpPr/>
          <p:nvPr userDrawn="1"/>
        </p:nvSpPr>
        <p:spPr>
          <a:xfrm>
            <a:off x="897234" y="3141175"/>
            <a:ext cx="5402958" cy="400110"/>
          </a:xfrm>
          <a:prstGeom prst="rect">
            <a:avLst/>
          </a:prstGeom>
        </p:spPr>
        <p:txBody>
          <a:bodyPr wrap="square">
            <a:spAutoFit/>
          </a:bodyPr>
          <a:lstStyle/>
          <a:p>
            <a:r>
              <a:rPr lang="en-GB" sz="2000">
                <a:solidFill>
                  <a:prstClr val="white"/>
                </a:solidFill>
                <a:latin typeface="Tahoma" panose="020B0604030504040204" pitchFamily="34" charset="0"/>
              </a:rPr>
              <a:t>I have found this session engaging.</a:t>
            </a:r>
          </a:p>
        </p:txBody>
      </p:sp>
      <p:sp>
        <p:nvSpPr>
          <p:cNvPr id="29" name="Rectangle 28"/>
          <p:cNvSpPr/>
          <p:nvPr userDrawn="1"/>
        </p:nvSpPr>
        <p:spPr>
          <a:xfrm>
            <a:off x="897234" y="4895789"/>
            <a:ext cx="5402958" cy="707886"/>
          </a:xfrm>
          <a:prstGeom prst="rect">
            <a:avLst/>
          </a:prstGeom>
        </p:spPr>
        <p:txBody>
          <a:bodyPr wrap="square">
            <a:spAutoFit/>
          </a:bodyPr>
          <a:lstStyle/>
          <a:p>
            <a:r>
              <a:rPr lang="en-GB" sz="2000">
                <a:solidFill>
                  <a:prstClr val="white"/>
                </a:solidFill>
                <a:latin typeface="Tahoma" panose="020B0604030504040204" pitchFamily="34" charset="0"/>
              </a:rPr>
              <a:t>Do you think this session will</a:t>
            </a:r>
          </a:p>
          <a:p>
            <a:r>
              <a:rPr lang="en-GB" sz="2000">
                <a:solidFill>
                  <a:prstClr val="white"/>
                </a:solidFill>
                <a:latin typeface="Tahoma" panose="020B0604030504040204" pitchFamily="34" charset="0"/>
              </a:rPr>
              <a:t>be beneficial to your learning?</a:t>
            </a:r>
          </a:p>
        </p:txBody>
      </p:sp>
      <p:pic>
        <p:nvPicPr>
          <p:cNvPr id="1026" name="Picture 2" descr="S:\Teaching and Learning Team\my-learning-essentials\3.e-learning-development\assets\misc\purple-click-edit.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88024" y="260648"/>
            <a:ext cx="479500" cy="49832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userDrawn="1"/>
        </p:nvSpPr>
        <p:spPr>
          <a:xfrm>
            <a:off x="947014" y="5889466"/>
            <a:ext cx="4222631" cy="707886"/>
          </a:xfrm>
          <a:prstGeom prst="rect">
            <a:avLst/>
          </a:prstGeom>
          <a:noFill/>
        </p:spPr>
        <p:txBody>
          <a:bodyPr wrap="none" rtlCol="0">
            <a:spAutoFit/>
          </a:bodyPr>
          <a:lstStyle/>
          <a:p>
            <a:r>
              <a:rPr lang="en-GB" sz="2000">
                <a:solidFill>
                  <a:prstClr val="white"/>
                </a:solidFill>
                <a:latin typeface="Tahoma" panose="020B0604030504040204" pitchFamily="34" charset="0"/>
              </a:rPr>
              <a:t>Will you change the way you work</a:t>
            </a:r>
          </a:p>
          <a:p>
            <a:r>
              <a:rPr lang="en-GB" sz="2000">
                <a:solidFill>
                  <a:prstClr val="white"/>
                </a:solidFill>
                <a:latin typeface="Tahoma" panose="020B0604030504040204" pitchFamily="34" charset="0"/>
              </a:rPr>
              <a:t>based on what you’ve learned?</a:t>
            </a:r>
          </a:p>
        </p:txBody>
      </p:sp>
      <p:pic>
        <p:nvPicPr>
          <p:cNvPr id="1029" name="Picture 5" descr="S:\Teaching and Learning Team\Online resources\MLE\assets\icons\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62165" y="3079570"/>
            <a:ext cx="527518"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eaching and Learning Team\Online resources\MLE\assets\icons\2.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2166" y="3875702"/>
            <a:ext cx="527517"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Teaching and Learning Team\Online resources\MLE\assets\icons\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62165" y="4898052"/>
            <a:ext cx="527518"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eaching and Learning Team\Online resources\MLE\assets\icons\4.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62166" y="5938012"/>
            <a:ext cx="527517" cy="52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85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a:solidFill>
                  <a:srgbClr val="FFFFFF"/>
                </a:solidFill>
                <a:latin typeface="Open Sans Semibold" panose="020B0706030804020204" pitchFamily="34" charset="0"/>
                <a:ea typeface="SimHei" panose="02010609060101010101" pitchFamily="49" charset="-122"/>
              </a:rPr>
              <a:t>My Learning Essentials</a:t>
            </a:r>
            <a:endParaRPr lang="en-GB" sz="2000" b="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a:solidFill>
                  <a:srgbClr val="FDB828"/>
                </a:solidFill>
                <a:latin typeface="Effra" panose="020B0603020203020204" pitchFamily="34" charset="0"/>
                <a:ea typeface="Tahoma" panose="020B0604030504040204" pitchFamily="34" charset="0"/>
                <a:cs typeface="Tahoma" panose="020B0604030504040204" pitchFamily="34" charset="0"/>
              </a:rPr>
              <a:t>The University of Manchester Library</a:t>
            </a:r>
            <a:endParaRPr lang="en-GB" sz="1800" b="0">
              <a:solidFill>
                <a:srgbClr val="595959"/>
              </a:solidFill>
              <a:latin typeface="Effra" panose="020B0603020203020204" pitchFamily="34" charset="0"/>
              <a:ea typeface="Tahoma" panose="020B0604030504040204" pitchFamily="34" charset="0"/>
              <a:cs typeface="Tahoma" panose="020B060403050404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1823713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1093871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392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a:solidFill>
                  <a:srgbClr val="FFFFFF"/>
                </a:solidFill>
                <a:latin typeface="Open Sans Semibold" panose="020B0706030804020204" pitchFamily="34" charset="0"/>
                <a:ea typeface="SimHei" panose="02010609060101010101" pitchFamily="49" charset="-122"/>
              </a:rPr>
              <a:t>My Learning Essentials</a:t>
            </a:r>
            <a:endParaRPr lang="en-GB" sz="2000" b="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a:solidFill>
                  <a:srgbClr val="FDB828"/>
                </a:solidFill>
                <a:latin typeface="Effra" panose="020B0603020203020204" pitchFamily="34" charset="0"/>
                <a:ea typeface="Tahoma" panose="020B0604030504040204" pitchFamily="34" charset="0"/>
                <a:cs typeface="Tahoma" panose="020B0604030504040204" pitchFamily="34" charset="0"/>
              </a:rPr>
              <a:t>The University of Manchester Library</a:t>
            </a:r>
            <a:endParaRPr lang="en-GB" sz="1800" b="0">
              <a:solidFill>
                <a:srgbClr val="595959"/>
              </a:solidFill>
              <a:latin typeface="Effra" panose="020B0603020203020204" pitchFamily="34" charset="0"/>
              <a:ea typeface="Tahoma" panose="020B0604030504040204" pitchFamily="34" charset="0"/>
              <a:cs typeface="Tahoma" panose="020B060403050404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348772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latin typeface="Tahoma" panose="020B0604030504040204" pitchFamily="34" charset="0"/>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atin typeface="Tahoma" panose="020B0604030504040204" pitchFamily="34" charset="0"/>
              </a:defRPr>
            </a:lvl1pPr>
          </a:lstStyle>
          <a:p>
            <a:endParaRPr lang="en-GB"/>
          </a:p>
        </p:txBody>
      </p:sp>
    </p:spTree>
    <p:extLst>
      <p:ext uri="{BB962C8B-B14F-4D97-AF65-F5344CB8AC3E}">
        <p14:creationId xmlns:p14="http://schemas.microsoft.com/office/powerpoint/2010/main" val="487224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Open Sans Semibold"/>
                        </a:rPr>
                        <a:t>Type equation here.</a:t>
                      </a:fld>
                    </m:oMath>
                  </m:oMathPara>
                </a14:m>
                <a:endParaRPr lang="en-GB">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1899106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481265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17029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latin typeface="Tahoma" panose="020B0604030504040204" pitchFamily="34" charset="0"/>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atin typeface="Tahoma" panose="020B0604030504040204" pitchFamily="34" charset="0"/>
              </a:defRPr>
            </a:lvl1pPr>
          </a:lstStyle>
          <a:p>
            <a:endParaRPr lang="en-GB"/>
          </a:p>
        </p:txBody>
      </p:sp>
    </p:spTree>
    <p:extLst>
      <p:ext uri="{BB962C8B-B14F-4D97-AF65-F5344CB8AC3E}">
        <p14:creationId xmlns:p14="http://schemas.microsoft.com/office/powerpoint/2010/main" val="662522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lvl1pPr>
              <a:defRPr>
                <a:latin typeface="Tahoma" panose="020B0604030504040204" pitchFamily="34" charset="0"/>
              </a:defRPr>
            </a:lvl1pPr>
          </a:lstStyle>
          <a:p>
            <a:endParaRPr lang="en-GB"/>
          </a:p>
        </p:txBody>
      </p:sp>
    </p:spTree>
    <p:extLst>
      <p:ext uri="{BB962C8B-B14F-4D97-AF65-F5344CB8AC3E}">
        <p14:creationId xmlns:p14="http://schemas.microsoft.com/office/powerpoint/2010/main" val="2920933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206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4255276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2021132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985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37387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lvl1pPr>
              <a:defRPr>
                <a:latin typeface="Tahoma" panose="020B0604030504040204" pitchFamily="34" charset="0"/>
              </a:defRPr>
            </a:lvl1pPr>
          </a:lstStyle>
          <a:p>
            <a:endParaRPr lang="en-GB"/>
          </a:p>
        </p:txBody>
      </p:sp>
    </p:spTree>
    <p:extLst>
      <p:ext uri="{BB962C8B-B14F-4D97-AF65-F5344CB8AC3E}">
        <p14:creationId xmlns:p14="http://schemas.microsoft.com/office/powerpoint/2010/main" val="3964428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3059818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62278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831683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3900020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4163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3435775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3495286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1135804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42566770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163707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821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6141417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sz="18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a:solidFill>
                  <a:prstClr val="white"/>
                </a:solidFill>
                <a:latin typeface="Tahoma" panose="020B0604030504040204" pitchFamily="34" charset="0"/>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a:solidFill>
                  <a:prstClr val="white"/>
                </a:solidFill>
                <a:latin typeface="Tahoma" panose="020B0604030504040204" pitchFamily="34" charset="0"/>
              </a:rPr>
              <a:t>Do you feel more confident as a result</a:t>
            </a:r>
          </a:p>
          <a:p>
            <a:r>
              <a:rPr lang="en-GB" sz="2000">
                <a:solidFill>
                  <a:prstClr val="white"/>
                </a:solidFill>
                <a:latin typeface="Tahoma" panose="020B0604030504040204" pitchFamily="34" charset="0"/>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a:solidFill>
                  <a:prstClr val="white"/>
                </a:solidFill>
                <a:latin typeface="Tahoma" panose="020B0604030504040204" pitchFamily="34" charset="0"/>
              </a:rPr>
              <a:t>Do you think this session will be</a:t>
            </a:r>
          </a:p>
          <a:p>
            <a:r>
              <a:rPr lang="en-GB" sz="2000">
                <a:solidFill>
                  <a:prstClr val="white"/>
                </a:solidFill>
                <a:latin typeface="Tahoma" panose="020B0604030504040204" pitchFamily="34" charset="0"/>
              </a:rPr>
              <a:t>beneficial 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a:solidFill>
                  <a:prstClr val="white"/>
                </a:solidFill>
                <a:latin typeface="Tahoma" panose="020B0604030504040204" pitchFamily="34" charset="0"/>
              </a:rPr>
              <a:t>Will you change the way you work based 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1700310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871176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4112910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9469763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9215558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575656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0" y="-1"/>
            <a:ext cx="58377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prstClr val="white"/>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FDB828"/>
                </a:solidFill>
                <a:ea typeface="SimSun" panose="02010600030101010101" pitchFamily="2" charset="-122"/>
                <a:cs typeface="Times New Roman" panose="02020603050405020304" pitchFamily="18" charset="0"/>
              </a:rPr>
              <a:t>The University of Manchester Library</a:t>
            </a:r>
            <a:endParaRPr lang="en-GB" sz="1200">
              <a:solidFill>
                <a:srgbClr val="595959"/>
              </a:solidFill>
              <a:latin typeface="Verdana" panose="020B0604030504040204" pitchFamily="34"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2518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 purple">
    <p:spTree>
      <p:nvGrpSpPr>
        <p:cNvPr id="1" name=""/>
        <p:cNvGrpSpPr/>
        <p:nvPr/>
      </p:nvGrpSpPr>
      <p:grpSpPr>
        <a:xfrm>
          <a:off x="0" y="0"/>
          <a:ext cx="0" cy="0"/>
          <a:chOff x="0" y="0"/>
          <a:chExt cx="0" cy="0"/>
        </a:xfrm>
      </p:grpSpPr>
      <p:pic>
        <p:nvPicPr>
          <p:cNvPr id="21" name="Picture 20"/>
          <p:cNvPicPr>
            <a:picLocks/>
          </p:cNvPicPr>
          <p:nvPr userDrawn="1"/>
        </p:nvPicPr>
        <p:blipFill rotWithShape="1">
          <a:blip r:embed="rId2">
            <a:extLst>
              <a:ext uri="{28A0092B-C50C-407E-A947-70E740481C1C}">
                <a14:useLocalDpi xmlns:a14="http://schemas.microsoft.com/office/drawing/2010/main" val="0"/>
              </a:ext>
            </a:extLst>
          </a:blip>
          <a:srcRect t="19067" b="6450"/>
          <a:stretch/>
        </p:blipFill>
        <p:spPr>
          <a:xfrm>
            <a:off x="-20093" y="-1"/>
            <a:ext cx="5869584" cy="6858001"/>
          </a:xfrm>
          <a:prstGeom prst="rect">
            <a:avLst/>
          </a:prstGeom>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prstClr val="white"/>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7A1F7F"/>
                </a:solidFill>
                <a:ea typeface="SimSun" panose="02010600030101010101" pitchFamily="2" charset="-122"/>
                <a:cs typeface="Times New Roman" panose="02020603050405020304" pitchFamily="18" charset="0"/>
              </a:rPr>
              <a:t>The University of Manchester Library</a:t>
            </a:r>
            <a:endParaRPr lang="en-GB" sz="1200">
              <a:solidFill>
                <a:srgbClr val="7A1F7F"/>
              </a:solidFill>
              <a:latin typeface="Verdana" panose="020B0604030504040204" pitchFamily="34"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593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12299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grpSp>
        <p:nvGrpSpPr>
          <p:cNvPr id="6" name="Group 5"/>
          <p:cNvGrpSpPr/>
          <p:nvPr userDrawn="1"/>
        </p:nvGrpSpPr>
        <p:grpSpPr>
          <a:xfrm>
            <a:off x="539552" y="1556792"/>
            <a:ext cx="7992888" cy="4968552"/>
            <a:chOff x="611560" y="1628800"/>
            <a:chExt cx="7416824" cy="4608512"/>
          </a:xfrm>
        </p:grpSpPr>
        <p:sp>
          <p:nvSpPr>
            <p:cNvPr id="4" name="Oval 3"/>
            <p:cNvSpPr/>
            <p:nvPr userDrawn="1"/>
          </p:nvSpPr>
          <p:spPr>
            <a:xfrm>
              <a:off x="611560" y="1628800"/>
              <a:ext cx="4536504" cy="4536504"/>
            </a:xfrm>
            <a:prstGeom prst="ellipse">
              <a:avLst/>
            </a:prstGeom>
            <a:solidFill>
              <a:schemeClr val="bg1">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sp>
          <p:nvSpPr>
            <p:cNvPr id="5" name="Oval 4"/>
            <p:cNvSpPr/>
            <p:nvPr userDrawn="1"/>
          </p:nvSpPr>
          <p:spPr>
            <a:xfrm>
              <a:off x="3491880" y="1700808"/>
              <a:ext cx="4536504" cy="4536504"/>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gr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17850052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Right aligned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6139" r="54845" b="-56500"/>
          <a:stretch>
            <a:fillRect/>
          </a:stretch>
        </p:blipFill>
        <p:spPr bwMode="auto">
          <a:xfrm>
            <a:off x="3203575" y="836712"/>
            <a:ext cx="6218238" cy="211138"/>
          </a:xfrm>
          <a:prstGeom prst="rect">
            <a:avLst/>
          </a:prstGeom>
          <a:noFill/>
          <a:ln w="9525">
            <a:noFill/>
            <a:miter lim="800000"/>
            <a:headEnd/>
            <a:tailEnd/>
          </a:ln>
        </p:spPr>
      </p:pic>
      <p:sp>
        <p:nvSpPr>
          <p:cNvPr id="3" name="Content Placeholder 2"/>
          <p:cNvSpPr>
            <a:spLocks noGrp="1"/>
          </p:cNvSpPr>
          <p:nvPr>
            <p:ph idx="1"/>
          </p:nvPr>
        </p:nvSpPr>
        <p:spPr>
          <a:xfrm>
            <a:off x="251520" y="1341438"/>
            <a:ext cx="8640960" cy="518390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203848" y="190800"/>
            <a:ext cx="5940152" cy="717920"/>
          </a:xfrm>
          <a:noFill/>
          <a:ln>
            <a:noFill/>
          </a:ln>
        </p:spPr>
        <p:txBody>
          <a:bodyPr/>
          <a:lstStyle>
            <a:lvl1pPr algn="r">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156519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6"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3676516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Long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t="-146577" r="43884" b="-126447"/>
          <a:stretch>
            <a:fillRect/>
          </a:stretch>
        </p:blipFill>
        <p:spPr bwMode="auto">
          <a:xfrm>
            <a:off x="-107950" y="1398588"/>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844824"/>
            <a:ext cx="8640960" cy="4896544"/>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799"/>
            <a:ext cx="8229600" cy="1361673"/>
          </a:xfrm>
          <a:noFill/>
          <a:ln w="9525">
            <a:noFill/>
            <a:miter lim="800000"/>
            <a:headEnd/>
            <a:tailEnd/>
          </a:ln>
        </p:spPr>
        <p:txBody>
          <a:bodyPr/>
          <a:lstStyle>
            <a:lvl1pPr algn="l">
              <a:defRPr lang="en-GB" sz="3200" kern="1200">
                <a:solidFill>
                  <a:schemeClr val="accent1"/>
                </a:solidFill>
                <a:effectLst/>
                <a:latin typeface="Verdana" panose="020B0604030504040204" pitchFamily="34" charset="0"/>
                <a:ea typeface="+mj-ea"/>
                <a:cs typeface="+mj-cs"/>
              </a:defRPr>
            </a:lvl1pPr>
          </a:lstStyle>
          <a:p>
            <a:pPr lvl="0"/>
            <a:r>
              <a:rPr lang="en-US"/>
              <a:t>Click to edit Master title style</a:t>
            </a:r>
            <a:endParaRPr lang="en-GB"/>
          </a:p>
        </p:txBody>
      </p:sp>
    </p:spTree>
    <p:extLst>
      <p:ext uri="{BB962C8B-B14F-4D97-AF65-F5344CB8AC3E}">
        <p14:creationId xmlns:p14="http://schemas.microsoft.com/office/powerpoint/2010/main" val="10952690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hort titl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4535488"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4104580" cy="717920"/>
          </a:xfrm>
          <a:noFill/>
          <a:ln>
            <a:noFill/>
          </a:ln>
        </p:spPr>
        <p:txBody>
          <a:bodyPr/>
          <a:lstStyle>
            <a:lvl1pPr algn="l">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30016079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49893" t="1543"/>
          <a:stretch/>
        </p:blipFill>
        <p:spPr>
          <a:xfrm rot="5400000">
            <a:off x="3757598" y="-3794111"/>
            <a:ext cx="1656185" cy="9189642"/>
          </a:xfrm>
          <a:prstGeom prst="rect">
            <a:avLst/>
          </a:prstGeom>
        </p:spPr>
      </p:pic>
      <p:pic>
        <p:nvPicPr>
          <p:cNvPr id="16" name="Picture 2" descr="IMG_0186.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8708" y="2276872"/>
            <a:ext cx="3170873" cy="460722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p:cNvSpPr/>
          <p:nvPr userDrawn="1"/>
        </p:nvSpPr>
        <p:spPr>
          <a:xfrm>
            <a:off x="897234" y="3841510"/>
            <a:ext cx="5402958" cy="707886"/>
          </a:xfrm>
          <a:prstGeom prst="rect">
            <a:avLst/>
          </a:prstGeom>
        </p:spPr>
        <p:txBody>
          <a:bodyPr wrap="square">
            <a:spAutoFit/>
          </a:bodyPr>
          <a:lstStyle/>
          <a:p>
            <a:r>
              <a:rPr lang="en-GB" sz="2000">
                <a:solidFill>
                  <a:prstClr val="white"/>
                </a:solidFill>
                <a:latin typeface="Verdana" panose="020B0604030504040204" pitchFamily="34" charset="0"/>
              </a:rPr>
              <a:t>Do you feel more confident as a</a:t>
            </a:r>
          </a:p>
          <a:p>
            <a:r>
              <a:rPr lang="en-GB" sz="2000">
                <a:solidFill>
                  <a:prstClr val="white"/>
                </a:solidFill>
                <a:latin typeface="Verdana" panose="020B0604030504040204" pitchFamily="34" charset="0"/>
              </a:rPr>
              <a:t>result of what you have learned?</a:t>
            </a:r>
          </a:p>
        </p:txBody>
      </p:sp>
      <p:sp>
        <p:nvSpPr>
          <p:cNvPr id="18" name="TextBox 17"/>
          <p:cNvSpPr txBox="1"/>
          <p:nvPr userDrawn="1"/>
        </p:nvSpPr>
        <p:spPr>
          <a:xfrm>
            <a:off x="1043608" y="116012"/>
            <a:ext cx="3456384"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Keep in touch!</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345" y="486474"/>
            <a:ext cx="739226" cy="770243"/>
          </a:xfrm>
          <a:prstGeom prst="rect">
            <a:avLst/>
          </a:prstGeom>
        </p:spPr>
      </p:pic>
      <p:sp>
        <p:nvSpPr>
          <p:cNvPr id="20" name="TextBox 19"/>
          <p:cNvSpPr txBox="1"/>
          <p:nvPr userDrawn="1"/>
        </p:nvSpPr>
        <p:spPr>
          <a:xfrm>
            <a:off x="1043608" y="1520478"/>
            <a:ext cx="5688632"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prstClr val="white"/>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2289" y="1855246"/>
            <a:ext cx="721338" cy="770243"/>
          </a:xfrm>
          <a:prstGeom prst="rect">
            <a:avLst/>
          </a:prstGeom>
        </p:spPr>
      </p:pic>
      <p:sp>
        <p:nvSpPr>
          <p:cNvPr id="22" name="Rectangle 21"/>
          <p:cNvSpPr/>
          <p:nvPr userDrawn="1"/>
        </p:nvSpPr>
        <p:spPr>
          <a:xfrm>
            <a:off x="5278432" y="275022"/>
            <a:ext cx="5867884" cy="410946"/>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Verdana" panose="020B0604030504040204" pitchFamily="34" charset="0"/>
                <a:ea typeface="Verdana" panose="020B0604030504040204" pitchFamily="34" charset="0"/>
                <a:cs typeface="Times New Roman" panose="02020603050405020304" pitchFamily="18" charset="0"/>
              </a:rPr>
              <a:t>mle@manchester.ac.uk</a:t>
            </a:r>
            <a:endParaRPr lang="en-GB" sz="2000">
              <a:solidFill>
                <a:srgbClr val="7A1F7F"/>
              </a:solidFill>
              <a:latin typeface="Verdana" panose="020B0604030504040204" pitchFamily="34" charset="0"/>
            </a:endParaRPr>
          </a:p>
        </p:txBody>
      </p:sp>
      <p:sp>
        <p:nvSpPr>
          <p:cNvPr id="23" name="Rectangle 22"/>
          <p:cNvSpPr/>
          <p:nvPr userDrawn="1"/>
        </p:nvSpPr>
        <p:spPr>
          <a:xfrm>
            <a:off x="5278432" y="956456"/>
            <a:ext cx="5867884" cy="446276"/>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Verdana" panose="020B0604030504040204" pitchFamily="34" charset="0"/>
                <a:ea typeface="Verdana" panose="020B0604030504040204" pitchFamily="34" charset="0"/>
                <a:cs typeface="Times New Roman" panose="02020603050405020304" pitchFamily="18" charset="0"/>
              </a:rPr>
              <a:t>@</a:t>
            </a:r>
            <a:r>
              <a:rPr lang="en-GB" sz="2000" err="1">
                <a:solidFill>
                  <a:srgbClr val="7A1F7F"/>
                </a:solidFill>
                <a:latin typeface="Verdana" panose="020B0604030504040204" pitchFamily="34" charset="0"/>
                <a:ea typeface="Verdana" panose="020B0604030504040204" pitchFamily="34" charset="0"/>
                <a:cs typeface="Times New Roman" panose="02020603050405020304" pitchFamily="18" charset="0"/>
              </a:rPr>
              <a:t>mlemanchester</a:t>
            </a:r>
            <a:endParaRPr lang="en-GB" sz="2000">
              <a:solidFill>
                <a:srgbClr val="7A1F7F"/>
              </a:solidFill>
              <a:latin typeface="Verdana" panose="020B0604030504040204" pitchFamily="34" charset="0"/>
            </a:endParaRPr>
          </a:p>
        </p:txBody>
      </p:sp>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06775" y="984762"/>
            <a:ext cx="471657" cy="382640"/>
          </a:xfrm>
          <a:prstGeom prst="rect">
            <a:avLst/>
          </a:prstGeom>
        </p:spPr>
      </p:pic>
      <p:sp>
        <p:nvSpPr>
          <p:cNvPr id="28" name="Rectangle 27"/>
          <p:cNvSpPr/>
          <p:nvPr userDrawn="1"/>
        </p:nvSpPr>
        <p:spPr>
          <a:xfrm>
            <a:off x="897234" y="3141175"/>
            <a:ext cx="5402958" cy="400110"/>
          </a:xfrm>
          <a:prstGeom prst="rect">
            <a:avLst/>
          </a:prstGeom>
        </p:spPr>
        <p:txBody>
          <a:bodyPr wrap="square">
            <a:spAutoFit/>
          </a:bodyPr>
          <a:lstStyle/>
          <a:p>
            <a:r>
              <a:rPr lang="en-GB" sz="2000">
                <a:solidFill>
                  <a:prstClr val="white"/>
                </a:solidFill>
                <a:latin typeface="Verdana" panose="020B0604030504040204" pitchFamily="34" charset="0"/>
              </a:rPr>
              <a:t>I have found this session engaging.</a:t>
            </a:r>
          </a:p>
        </p:txBody>
      </p:sp>
      <p:sp>
        <p:nvSpPr>
          <p:cNvPr id="29" name="Rectangle 28"/>
          <p:cNvSpPr/>
          <p:nvPr userDrawn="1"/>
        </p:nvSpPr>
        <p:spPr>
          <a:xfrm>
            <a:off x="897234" y="4895789"/>
            <a:ext cx="5402958" cy="707886"/>
          </a:xfrm>
          <a:prstGeom prst="rect">
            <a:avLst/>
          </a:prstGeom>
        </p:spPr>
        <p:txBody>
          <a:bodyPr wrap="square">
            <a:spAutoFit/>
          </a:bodyPr>
          <a:lstStyle/>
          <a:p>
            <a:r>
              <a:rPr lang="en-GB" sz="2000">
                <a:solidFill>
                  <a:prstClr val="white"/>
                </a:solidFill>
                <a:latin typeface="Verdana" panose="020B0604030504040204" pitchFamily="34" charset="0"/>
              </a:rPr>
              <a:t>Do you think this session will</a:t>
            </a:r>
          </a:p>
          <a:p>
            <a:r>
              <a:rPr lang="en-GB" sz="2000">
                <a:solidFill>
                  <a:prstClr val="white"/>
                </a:solidFill>
                <a:latin typeface="Verdana" panose="020B0604030504040204" pitchFamily="34" charset="0"/>
              </a:rPr>
              <a:t>be beneficial to your learning?</a:t>
            </a:r>
          </a:p>
        </p:txBody>
      </p:sp>
      <p:pic>
        <p:nvPicPr>
          <p:cNvPr id="1026" name="Picture 2" descr="S:\Teaching and Learning Team\my-learning-essentials\3.e-learning-development\assets\misc\purple-click-edit.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88024" y="260648"/>
            <a:ext cx="479500" cy="49832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userDrawn="1"/>
        </p:nvSpPr>
        <p:spPr>
          <a:xfrm>
            <a:off x="947014" y="5889466"/>
            <a:ext cx="4599977" cy="707886"/>
          </a:xfrm>
          <a:prstGeom prst="rect">
            <a:avLst/>
          </a:prstGeom>
          <a:noFill/>
        </p:spPr>
        <p:txBody>
          <a:bodyPr wrap="none" rtlCol="0">
            <a:spAutoFit/>
          </a:bodyPr>
          <a:lstStyle/>
          <a:p>
            <a:r>
              <a:rPr lang="en-GB" sz="2000">
                <a:solidFill>
                  <a:prstClr val="white"/>
                </a:solidFill>
                <a:latin typeface="Verdana" panose="020B0604030504040204" pitchFamily="34" charset="0"/>
              </a:rPr>
              <a:t>Will you change the way you work</a:t>
            </a:r>
          </a:p>
          <a:p>
            <a:r>
              <a:rPr lang="en-GB" sz="2000">
                <a:solidFill>
                  <a:prstClr val="white"/>
                </a:solidFill>
                <a:latin typeface="Verdana" panose="020B0604030504040204" pitchFamily="34" charset="0"/>
              </a:rPr>
              <a:t>based on what you’ve learned?</a:t>
            </a:r>
          </a:p>
        </p:txBody>
      </p:sp>
      <p:pic>
        <p:nvPicPr>
          <p:cNvPr id="1029" name="Picture 5" descr="S:\Teaching and Learning Team\Online resources\MLE\assets\icons\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62165" y="3079570"/>
            <a:ext cx="527518"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eaching and Learning Team\Online resources\MLE\assets\icons\2.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2166" y="3875702"/>
            <a:ext cx="527517"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Teaching and Learning Team\Online resources\MLE\assets\icons\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62165" y="4898052"/>
            <a:ext cx="527518"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eaching and Learning Team\Online resources\MLE\assets\icons\4.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62166" y="5938012"/>
            <a:ext cx="527517" cy="52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948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big hea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t="-146577" r="43884" b="-126447"/>
          <a:stretch>
            <a:fillRect/>
          </a:stretch>
        </p:blipFill>
        <p:spPr bwMode="auto">
          <a:xfrm>
            <a:off x="-108273" y="790278"/>
            <a:ext cx="5131222" cy="30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4844" y="63624"/>
            <a:ext cx="4684738" cy="6807770"/>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p:cNvSpPr>
            <a:spLocks noGrp="1"/>
          </p:cNvSpPr>
          <p:nvPr>
            <p:ph type="title"/>
          </p:nvPr>
        </p:nvSpPr>
        <p:spPr>
          <a:xfrm>
            <a:off x="179388" y="45297"/>
            <a:ext cx="8229600" cy="863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GB" sz="2672">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4091813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7"/>
            <a:ext cx="5470550" cy="673075"/>
          </a:xfrm>
          <a:prstGeom prst="rect">
            <a:avLst/>
          </a:prstGeom>
          <a:noFill/>
          <a:ln>
            <a:noFill/>
          </a:ln>
        </p:spPr>
        <p:txBody>
          <a:bodyPr upright="1"/>
          <a:lstStyle/>
          <a:p>
            <a:pPr>
              <a:lnSpc>
                <a:spcPct val="150000"/>
              </a:lnSpc>
              <a:spcBef>
                <a:spcPts val="844"/>
              </a:spcBef>
              <a:spcAft>
                <a:spcPts val="211"/>
              </a:spcAft>
              <a:defRPr/>
            </a:pPr>
            <a:r>
              <a:rPr lang="en-GB" sz="2800" kern="1400">
                <a:solidFill>
                  <a:srgbClr val="FFFFFF"/>
                </a:solidFill>
                <a:latin typeface="Open Sans Semibold" panose="020B0706030804020204" pitchFamily="34" charset="0"/>
                <a:ea typeface="SimHei" panose="02010609060101010101" pitchFamily="49" charset="-122"/>
              </a:rPr>
              <a:t>My Learning Essentials</a:t>
            </a:r>
            <a:endParaRPr lang="en-GB" sz="200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6"/>
            <a:ext cx="1832818" cy="7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a:solidFill>
                  <a:srgbClr val="FDB828"/>
                </a:solidFill>
                <a:latin typeface="Effra" panose="020B0603020203020204" pitchFamily="34" charset="0"/>
                <a:ea typeface="Verdana" panose="020B0604030504040204" pitchFamily="34" charset="0"/>
                <a:cs typeface="Open Sans" panose="020B0606030504020204" pitchFamily="34" charset="0"/>
              </a:rPr>
              <a:t>The University of Manchester Library</a:t>
            </a:r>
            <a:endParaRPr lang="en-GB">
              <a:solidFill>
                <a:srgbClr val="595959"/>
              </a:solidFill>
              <a:latin typeface="Effra" panose="020B0603020203020204" pitchFamily="34" charset="0"/>
              <a:ea typeface="Verdana" panose="020B060403050404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410882"/>
            <a:chOff x="395536" y="1124744"/>
            <a:chExt cx="2592288" cy="410881"/>
          </a:xfrm>
        </p:grpSpPr>
        <p:sp>
          <p:nvSpPr>
            <p:cNvPr id="18" name="Rectangle 17"/>
            <p:cNvSpPr/>
            <p:nvPr userDrawn="1"/>
          </p:nvSpPr>
          <p:spPr>
            <a:xfrm>
              <a:off x="827584" y="1124744"/>
              <a:ext cx="2160240" cy="410881"/>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2857989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8" y="2051332"/>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a:solidFill>
                            <a:srgbClr val="FFFFFF"/>
                          </a:solidFill>
                          <a:latin typeface="Open Sans Semibold"/>
                        </a:rPr>
                        <a:t>Type equation here.</a:t>
                      </a:fld>
                    </m:oMath>
                  </m:oMathPara>
                </a14:m>
                <a:endParaRPr lang="en-GB">
                  <a:solidFill>
                    <a:srgbClr val="FFFFFF"/>
                  </a:solidFill>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7"/>
            <a:ext cx="554531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3"/>
            <a:ext cx="7668344" cy="45719"/>
          </a:xfrm>
          <a:prstGeom prst="rect">
            <a:avLst/>
          </a:prstGeom>
        </p:spPr>
      </p:pic>
    </p:spTree>
    <p:extLst>
      <p:ext uri="{BB962C8B-B14F-4D97-AF65-F5344CB8AC3E}">
        <p14:creationId xmlns:p14="http://schemas.microsoft.com/office/powerpoint/2010/main" val="39548570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3"/>
            <a:ext cx="7668344" cy="45719"/>
          </a:xfrm>
          <a:prstGeom prst="rect">
            <a:avLst/>
          </a:prstGeom>
        </p:spPr>
      </p:pic>
      <p:sp>
        <p:nvSpPr>
          <p:cNvPr id="6"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6" y="1628777"/>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375946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3"/>
            <a:ext cx="7640845" cy="67619"/>
          </a:xfrm>
          <a:prstGeom prst="rect">
            <a:avLst/>
          </a:prstGeom>
        </p:spPr>
      </p:pic>
      <p:sp>
        <p:nvSpPr>
          <p:cNvPr id="6"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6" y="1628777"/>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7295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27435484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91"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31"/>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2"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latin typeface="Verdana" panose="020B0604030504040204" pitchFamily="34" charset="0"/>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atin typeface="Verdana" panose="020B0604030504040204" pitchFamily="34" charset="0"/>
              </a:defRPr>
            </a:lvl1pPr>
          </a:lstStyle>
          <a:p>
            <a:endParaRPr lang="en-GB"/>
          </a:p>
        </p:txBody>
      </p:sp>
    </p:spTree>
    <p:extLst>
      <p:ext uri="{BB962C8B-B14F-4D97-AF65-F5344CB8AC3E}">
        <p14:creationId xmlns:p14="http://schemas.microsoft.com/office/powerpoint/2010/main" val="46378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5"/>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957771" y="386941"/>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lvl1pPr>
              <a:defRPr>
                <a:latin typeface="Verdana" panose="020B0604030504040204" pitchFamily="34" charset="0"/>
              </a:defRPr>
            </a:lvl1pPr>
          </a:lstStyle>
          <a:p>
            <a:endParaRPr lang="en-GB"/>
          </a:p>
        </p:txBody>
      </p:sp>
    </p:spTree>
    <p:extLst>
      <p:ext uri="{BB962C8B-B14F-4D97-AF65-F5344CB8AC3E}">
        <p14:creationId xmlns:p14="http://schemas.microsoft.com/office/powerpoint/2010/main" val="39544567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2892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4"/>
            <a:ext cx="4888854" cy="4890919"/>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sp>
        <p:nvSpPr>
          <p:cNvPr id="5" name="Oval 4" title="gold circle white fill"/>
          <p:cNvSpPr/>
          <p:nvPr userDrawn="1"/>
        </p:nvSpPr>
        <p:spPr>
          <a:xfrm>
            <a:off x="3643586" y="1634427"/>
            <a:ext cx="4888854" cy="4890919"/>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3"/>
            <a:ext cx="7668344" cy="45719"/>
          </a:xfrm>
          <a:prstGeom prst="rect">
            <a:avLst/>
          </a:prstGeom>
        </p:spPr>
      </p:pic>
      <p:sp>
        <p:nvSpPr>
          <p:cNvPr id="9" name="Text Placeholder 8"/>
          <p:cNvSpPr>
            <a:spLocks noGrp="1"/>
          </p:cNvSpPr>
          <p:nvPr userDrawn="1">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2704877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3"/>
            <a:ext cx="7668344" cy="45719"/>
          </a:xfrm>
          <a:prstGeom prst="rect">
            <a:avLst/>
          </a:prstGeom>
        </p:spPr>
      </p:pic>
      <p:sp>
        <p:nvSpPr>
          <p:cNvPr id="9"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2692907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7" y="1196753"/>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3451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3">
            <a:extLst>
              <a:ext uri="{28A0092B-C50C-407E-A947-70E740481C1C}">
                <a14:useLocalDpi xmlns:a14="http://schemas.microsoft.com/office/drawing/2010/main" val="0"/>
              </a:ext>
            </a:extLst>
          </a:blip>
          <a:srcRect l="24024" t="18173"/>
          <a:stretch/>
        </p:blipFill>
        <p:spPr>
          <a:xfrm>
            <a:off x="0" y="1209040"/>
            <a:ext cx="6947248" cy="55331"/>
          </a:xfrm>
          <a:prstGeom prst="rect">
            <a:avLst/>
          </a:prstGeom>
        </p:spPr>
      </p:pic>
      <p:pic>
        <p:nvPicPr>
          <p:cNvPr id="6" name="Picture 5" title="gold box"/>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5" y="2754678"/>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pic>
        <p:nvPicPr>
          <p:cNvPr id="8" name="Picture 7" title="grey box"/>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047" y="2636909"/>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userDrawn="1">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6738407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1"/>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17221023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7"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4"/>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1" y="1209040"/>
            <a:ext cx="6252299" cy="55331"/>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2016016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1"/>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40014645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2.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theme" Target="../theme/theme4.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theme" Target="../theme/theme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2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11362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9" r:id="rId4"/>
    <p:sldLayoutId id="2147483666" r:id="rId5"/>
    <p:sldLayoutId id="2147483667" r:id="rId6"/>
    <p:sldLayoutId id="2147483684" r:id="rId7"/>
    <p:sldLayoutId id="2147483670" r:id="rId8"/>
    <p:sldLayoutId id="2147483671" r:id="rId9"/>
    <p:sldLayoutId id="2147483672" r:id="rId10"/>
    <p:sldLayoutId id="2147483668" r:id="rId11"/>
    <p:sldLayoutId id="2147483676" r:id="rId12"/>
    <p:sldLayoutId id="2147483669" r:id="rId13"/>
    <p:sldLayoutId id="2147483677" r:id="rId14"/>
    <p:sldLayoutId id="2147483664" r:id="rId15"/>
    <p:sldLayoutId id="2147483673" r:id="rId16"/>
    <p:sldLayoutId id="2147483675" r:id="rId17"/>
    <p:sldLayoutId id="2147483674" r:id="rId18"/>
    <p:sldLayoutId id="2147483665" r:id="rId19"/>
    <p:sldLayoutId id="2147483660" r:id="rId20"/>
    <p:sldLayoutId id="2147483658" r:id="rId21"/>
    <p:sldLayoutId id="2147483661" r:id="rId22"/>
    <p:sldLayoutId id="2147483662" r:id="rId23"/>
    <p:sldLayoutId id="2147483657" r:id="rId24"/>
    <p:sldLayoutId id="2147483678" r:id="rId25"/>
    <p:sldLayoutId id="2147483681" r:id="rId26"/>
    <p:sldLayoutId id="2147483682" r:id="rId27"/>
    <p:sldLayoutId id="2147483683" r:id="rId28"/>
    <p:sldLayoutId id="2147483685" r:id="rId29"/>
    <p:sldLayoutId id="2147483697" r:id="rId30"/>
    <p:sldLayoutId id="2147483698" r:id="rId31"/>
    <p:sldLayoutId id="2147483699" r:id="rId32"/>
    <p:sldLayoutId id="2147483826" r:id="rId33"/>
    <p:sldLayoutId id="2147483869"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2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5068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69870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ctr" rtl="0" eaLnBrk="1" fontAlgn="base" hangingPunct="1">
        <a:spcBef>
          <a:spcPct val="0"/>
        </a:spcBef>
        <a:spcAft>
          <a:spcPct val="0"/>
        </a:spcAft>
        <a:defRPr sz="4400" kern="1200">
          <a:solidFill>
            <a:schemeClr val="accent1"/>
          </a:solidFill>
          <a:latin typeface="Tahoma" panose="020B0604030504040204" pitchFamily="34" charset="0"/>
          <a:ea typeface="+mj-ea"/>
          <a:cs typeface="+mj-cs"/>
        </a:defRPr>
      </a:lvl1pPr>
      <a:lvl2pPr algn="ctr" rtl="0" eaLnBrk="1" fontAlgn="base" hangingPunct="1">
        <a:spcBef>
          <a:spcPct val="0"/>
        </a:spcBef>
        <a:spcAft>
          <a:spcPct val="0"/>
        </a:spcAft>
        <a:defRPr sz="4400">
          <a:solidFill>
            <a:schemeClr val="bg1"/>
          </a:solidFill>
          <a:latin typeface="Open Sans" pitchFamily="34" charset="0"/>
        </a:defRPr>
      </a:lvl2pPr>
      <a:lvl3pPr algn="ctr" rtl="0" eaLnBrk="1" fontAlgn="base" hangingPunct="1">
        <a:spcBef>
          <a:spcPct val="0"/>
        </a:spcBef>
        <a:spcAft>
          <a:spcPct val="0"/>
        </a:spcAft>
        <a:defRPr sz="4400">
          <a:solidFill>
            <a:schemeClr val="bg1"/>
          </a:solidFill>
          <a:latin typeface="Open Sans" pitchFamily="34" charset="0"/>
        </a:defRPr>
      </a:lvl3pPr>
      <a:lvl4pPr algn="ctr" rtl="0" eaLnBrk="1" fontAlgn="base" hangingPunct="1">
        <a:spcBef>
          <a:spcPct val="0"/>
        </a:spcBef>
        <a:spcAft>
          <a:spcPct val="0"/>
        </a:spcAft>
        <a:defRPr sz="4400">
          <a:solidFill>
            <a:schemeClr val="bg1"/>
          </a:solidFill>
          <a:latin typeface="Open Sans" pitchFamily="34" charset="0"/>
        </a:defRPr>
      </a:lvl4pPr>
      <a:lvl5pPr algn="ctr" rtl="0" eaLnBrk="1" fontAlgn="base" hangingPunct="1">
        <a:spcBef>
          <a:spcPct val="0"/>
        </a:spcBef>
        <a:spcAft>
          <a:spcPct val="0"/>
        </a:spcAft>
        <a:defRPr sz="4400">
          <a:solidFill>
            <a:schemeClr val="bg1"/>
          </a:solidFill>
          <a:latin typeface="Open San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lnSpc>
          <a:spcPct val="150000"/>
        </a:lnSpc>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alpha val="2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2977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alpha val="2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5068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414254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Lst>
  <p:txStyles>
    <p:titleStyle>
      <a:lvl1pPr algn="ctr" rtl="0" eaLnBrk="1" fontAlgn="base" hangingPunct="1">
        <a:spcBef>
          <a:spcPct val="0"/>
        </a:spcBef>
        <a:spcAft>
          <a:spcPct val="0"/>
        </a:spcAft>
        <a:defRPr sz="4400" kern="1200">
          <a:solidFill>
            <a:schemeClr val="accent1"/>
          </a:solidFill>
          <a:latin typeface="Verdana" panose="020B0604030504040204" pitchFamily="34" charset="0"/>
          <a:ea typeface="+mj-ea"/>
          <a:cs typeface="+mj-cs"/>
        </a:defRPr>
      </a:lvl1pPr>
      <a:lvl2pPr algn="ctr" rtl="0" eaLnBrk="1" fontAlgn="base" hangingPunct="1">
        <a:spcBef>
          <a:spcPct val="0"/>
        </a:spcBef>
        <a:spcAft>
          <a:spcPct val="0"/>
        </a:spcAft>
        <a:defRPr sz="4400">
          <a:solidFill>
            <a:schemeClr val="bg1"/>
          </a:solidFill>
          <a:latin typeface="Open Sans" pitchFamily="34" charset="0"/>
        </a:defRPr>
      </a:lvl2pPr>
      <a:lvl3pPr algn="ctr" rtl="0" eaLnBrk="1" fontAlgn="base" hangingPunct="1">
        <a:spcBef>
          <a:spcPct val="0"/>
        </a:spcBef>
        <a:spcAft>
          <a:spcPct val="0"/>
        </a:spcAft>
        <a:defRPr sz="4400">
          <a:solidFill>
            <a:schemeClr val="bg1"/>
          </a:solidFill>
          <a:latin typeface="Open Sans" pitchFamily="34" charset="0"/>
        </a:defRPr>
      </a:lvl3pPr>
      <a:lvl4pPr algn="ctr" rtl="0" eaLnBrk="1" fontAlgn="base" hangingPunct="1">
        <a:spcBef>
          <a:spcPct val="0"/>
        </a:spcBef>
        <a:spcAft>
          <a:spcPct val="0"/>
        </a:spcAft>
        <a:defRPr sz="4400">
          <a:solidFill>
            <a:schemeClr val="bg1"/>
          </a:solidFill>
          <a:latin typeface="Open Sans" pitchFamily="34" charset="0"/>
        </a:defRPr>
      </a:lvl4pPr>
      <a:lvl5pPr algn="ctr" rtl="0" eaLnBrk="1" fontAlgn="base" hangingPunct="1">
        <a:spcBef>
          <a:spcPct val="0"/>
        </a:spcBef>
        <a:spcAft>
          <a:spcPct val="0"/>
        </a:spcAft>
        <a:defRPr sz="4400">
          <a:solidFill>
            <a:schemeClr val="bg1"/>
          </a:solidFill>
          <a:latin typeface="Open San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lnSpc>
          <a:spcPct val="150000"/>
        </a:lnSpc>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2997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goodfreephotos.com/albums/vector-images/thinking-brain-machine-vector-clipart.png" TargetMode="External"/><Relationship Id="rId3" Type="http://schemas.openxmlformats.org/officeDocument/2006/relationships/image" Target="../media/image59.png"/><Relationship Id="rId7" Type="http://schemas.openxmlformats.org/officeDocument/2006/relationships/hyperlink" Target="https://creativecommons.org/publicdomain/zero/1.0/" TargetMode="External"/><Relationship Id="rId2" Type="http://schemas.openxmlformats.org/officeDocument/2006/relationships/notesSlide" Target="../notesSlides/notesSlide20.xml"/><Relationship Id="rId1" Type="http://schemas.openxmlformats.org/officeDocument/2006/relationships/slideLayout" Target="../slideLayouts/slideLayout83.xml"/><Relationship Id="rId6" Type="http://schemas.openxmlformats.org/officeDocument/2006/relationships/image" Target="../media/image61.png"/><Relationship Id="rId5" Type="http://schemas.openxmlformats.org/officeDocument/2006/relationships/hyperlink" Target="https://www.mentimeter.com/s/c96cdca68ecee0e0c5ef63600bcb7396/02a00b243e6f" TargetMode="External"/><Relationship Id="rId4" Type="http://schemas.openxmlformats.org/officeDocument/2006/relationships/image" Target="../media/image60.png"/><Relationship Id="rId9" Type="http://schemas.openxmlformats.org/officeDocument/2006/relationships/hyperlink" Target="http://www.menti.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https://www.escholar.manchester.ac.uk/learning-objects/mle/resources/handouts/six-honest-men.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librarysearch.manchester.ac.uk/permalink/44MAN_INST/1rfd42k/cdi_proquest_miscellaneous_1950162899"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15.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32.xml"/><Relationship Id="rId5" Type="http://schemas.openxmlformats.org/officeDocument/2006/relationships/hyperlink" Target="http://www.phrasebank.manchester.ac.uk/"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https://www.library.manchester.ac.uk/using-the-library/students/training-and-skills-support/my-learning-essentials/drop-i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mailto:uml.teachingandlearning@manchester.ac.uk" TargetMode="External"/><Relationship Id="rId4" Type="http://schemas.openxmlformats.org/officeDocument/2006/relationships/hyperlink" Target="https://mleblog.medium.com/royal-literary-fund-fellow-one-to-one-writing-tutorials-66e460bdaab7%5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69.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756818"/>
            <a:ext cx="6012160" cy="2048446"/>
          </a:xfrm>
        </p:spPr>
        <p:txBody>
          <a:bodyPr/>
          <a:lstStyle/>
          <a:p>
            <a:r>
              <a:rPr lang="en-GB" b="1">
                <a:latin typeface="Open Sans"/>
              </a:rPr>
              <a:t>GEOG60662</a:t>
            </a:r>
            <a:br>
              <a:rPr lang="en-GB" sz="2800" b="1">
                <a:latin typeface="Tahoma" panose="020B0604030504040204" pitchFamily="34" charset="0"/>
              </a:rPr>
            </a:br>
            <a:br>
              <a:rPr lang="en-US" sz="2400"/>
            </a:br>
            <a:r>
              <a:rPr lang="en-US"/>
              <a:t>Preparing for your dissertation</a:t>
            </a:r>
            <a:endParaRPr lang="en-GB"/>
          </a:p>
        </p:txBody>
      </p:sp>
    </p:spTree>
    <p:extLst>
      <p:ext uri="{BB962C8B-B14F-4D97-AF65-F5344CB8AC3E}">
        <p14:creationId xmlns:p14="http://schemas.microsoft.com/office/powerpoint/2010/main" val="400993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9512" y="1515398"/>
            <a:ext cx="8856984" cy="5153962"/>
          </a:xfrm>
          <a:solidFill>
            <a:schemeClr val="lt1">
              <a:alpha val="88000"/>
            </a:schemeClr>
          </a:solidFill>
        </p:spPr>
        <p:txBody>
          <a:bodyPr anchor="t">
            <a:normAutofit/>
          </a:bodyPr>
          <a:lstStyle/>
          <a:p>
            <a:pPr>
              <a:spcAft>
                <a:spcPts val="0"/>
              </a:spcAft>
            </a:pPr>
            <a:endParaRPr lang="en-GB" sz="2800">
              <a:latin typeface="Tahoma"/>
              <a:ea typeface="Calibri" panose="020F0502020204030204" pitchFamily="34" charset="0"/>
              <a:cs typeface="Tahoma"/>
            </a:endParaRPr>
          </a:p>
          <a:p>
            <a:pPr>
              <a:spcAft>
                <a:spcPts val="0"/>
              </a:spcAft>
            </a:pPr>
            <a:r>
              <a:rPr lang="en-GB" sz="2800">
                <a:latin typeface="Tahoma"/>
                <a:ea typeface="Calibri" panose="020F0502020204030204" pitchFamily="34" charset="0"/>
                <a:cs typeface="Tahoma"/>
              </a:rPr>
              <a:t>To assess the potential of </a:t>
            </a:r>
            <a:r>
              <a:rPr lang="en-GB" sz="2800" b="1">
                <a:solidFill>
                  <a:srgbClr val="FF0000"/>
                </a:solidFill>
                <a:latin typeface="Tahoma"/>
                <a:ea typeface="Calibri" panose="020F0502020204030204" pitchFamily="34" charset="0"/>
                <a:cs typeface="Tahoma"/>
              </a:rPr>
              <a:t>remote sensing </a:t>
            </a:r>
            <a:r>
              <a:rPr lang="en-GB" sz="2800">
                <a:latin typeface="Tahoma"/>
                <a:ea typeface="Calibri" panose="020F0502020204030204" pitchFamily="34" charset="0"/>
                <a:cs typeface="Tahoma"/>
              </a:rPr>
              <a:t>as a tool for </a:t>
            </a:r>
            <a:r>
              <a:rPr lang="en-GB" sz="2800" b="1">
                <a:solidFill>
                  <a:srgbClr val="FF0000"/>
                </a:solidFill>
                <a:latin typeface="Tahoma"/>
                <a:ea typeface="Calibri" panose="020F0502020204030204" pitchFamily="34" charset="0"/>
                <a:cs typeface="Tahoma"/>
              </a:rPr>
              <a:t>monitoring</a:t>
            </a:r>
            <a:r>
              <a:rPr lang="en-GB" sz="2800">
                <a:latin typeface="Tahoma"/>
                <a:ea typeface="Calibri" panose="020F0502020204030204" pitchFamily="34" charset="0"/>
                <a:cs typeface="Tahoma"/>
              </a:rPr>
              <a:t> </a:t>
            </a:r>
            <a:r>
              <a:rPr lang="en-GB" sz="2800" b="1">
                <a:solidFill>
                  <a:srgbClr val="FF0000"/>
                </a:solidFill>
                <a:latin typeface="Tahoma"/>
                <a:ea typeface="Calibri" panose="020F0502020204030204" pitchFamily="34" charset="0"/>
                <a:cs typeface="Tahoma"/>
              </a:rPr>
              <a:t>peatland vegetation change</a:t>
            </a:r>
            <a:endParaRPr lang="en-GB" sz="2800">
              <a:ea typeface="Tahoma"/>
              <a:cs typeface="Tahoma"/>
            </a:endParaRPr>
          </a:p>
        </p:txBody>
      </p:sp>
      <p:sp>
        <p:nvSpPr>
          <p:cNvPr id="7" name="Title 6"/>
          <p:cNvSpPr>
            <a:spLocks noGrp="1"/>
          </p:cNvSpPr>
          <p:nvPr>
            <p:ph type="title"/>
          </p:nvPr>
        </p:nvSpPr>
        <p:spPr>
          <a:xfrm>
            <a:off x="179388" y="190800"/>
            <a:ext cx="8713092" cy="717920"/>
          </a:xfrm>
        </p:spPr>
        <p:txBody>
          <a:bodyPr>
            <a:normAutofit/>
          </a:bodyPr>
          <a:lstStyle/>
          <a:p>
            <a:r>
              <a:rPr lang="en-GB">
                <a:solidFill>
                  <a:srgbClr val="7030A0"/>
                </a:solidFill>
                <a:latin typeface="Tahoma" panose="020B0604030504040204" pitchFamily="34" charset="0"/>
                <a:ea typeface="Tahoma" panose="020B0604030504040204" pitchFamily="34" charset="0"/>
                <a:cs typeface="Tahoma" panose="020B0604030504040204" pitchFamily="34" charset="0"/>
              </a:rPr>
              <a:t>Seek out key concepts…</a:t>
            </a:r>
          </a:p>
        </p:txBody>
      </p:sp>
    </p:spTree>
    <p:extLst>
      <p:ext uri="{BB962C8B-B14F-4D97-AF65-F5344CB8AC3E}">
        <p14:creationId xmlns:p14="http://schemas.microsoft.com/office/powerpoint/2010/main" val="27670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1389"/>
            <a:ext cx="8435280" cy="4525963"/>
          </a:xfrm>
        </p:spPr>
        <p:txBody>
          <a:bodyPr anchor="t"/>
          <a:lstStyle/>
          <a:p>
            <a:r>
              <a:rPr lang="en-GB" sz="2800">
                <a:latin typeface="Tahoma"/>
                <a:ea typeface="Tahoma"/>
                <a:cs typeface="Tahoma"/>
              </a:rPr>
              <a:t>peatlands; satellites; remote sensing; sphagnum; hydrology; vegetation cover; spectral analysis; image analysis; environmental management; environmental monitoring; infrared rays; satellite communications; spectrophotometry, infrared; water movements; wetlands; moisture stress index</a:t>
            </a:r>
          </a:p>
        </p:txBody>
      </p:sp>
      <p:sp>
        <p:nvSpPr>
          <p:cNvPr id="4" name="Title 2"/>
          <p:cNvSpPr>
            <a:spLocks noGrp="1"/>
          </p:cNvSpPr>
          <p:nvPr>
            <p:ph type="title"/>
          </p:nvPr>
        </p:nvSpPr>
        <p:spPr/>
        <p:txBody>
          <a:bodyPr anchor="t">
            <a:normAutofit/>
          </a:bodyPr>
          <a:lstStyle/>
          <a:p>
            <a:r>
              <a:rPr lang="en-GB">
                <a:solidFill>
                  <a:srgbClr val="7030A0"/>
                </a:solidFill>
                <a:latin typeface="Tahoma"/>
                <a:ea typeface="Tahoma"/>
                <a:cs typeface="Tahoma"/>
              </a:rPr>
              <a:t>What other keywords could you use?</a:t>
            </a:r>
          </a:p>
        </p:txBody>
      </p:sp>
    </p:spTree>
    <p:extLst>
      <p:ext uri="{BB962C8B-B14F-4D97-AF65-F5344CB8AC3E}">
        <p14:creationId xmlns:p14="http://schemas.microsoft.com/office/powerpoint/2010/main" val="328498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030" y="955760"/>
            <a:ext cx="8355751" cy="5471880"/>
          </a:xfrm>
          <a:solidFill>
            <a:schemeClr val="lt1">
              <a:alpha val="66000"/>
            </a:schemeClr>
          </a:solidFill>
        </p:spPr>
        <p:txBody>
          <a:bodyPr lIns="91440" tIns="45720" rIns="91440" bIns="45720" anchor="t">
            <a:noAutofit/>
          </a:bodyPr>
          <a:lstStyle/>
          <a:p>
            <a:pPr algn="ctr"/>
            <a:r>
              <a:rPr lang="en-GB" sz="2200">
                <a:latin typeface="Tahoma"/>
                <a:ea typeface="Tahoma"/>
                <a:cs typeface="Tahoma"/>
              </a:rPr>
              <a:t>(spectral analysis </a:t>
            </a:r>
            <a:r>
              <a:rPr lang="en-GB" sz="2200" b="1">
                <a:latin typeface="Tahoma"/>
                <a:ea typeface="Tahoma"/>
                <a:cs typeface="Tahoma"/>
              </a:rPr>
              <a:t>OR </a:t>
            </a:r>
            <a:r>
              <a:rPr lang="en-GB" sz="2200">
                <a:latin typeface="Tahoma"/>
                <a:ea typeface="Tahoma"/>
                <a:cs typeface="Tahoma"/>
              </a:rPr>
              <a:t>image analysis)</a:t>
            </a:r>
          </a:p>
          <a:p>
            <a:pPr marL="342900" indent="-342900" algn="ctr">
              <a:buFontTx/>
              <a:buChar char="-"/>
            </a:pPr>
            <a:r>
              <a:rPr lang="en-GB" sz="2200" b="1">
                <a:latin typeface="Tahoma"/>
                <a:ea typeface="Tahoma"/>
                <a:cs typeface="Tahoma"/>
              </a:rPr>
              <a:t>OR </a:t>
            </a:r>
            <a:r>
              <a:rPr lang="en-GB" sz="2200">
                <a:latin typeface="Tahoma"/>
                <a:ea typeface="Tahoma"/>
                <a:cs typeface="Tahoma"/>
              </a:rPr>
              <a:t>expands the search</a:t>
            </a:r>
          </a:p>
          <a:p>
            <a:pPr algn="ctr"/>
            <a:endParaRPr lang="en-GB" sz="2200">
              <a:latin typeface="Tahoma" panose="020B0604030504040204" pitchFamily="34" charset="0"/>
              <a:ea typeface="Tahoma" panose="020B0604030504040204" pitchFamily="34" charset="0"/>
              <a:cs typeface="Tahoma" panose="020B0604030504040204" pitchFamily="34" charset="0"/>
            </a:endParaRPr>
          </a:p>
          <a:p>
            <a:pPr algn="ctr"/>
            <a:r>
              <a:rPr lang="en-GB" sz="2200">
                <a:latin typeface="Tahoma"/>
                <a:ea typeface="Tahoma"/>
                <a:cs typeface="Tahoma"/>
              </a:rPr>
              <a:t>spectral analysis </a:t>
            </a:r>
            <a:r>
              <a:rPr lang="en-GB" sz="2200" b="1">
                <a:latin typeface="Tahoma"/>
                <a:ea typeface="Tahoma"/>
                <a:cs typeface="Tahoma"/>
              </a:rPr>
              <a:t>AND </a:t>
            </a:r>
            <a:r>
              <a:rPr lang="en-GB" sz="2200">
                <a:latin typeface="Tahoma"/>
                <a:ea typeface="Tahoma"/>
                <a:cs typeface="Tahoma"/>
              </a:rPr>
              <a:t>image analysis</a:t>
            </a:r>
          </a:p>
          <a:p>
            <a:pPr marL="342900" indent="-342900" algn="ctr">
              <a:buFontTx/>
              <a:buChar char="-"/>
            </a:pPr>
            <a:r>
              <a:rPr lang="en-GB" sz="2200" b="1">
                <a:latin typeface="Tahoma"/>
                <a:ea typeface="Tahoma"/>
                <a:cs typeface="Tahoma"/>
              </a:rPr>
              <a:t>AND </a:t>
            </a:r>
            <a:r>
              <a:rPr lang="en-GB" sz="2200">
                <a:latin typeface="Tahoma"/>
                <a:ea typeface="Tahoma"/>
                <a:cs typeface="Tahoma"/>
              </a:rPr>
              <a:t>narrows the search</a:t>
            </a:r>
          </a:p>
          <a:p>
            <a:pPr marL="342900" indent="-342900" algn="ctr">
              <a:buFontTx/>
              <a:buChar char="-"/>
            </a:pPr>
            <a:endParaRPr lang="en-GB" sz="2200">
              <a:latin typeface="Tahoma" panose="020B0604030504040204" pitchFamily="34" charset="0"/>
              <a:ea typeface="Tahoma" panose="020B0604030504040204" pitchFamily="34" charset="0"/>
              <a:cs typeface="Tahoma" panose="020B0604030504040204" pitchFamily="34" charset="0"/>
            </a:endParaRPr>
          </a:p>
          <a:p>
            <a:pPr algn="ctr"/>
            <a:r>
              <a:rPr lang="en-GB" sz="2200">
                <a:latin typeface="Tahoma"/>
                <a:ea typeface="Tahoma"/>
                <a:cs typeface="Tahoma"/>
              </a:rPr>
              <a:t>(spectral analysis AND image analysis) </a:t>
            </a:r>
            <a:r>
              <a:rPr lang="en-GB" sz="2200" b="1">
                <a:latin typeface="Tahoma"/>
                <a:ea typeface="Tahoma"/>
                <a:cs typeface="Tahoma"/>
              </a:rPr>
              <a:t>NOT </a:t>
            </a:r>
            <a:r>
              <a:rPr lang="en-GB" sz="2200">
                <a:latin typeface="Tahoma"/>
                <a:ea typeface="Tahoma"/>
                <a:cs typeface="Tahoma"/>
              </a:rPr>
              <a:t>peatland</a:t>
            </a:r>
          </a:p>
          <a:p>
            <a:pPr algn="ctr"/>
            <a:endParaRPr lang="en-GB" sz="2200">
              <a:latin typeface="Tahoma" panose="020B0604030504040204" pitchFamily="34" charset="0"/>
              <a:ea typeface="Tahoma" panose="020B0604030504040204" pitchFamily="34" charset="0"/>
              <a:cs typeface="Tahoma" panose="020B0604030504040204" pitchFamily="34" charset="0"/>
            </a:endParaRPr>
          </a:p>
          <a:p>
            <a:pPr algn="ctr"/>
            <a:r>
              <a:rPr lang="en-GB" sz="2200">
                <a:latin typeface="Tahoma"/>
                <a:ea typeface="Tahoma"/>
                <a:cs typeface="Tahoma"/>
              </a:rPr>
              <a:t>- </a:t>
            </a:r>
            <a:r>
              <a:rPr lang="en-GB" sz="2200" b="1">
                <a:latin typeface="Tahoma"/>
                <a:ea typeface="Tahoma"/>
                <a:cs typeface="Tahoma"/>
              </a:rPr>
              <a:t>NOT </a:t>
            </a:r>
            <a:r>
              <a:rPr lang="en-GB" sz="2200">
                <a:latin typeface="Tahoma"/>
                <a:ea typeface="Tahoma"/>
                <a:cs typeface="Tahoma"/>
              </a:rPr>
              <a:t>refines/excludes a concept (peatland)</a:t>
            </a:r>
          </a:p>
        </p:txBody>
      </p:sp>
      <p:sp>
        <p:nvSpPr>
          <p:cNvPr id="3" name="Title 2"/>
          <p:cNvSpPr>
            <a:spLocks noGrp="1"/>
          </p:cNvSpPr>
          <p:nvPr>
            <p:ph type="title"/>
          </p:nvPr>
        </p:nvSpPr>
        <p:spPr>
          <a:xfrm>
            <a:off x="179512" y="260648"/>
            <a:ext cx="9433048" cy="1080120"/>
          </a:xfrm>
        </p:spPr>
        <p:txBody>
          <a:bodyPr anchor="t">
            <a:normAutofit/>
          </a:bodyPr>
          <a:lstStyle/>
          <a:p>
            <a:pPr algn="l"/>
            <a:r>
              <a:rPr lang="en-GB">
                <a:solidFill>
                  <a:srgbClr val="7030A0"/>
                </a:solidFill>
                <a:latin typeface="Tahoma"/>
                <a:ea typeface="Tahoma"/>
                <a:cs typeface="Tahoma"/>
              </a:rPr>
              <a:t>Search Strings can expand/ refine/ exclude</a:t>
            </a:r>
            <a:endParaRPr lang="en-GB">
              <a:latin typeface="Tahoma"/>
              <a:ea typeface="Tahoma"/>
              <a:cs typeface="Tahoma"/>
            </a:endParaRPr>
          </a:p>
        </p:txBody>
      </p:sp>
    </p:spTree>
    <p:extLst>
      <p:ext uri="{BB962C8B-B14F-4D97-AF65-F5344CB8AC3E}">
        <p14:creationId xmlns:p14="http://schemas.microsoft.com/office/powerpoint/2010/main" val="6222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44624"/>
            <a:ext cx="8964488" cy="1080120"/>
          </a:xfrm>
        </p:spPr>
        <p:txBody>
          <a:bodyPr/>
          <a:lstStyle/>
          <a:p>
            <a:r>
              <a:rPr lang="en-GB" sz="2800">
                <a:solidFill>
                  <a:srgbClr val="7A1F7F"/>
                </a:solidFill>
                <a:latin typeface="Tahoma" panose="020B0604030504040204" pitchFamily="34" charset="0"/>
                <a:ea typeface="Tahoma" panose="020B0604030504040204" pitchFamily="34" charset="0"/>
                <a:cs typeface="Tahoma" panose="020B0604030504040204" pitchFamily="34" charset="0"/>
              </a:rPr>
              <a:t>Audience response – Where do you currently look for information for your coursework?</a:t>
            </a:r>
          </a:p>
        </p:txBody>
      </p:sp>
      <p:sp>
        <p:nvSpPr>
          <p:cNvPr id="7" name="TextBox 6"/>
          <p:cNvSpPr txBox="1"/>
          <p:nvPr/>
        </p:nvSpPr>
        <p:spPr>
          <a:xfrm>
            <a:off x="323528" y="1628800"/>
            <a:ext cx="669674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400">
              <a:solidFill>
                <a:srgbClr val="88898C">
                  <a:lumMod val="50000"/>
                </a:srgbClr>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88898C">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Go to </a:t>
            </a:r>
            <a:r>
              <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hlinkClick r:id="rId3"/>
              </a:rPr>
              <a:t>www.menti.com</a:t>
            </a: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49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solidFill>
            <a:schemeClr val="accent5">
              <a:lumMod val="20000"/>
              <a:lumOff val="80000"/>
            </a:schemeClr>
          </a:solidFill>
        </p:spPr>
        <p:txBody>
          <a:bodyPr/>
          <a:lstStyle/>
          <a:p>
            <a:r>
              <a:rPr lang="en-GB"/>
              <a:t>Google</a:t>
            </a:r>
          </a:p>
          <a:p>
            <a:r>
              <a:rPr lang="en-GB"/>
              <a:t>Scholar</a:t>
            </a:r>
          </a:p>
        </p:txBody>
      </p:sp>
      <p:sp>
        <p:nvSpPr>
          <p:cNvPr id="4" name="Text Placeholder 3"/>
          <p:cNvSpPr>
            <a:spLocks noGrp="1"/>
          </p:cNvSpPr>
          <p:nvPr>
            <p:ph type="body" sz="quarter" idx="14"/>
          </p:nvPr>
        </p:nvSpPr>
        <p:spPr>
          <a:solidFill>
            <a:schemeClr val="accent6">
              <a:lumMod val="20000"/>
              <a:lumOff val="80000"/>
            </a:schemeClr>
          </a:solidFill>
        </p:spPr>
        <p:txBody>
          <a:bodyPr/>
          <a:lstStyle/>
          <a:p>
            <a:endParaRPr lang="en-GB"/>
          </a:p>
          <a:p>
            <a:r>
              <a:rPr lang="en-GB"/>
              <a:t>Subject Guides</a:t>
            </a:r>
          </a:p>
          <a:p>
            <a:endParaRPr lang="en-GB"/>
          </a:p>
        </p:txBody>
      </p:sp>
      <p:sp>
        <p:nvSpPr>
          <p:cNvPr id="5" name="Text Placeholder 4"/>
          <p:cNvSpPr>
            <a:spLocks noGrp="1"/>
          </p:cNvSpPr>
          <p:nvPr>
            <p:ph type="body" sz="quarter" idx="15"/>
          </p:nvPr>
        </p:nvSpPr>
        <p:spPr>
          <a:solidFill>
            <a:schemeClr val="accent1">
              <a:lumMod val="20000"/>
              <a:lumOff val="80000"/>
            </a:schemeClr>
          </a:solidFill>
        </p:spPr>
        <p:txBody>
          <a:bodyPr/>
          <a:lstStyle/>
          <a:p>
            <a:r>
              <a:rPr lang="en-GB"/>
              <a:t>Library search</a:t>
            </a:r>
          </a:p>
        </p:txBody>
      </p:sp>
      <p:sp>
        <p:nvSpPr>
          <p:cNvPr id="2" name="Text Placeholder 1"/>
          <p:cNvSpPr>
            <a:spLocks noGrp="1"/>
          </p:cNvSpPr>
          <p:nvPr>
            <p:ph type="body" sz="quarter" idx="4294967295"/>
          </p:nvPr>
        </p:nvSpPr>
        <p:spPr>
          <a:xfrm>
            <a:off x="170762" y="44989"/>
            <a:ext cx="8065020" cy="792088"/>
          </a:xfrm>
          <a:prstGeom prst="rect">
            <a:avLst/>
          </a:prstGeom>
        </p:spPr>
        <p:txBody>
          <a:bodyPr tIns="288000" anchor="t"/>
          <a:lstStyle/>
          <a:p>
            <a:pPr marL="0" indent="0">
              <a:spcBef>
                <a:spcPts val="0"/>
              </a:spcBef>
              <a:buNone/>
            </a:pPr>
            <a:r>
              <a:rPr lang="en-GB">
                <a:solidFill>
                  <a:srgbClr val="7A1F7F"/>
                </a:solidFill>
                <a:latin typeface="Open Sans"/>
                <a:ea typeface="Open Sans"/>
                <a:cs typeface="Open Sans"/>
              </a:rPr>
              <a:t>Research tools</a:t>
            </a:r>
          </a:p>
        </p:txBody>
      </p:sp>
    </p:spTree>
    <p:extLst>
      <p:ext uri="{BB962C8B-B14F-4D97-AF65-F5344CB8AC3E}">
        <p14:creationId xmlns:p14="http://schemas.microsoft.com/office/powerpoint/2010/main" val="170035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260648"/>
            <a:ext cx="7488237" cy="740845"/>
          </a:xfrm>
        </p:spPr>
        <p:txBody>
          <a:bodyPr/>
          <a:lstStyle/>
          <a:p>
            <a:r>
              <a:rPr lang="en-GB">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Library Search</a:t>
            </a:r>
          </a:p>
        </p:txBody>
      </p:sp>
      <p:sp>
        <p:nvSpPr>
          <p:cNvPr id="3" name="Text Placeholder 2"/>
          <p:cNvSpPr>
            <a:spLocks noGrp="1"/>
          </p:cNvSpPr>
          <p:nvPr>
            <p:ph type="body" sz="quarter" idx="11"/>
          </p:nvPr>
        </p:nvSpPr>
        <p:spPr>
          <a:xfrm>
            <a:off x="1187624" y="1556792"/>
            <a:ext cx="7488832" cy="648072"/>
          </a:xfrm>
        </p:spPr>
        <p:txBody>
          <a:bodyPr/>
          <a:lstStyle/>
          <a:p>
            <a:r>
              <a:rPr lang="en-GB"/>
              <a:t>Search books, journals, database abstracts</a:t>
            </a:r>
          </a:p>
        </p:txBody>
      </p:sp>
      <p:sp>
        <p:nvSpPr>
          <p:cNvPr id="4" name="Text Placeholder 3"/>
          <p:cNvSpPr>
            <a:spLocks noGrp="1"/>
          </p:cNvSpPr>
          <p:nvPr>
            <p:ph type="body" sz="quarter" idx="12"/>
          </p:nvPr>
        </p:nvSpPr>
        <p:spPr>
          <a:xfrm>
            <a:off x="1187624" y="2546902"/>
            <a:ext cx="7488832" cy="648072"/>
          </a:xfrm>
        </p:spPr>
        <p:txBody>
          <a:bodyPr/>
          <a:lstStyle/>
          <a:p>
            <a:r>
              <a:rPr lang="en-GB"/>
              <a:t>Save items to your e-shelf</a:t>
            </a:r>
          </a:p>
        </p:txBody>
      </p:sp>
      <p:sp>
        <p:nvSpPr>
          <p:cNvPr id="5" name="Text Placeholder 4"/>
          <p:cNvSpPr>
            <a:spLocks noGrp="1"/>
          </p:cNvSpPr>
          <p:nvPr>
            <p:ph type="body" sz="quarter" idx="13"/>
          </p:nvPr>
        </p:nvSpPr>
        <p:spPr>
          <a:xfrm>
            <a:off x="1187624" y="3537012"/>
            <a:ext cx="7488832" cy="648072"/>
          </a:xfrm>
        </p:spPr>
        <p:txBody>
          <a:bodyPr/>
          <a:lstStyle/>
          <a:p>
            <a:r>
              <a:rPr lang="en-GB"/>
              <a:t>Email references to yourself and others</a:t>
            </a:r>
          </a:p>
        </p:txBody>
      </p:sp>
      <p:sp>
        <p:nvSpPr>
          <p:cNvPr id="6" name="Text Placeholder 5"/>
          <p:cNvSpPr>
            <a:spLocks noGrp="1"/>
          </p:cNvSpPr>
          <p:nvPr>
            <p:ph type="body" sz="quarter" idx="14"/>
          </p:nvPr>
        </p:nvSpPr>
        <p:spPr>
          <a:xfrm>
            <a:off x="1187624" y="4527122"/>
            <a:ext cx="7488832" cy="648072"/>
          </a:xfrm>
        </p:spPr>
        <p:txBody>
          <a:bodyPr/>
          <a:lstStyle/>
          <a:p>
            <a:r>
              <a:rPr lang="en-GB"/>
              <a:t>Export references to Endnote, </a:t>
            </a:r>
            <a:r>
              <a:rPr lang="en-GB" err="1"/>
              <a:t>Mendeley</a:t>
            </a:r>
            <a:r>
              <a:rPr lang="en-GB"/>
              <a:t> etc.</a:t>
            </a:r>
          </a:p>
          <a:p>
            <a:endParaRPr lang="en-GB"/>
          </a:p>
        </p:txBody>
      </p:sp>
      <p:sp>
        <p:nvSpPr>
          <p:cNvPr id="7" name="Text Placeholder 6"/>
          <p:cNvSpPr>
            <a:spLocks noGrp="1"/>
          </p:cNvSpPr>
          <p:nvPr>
            <p:ph type="body" sz="quarter" idx="15"/>
          </p:nvPr>
        </p:nvSpPr>
        <p:spPr>
          <a:xfrm>
            <a:off x="1187624" y="5517232"/>
            <a:ext cx="7488832" cy="648072"/>
          </a:xfrm>
        </p:spPr>
        <p:txBody>
          <a:bodyPr/>
          <a:lstStyle/>
          <a:p>
            <a:r>
              <a:rPr lang="en-GB"/>
              <a:t>Copy a reference in your required citation style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556792"/>
            <a:ext cx="576064" cy="5760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546902"/>
            <a:ext cx="576064" cy="57606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537012"/>
            <a:ext cx="576064" cy="57606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4527122"/>
            <a:ext cx="576064" cy="57606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608" y="5517232"/>
            <a:ext cx="576000" cy="576000"/>
          </a:xfrm>
          <a:prstGeom prst="rect">
            <a:avLst/>
          </a:prstGeom>
        </p:spPr>
      </p:pic>
    </p:spTree>
    <p:extLst>
      <p:ext uri="{BB962C8B-B14F-4D97-AF65-F5344CB8AC3E}">
        <p14:creationId xmlns:p14="http://schemas.microsoft.com/office/powerpoint/2010/main" val="149031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brary Search results page">
            <a:extLst>
              <a:ext uri="{FF2B5EF4-FFF2-40B4-BE49-F238E27FC236}">
                <a16:creationId xmlns:a16="http://schemas.microsoft.com/office/drawing/2014/main" id="{5CADAAC2-0F47-4784-86FF-C6AE047B1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25" y="1767303"/>
            <a:ext cx="7833814" cy="4547190"/>
          </a:xfrm>
          <a:prstGeom prst="rect">
            <a:avLst/>
          </a:prstGeom>
        </p:spPr>
      </p:pic>
      <p:sp>
        <p:nvSpPr>
          <p:cNvPr id="2" name="Text Placeholder 1"/>
          <p:cNvSpPr>
            <a:spLocks noGrp="1"/>
          </p:cNvSpPr>
          <p:nvPr>
            <p:ph type="body" sz="quarter" idx="10"/>
          </p:nvPr>
        </p:nvSpPr>
        <p:spPr>
          <a:xfrm>
            <a:off x="179388" y="-99392"/>
            <a:ext cx="8497068" cy="1007765"/>
          </a:xfrm>
        </p:spPr>
        <p:txBody>
          <a:bodyPr/>
          <a:lstStyle/>
          <a:p>
            <a:r>
              <a:rPr lang="en-GB"/>
              <a:t>Library Search -results</a:t>
            </a:r>
          </a:p>
        </p:txBody>
      </p:sp>
      <p:sp>
        <p:nvSpPr>
          <p:cNvPr id="6" name="Left Arrow 5"/>
          <p:cNvSpPr/>
          <p:nvPr/>
        </p:nvSpPr>
        <p:spPr>
          <a:xfrm>
            <a:off x="5959723" y="5305386"/>
            <a:ext cx="936104" cy="342038"/>
          </a:xfrm>
          <a:prstGeom prst="lef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Left Arrow 6"/>
          <p:cNvSpPr/>
          <p:nvPr/>
        </p:nvSpPr>
        <p:spPr>
          <a:xfrm>
            <a:off x="2854527" y="3860878"/>
            <a:ext cx="936104" cy="360040"/>
          </a:xfrm>
          <a:prstGeom prst="lef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ounded Rectangle 4"/>
          <p:cNvSpPr/>
          <p:nvPr/>
        </p:nvSpPr>
        <p:spPr>
          <a:xfrm>
            <a:off x="647272" y="4638317"/>
            <a:ext cx="7165026" cy="1676176"/>
          </a:xfrm>
          <a:prstGeom prst="roundRect">
            <a:avLst/>
          </a:prstGeom>
          <a:noFill/>
          <a:ln w="444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059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116632"/>
            <a:ext cx="7488237" cy="1007765"/>
          </a:xfrm>
        </p:spPr>
        <p:txBody>
          <a:bodyPr/>
          <a:lstStyle/>
          <a:p>
            <a:pPr marL="0">
              <a:spcBef>
                <a:spcPct val="20000"/>
              </a:spcBef>
            </a:pPr>
            <a:r>
              <a:rPr lang="en-GB">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Your Subject Resources</a:t>
            </a:r>
          </a:p>
        </p:txBody>
      </p:sp>
      <p:sp>
        <p:nvSpPr>
          <p:cNvPr id="3" name="Text Placeholder 2"/>
          <p:cNvSpPr>
            <a:spLocks noGrp="1"/>
          </p:cNvSpPr>
          <p:nvPr>
            <p:ph type="body" sz="quarter" idx="11"/>
          </p:nvPr>
        </p:nvSpPr>
        <p:spPr>
          <a:xfrm>
            <a:off x="899592" y="1844824"/>
            <a:ext cx="8064896" cy="4824536"/>
          </a:xfrm>
        </p:spPr>
        <p:txBody>
          <a:bodyPr lIns="91440" tIns="45720" rIns="91440" bIns="45720" anchor="t"/>
          <a:lstStyle/>
          <a:p>
            <a:r>
              <a:rPr lang="en-GB" sz="2400"/>
              <a:t>There are a range of </a:t>
            </a:r>
            <a:r>
              <a:rPr lang="en-GB" sz="2400" b="1">
                <a:solidFill>
                  <a:srgbClr val="800080"/>
                </a:solidFill>
              </a:rPr>
              <a:t>Subject Guides</a:t>
            </a:r>
            <a:r>
              <a:rPr lang="en-GB" sz="2400"/>
              <a:t> available on the Library website which put core resources in one central place</a:t>
            </a:r>
          </a:p>
          <a:p>
            <a:endParaRPr lang="en-GB" sz="1050"/>
          </a:p>
          <a:p>
            <a:endParaRPr lang="en-GB" sz="2000"/>
          </a:p>
          <a:p>
            <a:r>
              <a:rPr lang="en-GB" sz="2400">
                <a:latin typeface="Tahoma"/>
                <a:ea typeface="Tahoma"/>
                <a:cs typeface="Tahoma"/>
              </a:rPr>
              <a:t>Sometimes it may be useful to visit other Subject Guides as well as your own if you are researching a multi-disciplinary area</a:t>
            </a:r>
          </a:p>
          <a:p>
            <a:endParaRPr lang="en-GB" sz="3600"/>
          </a:p>
          <a:p>
            <a:r>
              <a:rPr lang="en-GB" sz="2400"/>
              <a:t>You can find the subject resources through </a:t>
            </a:r>
            <a:r>
              <a:rPr lang="en-GB" sz="2400" b="1">
                <a:solidFill>
                  <a:srgbClr val="800080"/>
                </a:solidFill>
              </a:rPr>
              <a:t>My Manchester</a:t>
            </a:r>
            <a:r>
              <a:rPr lang="en-GB" sz="2400"/>
              <a:t> and the Library homepage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43" y="2087494"/>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43" y="3653842"/>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96" y="5466073"/>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98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ess the subject guides from the library homepage" title="Library homep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6952"/>
            <a:ext cx="9144000" cy="3057858"/>
          </a:xfrm>
          <a:prstGeom prst="rect">
            <a:avLst/>
          </a:prstGeom>
        </p:spPr>
      </p:pic>
      <p:sp>
        <p:nvSpPr>
          <p:cNvPr id="2" name="Text Placeholder 1"/>
          <p:cNvSpPr>
            <a:spLocks noGrp="1"/>
          </p:cNvSpPr>
          <p:nvPr>
            <p:ph type="body" sz="quarter" idx="10"/>
          </p:nvPr>
        </p:nvSpPr>
        <p:spPr>
          <a:xfrm>
            <a:off x="-72579" y="-171400"/>
            <a:ext cx="9145016" cy="1007765"/>
          </a:xfrm>
        </p:spPr>
        <p:txBody>
          <a:bodyPr/>
          <a:lstStyle/>
          <a:p>
            <a:r>
              <a:rPr lang="en-GB"/>
              <a:t>Subject Guides on the Library website</a:t>
            </a:r>
          </a:p>
        </p:txBody>
      </p:sp>
      <p:sp>
        <p:nvSpPr>
          <p:cNvPr id="3" name="Text Placeholder 2"/>
          <p:cNvSpPr>
            <a:spLocks noGrp="1"/>
          </p:cNvSpPr>
          <p:nvPr>
            <p:ph type="body" sz="quarter" idx="11"/>
          </p:nvPr>
        </p:nvSpPr>
        <p:spPr>
          <a:xfrm>
            <a:off x="287113" y="1412776"/>
            <a:ext cx="8425631" cy="4968577"/>
          </a:xfrm>
        </p:spPr>
        <p:txBody>
          <a:bodyPr/>
          <a:lstStyle/>
          <a:p>
            <a:r>
              <a:rPr lang="en-GB"/>
              <a:t>You can find the subject guides under the Search Resources tab:</a:t>
            </a:r>
          </a:p>
          <a:p>
            <a:endParaRPr lang="en-GB"/>
          </a:p>
          <a:p>
            <a:endParaRPr lang="en-GB"/>
          </a:p>
        </p:txBody>
      </p:sp>
      <p:sp>
        <p:nvSpPr>
          <p:cNvPr id="6" name="Rounded Rectangle 5"/>
          <p:cNvSpPr/>
          <p:nvPr/>
        </p:nvSpPr>
        <p:spPr>
          <a:xfrm>
            <a:off x="3707904" y="4113088"/>
            <a:ext cx="792088" cy="252016"/>
          </a:xfrm>
          <a:prstGeom prst="roundRect">
            <a:avLst>
              <a:gd name="adj" fmla="val 50000"/>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9648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21911"/>
            <a:ext cx="7488237" cy="1007765"/>
          </a:xfrm>
        </p:spPr>
        <p:txBody>
          <a:bodyPr/>
          <a:lstStyle/>
          <a:p>
            <a:r>
              <a:rPr lang="en-GB"/>
              <a:t>Geography Subject guide</a:t>
            </a:r>
          </a:p>
        </p:txBody>
      </p:sp>
      <p:pic>
        <p:nvPicPr>
          <p:cNvPr id="3" name="Picture 2" descr="Geography subject gu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393" y="1556792"/>
            <a:ext cx="6660232" cy="4711040"/>
          </a:xfrm>
          <a:prstGeom prst="rect">
            <a:avLst/>
          </a:prstGeom>
        </p:spPr>
      </p:pic>
    </p:spTree>
    <p:extLst>
      <p:ext uri="{BB962C8B-B14F-4D97-AF65-F5344CB8AC3E}">
        <p14:creationId xmlns:p14="http://schemas.microsoft.com/office/powerpoint/2010/main" val="192236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260648"/>
            <a:ext cx="7488237" cy="740845"/>
          </a:xfrm>
        </p:spPr>
        <p:txBody>
          <a:bodyPr/>
          <a:lstStyle/>
          <a:p>
            <a:r>
              <a:rPr lang="en-GB"/>
              <a:t>Coverage</a:t>
            </a:r>
          </a:p>
        </p:txBody>
      </p:sp>
      <p:sp>
        <p:nvSpPr>
          <p:cNvPr id="3" name="Text Placeholder 2"/>
          <p:cNvSpPr>
            <a:spLocks noGrp="1"/>
          </p:cNvSpPr>
          <p:nvPr>
            <p:ph type="body" sz="quarter" idx="11"/>
          </p:nvPr>
        </p:nvSpPr>
        <p:spPr/>
        <p:txBody>
          <a:bodyPr/>
          <a:lstStyle/>
          <a:p>
            <a:r>
              <a:rPr lang="en-GB"/>
              <a:t>Searching for literature</a:t>
            </a:r>
          </a:p>
          <a:p>
            <a:endParaRPr lang="en-GB"/>
          </a:p>
          <a:p>
            <a:r>
              <a:rPr lang="en-GB"/>
              <a:t>How to engage critically with literature</a:t>
            </a:r>
          </a:p>
        </p:txBody>
      </p:sp>
      <p:sp>
        <p:nvSpPr>
          <p:cNvPr id="8" name="Text Placeholder 7"/>
          <p:cNvSpPr>
            <a:spLocks noGrp="1"/>
          </p:cNvSpPr>
          <p:nvPr>
            <p:ph type="body" sz="quarter" idx="13"/>
          </p:nvPr>
        </p:nvSpPr>
        <p:spPr/>
        <p:txBody>
          <a:bodyPr lIns="91440" tIns="45720" rIns="91440" bIns="45720" anchor="t"/>
          <a:lstStyle/>
          <a:p>
            <a:r>
              <a:rPr lang="en-GB">
                <a:latin typeface="Tahoma"/>
                <a:ea typeface="Tahoma"/>
                <a:cs typeface="Tahoma"/>
              </a:rPr>
              <a:t>Annotated bibliographies</a:t>
            </a:r>
            <a:endParaRPr lang="en-GB"/>
          </a:p>
          <a:p>
            <a:endParaRPr lang="en-GB"/>
          </a:p>
        </p:txBody>
      </p:sp>
      <p:sp>
        <p:nvSpPr>
          <p:cNvPr id="10" name="Text Placeholder 7">
            <a:extLst>
              <a:ext uri="{FF2B5EF4-FFF2-40B4-BE49-F238E27FC236}">
                <a16:creationId xmlns:a16="http://schemas.microsoft.com/office/drawing/2014/main" id="{7758A7B6-8C38-423A-8CEA-34E67A66A069}"/>
              </a:ext>
            </a:extLst>
          </p:cNvPr>
          <p:cNvSpPr txBox="1">
            <a:spLocks/>
          </p:cNvSpPr>
          <p:nvPr/>
        </p:nvSpPr>
        <p:spPr>
          <a:xfrm>
            <a:off x="1187624" y="4820127"/>
            <a:ext cx="7488832" cy="6480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How to get further help</a:t>
            </a:r>
          </a:p>
          <a:p>
            <a:endParaRPr lang="en-GB"/>
          </a:p>
        </p:txBody>
      </p:sp>
    </p:spTree>
    <p:extLst>
      <p:ext uri="{BB962C8B-B14F-4D97-AF65-F5344CB8AC3E}">
        <p14:creationId xmlns:p14="http://schemas.microsoft.com/office/powerpoint/2010/main" val="330290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51520" y="188640"/>
            <a:ext cx="3600400" cy="584775"/>
          </a:xfrm>
          <a:prstGeom prst="rect">
            <a:avLst/>
          </a:prstGeom>
        </p:spPr>
        <p:txBody>
          <a:bodyPr wrap="square">
            <a:spAutoFit/>
          </a:bodyPr>
          <a:lstStyle/>
          <a:p>
            <a:pPr marL="0" indent="0">
              <a:buNone/>
            </a:pPr>
            <a:r>
              <a:rPr lang="en-GB">
                <a:solidFill>
                  <a:srgbClr val="800080"/>
                </a:solidFill>
              </a:rPr>
              <a:t>Databases: Tips</a:t>
            </a:r>
          </a:p>
        </p:txBody>
      </p:sp>
      <p:sp>
        <p:nvSpPr>
          <p:cNvPr id="3" name="Text Placeholder 2"/>
          <p:cNvSpPr>
            <a:spLocks noGrp="1"/>
          </p:cNvSpPr>
          <p:nvPr>
            <p:ph type="body" sz="quarter" idx="4294967295"/>
          </p:nvPr>
        </p:nvSpPr>
        <p:spPr>
          <a:xfrm>
            <a:off x="251520" y="1340768"/>
            <a:ext cx="8640960" cy="4887492"/>
          </a:xfrm>
          <a:prstGeom prst="rect">
            <a:avLst/>
          </a:prstGeom>
        </p:spPr>
        <p:txBody>
          <a:bodyPr wrap="square">
            <a:spAutoFit/>
          </a:bodyPr>
          <a:lstStyle/>
          <a:p>
            <a:pPr marL="342900" indent="-342900">
              <a:buFont typeface="Arial" panose="020B0604020202020204" pitchFamily="34" charset="0"/>
              <a:buChar char="•"/>
            </a:pPr>
            <a:r>
              <a:rPr lang="en-GB"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databases tell you what’s been published not necessarily what’s held at UML</a:t>
            </a:r>
          </a:p>
          <a:p>
            <a:endParaRPr lang="en-GB"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Keep in mind that different databases have different target audiences in mind.</a:t>
            </a:r>
          </a:p>
          <a:p>
            <a:endPar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Searching different databases may reveal other terminology or search terms that you may not have considered</a:t>
            </a:r>
          </a:p>
          <a:p>
            <a:endPar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Some databases will give you direct links to their own collections of full text journals.</a:t>
            </a:r>
          </a:p>
          <a:p>
            <a:endParaRPr lang="en-GB"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You need to click on the                                links to check other possible holdings (i.e. other electronic providers, hard copy locations etc.) </a:t>
            </a:r>
          </a:p>
        </p:txBody>
      </p:sp>
      <p:pic>
        <p:nvPicPr>
          <p:cNvPr id="8" name="Picture 2" descr="Find it at Manchester icon" title="FInd it @MC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588" y="5781400"/>
            <a:ext cx="1512168" cy="37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6138" t="32386" b="1"/>
          <a:stretch/>
        </p:blipFill>
        <p:spPr>
          <a:xfrm>
            <a:off x="0" y="836712"/>
            <a:ext cx="7668344" cy="45719"/>
          </a:xfrm>
          <a:prstGeom prst="rect">
            <a:avLst/>
          </a:prstGeom>
        </p:spPr>
      </p:pic>
    </p:spTree>
    <p:extLst>
      <p:ext uri="{BB962C8B-B14F-4D97-AF65-F5344CB8AC3E}">
        <p14:creationId xmlns:p14="http://schemas.microsoft.com/office/powerpoint/2010/main" val="362835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249950"/>
            <a:ext cx="7488237" cy="731675"/>
          </a:xfrm>
        </p:spPr>
        <p:txBody>
          <a:bodyPr/>
          <a:lstStyle/>
          <a:p>
            <a:pPr marL="215900"/>
            <a:r>
              <a:rPr lang="en-GB">
                <a:latin typeface="Tahoma"/>
                <a:ea typeface="Tahoma"/>
                <a:cs typeface="Tahoma"/>
              </a:rPr>
              <a:t>Key databases</a:t>
            </a:r>
          </a:p>
        </p:txBody>
      </p:sp>
      <p:sp>
        <p:nvSpPr>
          <p:cNvPr id="4" name="Text Placeholder 3"/>
          <p:cNvSpPr>
            <a:spLocks noGrp="1"/>
          </p:cNvSpPr>
          <p:nvPr>
            <p:ph type="body" sz="quarter" idx="12"/>
          </p:nvPr>
        </p:nvSpPr>
        <p:spPr>
          <a:xfrm>
            <a:off x="1187624" y="2834934"/>
            <a:ext cx="7704856" cy="648072"/>
          </a:xfrm>
        </p:spPr>
        <p:txBody>
          <a:bodyPr/>
          <a:lstStyle/>
          <a:p>
            <a:r>
              <a:rPr lang="en-GB"/>
              <a:t>Agricultural &amp; Environmental Science Collection</a:t>
            </a:r>
          </a:p>
        </p:txBody>
      </p:sp>
      <p:sp>
        <p:nvSpPr>
          <p:cNvPr id="5" name="Text Placeholder 4"/>
          <p:cNvSpPr>
            <a:spLocks noGrp="1"/>
          </p:cNvSpPr>
          <p:nvPr>
            <p:ph type="body" sz="quarter" idx="13"/>
          </p:nvPr>
        </p:nvSpPr>
        <p:spPr/>
        <p:txBody>
          <a:bodyPr/>
          <a:lstStyle/>
          <a:p>
            <a:r>
              <a:rPr lang="en-GB" err="1"/>
              <a:t>Digimap</a:t>
            </a:r>
            <a:endParaRPr lang="en-GB"/>
          </a:p>
        </p:txBody>
      </p:sp>
      <p:sp>
        <p:nvSpPr>
          <p:cNvPr id="6" name="Text Placeholder 5"/>
          <p:cNvSpPr>
            <a:spLocks noGrp="1"/>
          </p:cNvSpPr>
          <p:nvPr>
            <p:ph type="body" sz="quarter" idx="14"/>
          </p:nvPr>
        </p:nvSpPr>
        <p:spPr/>
        <p:txBody>
          <a:bodyPr/>
          <a:lstStyle/>
          <a:p>
            <a:r>
              <a:rPr lang="en-GB"/>
              <a:t>Web of Science/ Scopus</a:t>
            </a:r>
          </a:p>
        </p:txBody>
      </p:sp>
      <p:sp>
        <p:nvSpPr>
          <p:cNvPr id="8" name="Text Placeholder 7"/>
          <p:cNvSpPr>
            <a:spLocks noGrp="1"/>
          </p:cNvSpPr>
          <p:nvPr>
            <p:ph type="body" sz="quarter" idx="11"/>
          </p:nvPr>
        </p:nvSpPr>
        <p:spPr/>
        <p:txBody>
          <a:bodyPr/>
          <a:lstStyle/>
          <a:p>
            <a:pPr lvl="0"/>
            <a:r>
              <a:rPr lang="en-GB" err="1"/>
              <a:t>Georef</a:t>
            </a:r>
            <a:endParaRPr lang="en-GB"/>
          </a:p>
        </p:txBody>
      </p:sp>
    </p:spTree>
    <p:extLst>
      <p:ext uri="{BB962C8B-B14F-4D97-AF65-F5344CB8AC3E}">
        <p14:creationId xmlns:p14="http://schemas.microsoft.com/office/powerpoint/2010/main" val="352175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2135" y="-27020"/>
            <a:ext cx="7488237" cy="1007765"/>
          </a:xfrm>
        </p:spPr>
        <p:txBody>
          <a:bodyPr tIns="288000" anchor="t"/>
          <a:lstStyle/>
          <a:p>
            <a:pPr marL="215900"/>
            <a:r>
              <a:rPr lang="en-GB">
                <a:latin typeface="Tahoma"/>
                <a:ea typeface="Tahoma"/>
                <a:cs typeface="Tahoma"/>
              </a:rPr>
              <a:t>Georef</a:t>
            </a:r>
          </a:p>
        </p:txBody>
      </p:sp>
      <p:pic>
        <p:nvPicPr>
          <p:cNvPr id="3" name="Picture 2" descr="Georef database screenshot of a sear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44824"/>
            <a:ext cx="8316416" cy="3888432"/>
          </a:xfrm>
          <a:prstGeom prst="rect">
            <a:avLst/>
          </a:prstGeom>
        </p:spPr>
      </p:pic>
    </p:spTree>
    <p:extLst>
      <p:ext uri="{BB962C8B-B14F-4D97-AF65-F5344CB8AC3E}">
        <p14:creationId xmlns:p14="http://schemas.microsoft.com/office/powerpoint/2010/main" val="3050166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762" y="-78779"/>
            <a:ext cx="8281044" cy="1007765"/>
          </a:xfrm>
        </p:spPr>
        <p:txBody>
          <a:bodyPr/>
          <a:lstStyle/>
          <a:p>
            <a:r>
              <a:rPr lang="en-GB"/>
              <a:t>Scopus – search example (31 results)</a:t>
            </a:r>
          </a:p>
        </p:txBody>
      </p:sp>
      <p:pic>
        <p:nvPicPr>
          <p:cNvPr id="3" name="Picture 2" descr="Scopus screenshot of a sear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628800"/>
            <a:ext cx="7668344" cy="4466727"/>
          </a:xfrm>
          <a:prstGeom prst="rect">
            <a:avLst/>
          </a:prstGeom>
        </p:spPr>
      </p:pic>
    </p:spTree>
    <p:extLst>
      <p:ext uri="{BB962C8B-B14F-4D97-AF65-F5344CB8AC3E}">
        <p14:creationId xmlns:p14="http://schemas.microsoft.com/office/powerpoint/2010/main" val="145179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12" y="-99045"/>
            <a:ext cx="9072910" cy="1007765"/>
          </a:xfrm>
        </p:spPr>
        <p:txBody>
          <a:bodyPr/>
          <a:lstStyle/>
          <a:p>
            <a:r>
              <a:rPr lang="en-GB"/>
              <a:t>Agricultural &amp; Environmental Science Collection</a:t>
            </a:r>
          </a:p>
          <a:p>
            <a:r>
              <a:rPr lang="en-GB"/>
              <a:t>– search example</a:t>
            </a:r>
          </a:p>
        </p:txBody>
      </p:sp>
      <p:sp>
        <p:nvSpPr>
          <p:cNvPr id="3" name="Text Placeholder 2"/>
          <p:cNvSpPr>
            <a:spLocks noGrp="1"/>
          </p:cNvSpPr>
          <p:nvPr>
            <p:ph type="body" sz="quarter" idx="11"/>
          </p:nvPr>
        </p:nvSpPr>
        <p:spPr/>
        <p:txBody>
          <a:bodyPr/>
          <a:lstStyle/>
          <a:p>
            <a:endParaRPr lang="en-GB"/>
          </a:p>
        </p:txBody>
      </p:sp>
      <p:pic>
        <p:nvPicPr>
          <p:cNvPr id="4" name="Picture 3" descr="Agricultural and environmental science colle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24" y="1628774"/>
            <a:ext cx="8460432" cy="4169624"/>
          </a:xfrm>
          <a:prstGeom prst="rect">
            <a:avLst/>
          </a:prstGeom>
        </p:spPr>
      </p:pic>
    </p:spTree>
    <p:extLst>
      <p:ext uri="{BB962C8B-B14F-4D97-AF65-F5344CB8AC3E}">
        <p14:creationId xmlns:p14="http://schemas.microsoft.com/office/powerpoint/2010/main" val="3294050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56" y="22578"/>
            <a:ext cx="9721080" cy="717920"/>
          </a:xfrm>
        </p:spPr>
        <p:txBody>
          <a:bodyPr anchor="t"/>
          <a:lstStyle/>
          <a:p>
            <a:r>
              <a:rPr lang="en-GB">
                <a:solidFill>
                  <a:srgbClr val="7A1F7F"/>
                </a:solidFill>
                <a:latin typeface="Tahoma"/>
                <a:ea typeface="Tahoma"/>
                <a:cs typeface="Tahoma"/>
              </a:rPr>
              <a:t>Audience response- Why is it important that you</a:t>
            </a:r>
            <a:br>
              <a:rPr lang="en-GB">
                <a:solidFill>
                  <a:srgbClr val="7A1F7F"/>
                </a:solidFill>
                <a:latin typeface="Tahoma"/>
                <a:ea typeface="Tahoma"/>
                <a:cs typeface="Tahoma"/>
              </a:rPr>
            </a:br>
            <a:r>
              <a:rPr lang="en-GB">
                <a:solidFill>
                  <a:srgbClr val="7A1F7F"/>
                </a:solidFill>
                <a:latin typeface="Tahoma"/>
                <a:ea typeface="Tahoma"/>
                <a:cs typeface="Tahoma"/>
              </a:rPr>
              <a:t> use these resources for your studies?</a:t>
            </a:r>
          </a:p>
        </p:txBody>
      </p:sp>
      <p:sp>
        <p:nvSpPr>
          <p:cNvPr id="7" name="TextBox 6"/>
          <p:cNvSpPr txBox="1"/>
          <p:nvPr/>
        </p:nvSpPr>
        <p:spPr>
          <a:xfrm>
            <a:off x="323528" y="1628800"/>
            <a:ext cx="669674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400">
              <a:solidFill>
                <a:srgbClr val="88898C">
                  <a:lumMod val="50000"/>
                </a:srgbClr>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88898C">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Go to </a:t>
            </a:r>
            <a:r>
              <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hlinkClick r:id="rId3"/>
              </a:rPr>
              <a:t>www.menti.com</a:t>
            </a: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443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99392"/>
            <a:ext cx="7488237" cy="1007765"/>
          </a:xfrm>
        </p:spPr>
        <p:txBody>
          <a:bodyPr tIns="288000" anchor="t"/>
          <a:lstStyle/>
          <a:p>
            <a:pPr marL="215900"/>
            <a:r>
              <a:rPr lang="en-GB">
                <a:latin typeface="Open Sans"/>
                <a:ea typeface="Tahoma"/>
                <a:cs typeface="Tahoma"/>
              </a:rPr>
              <a:t>Critical reading</a:t>
            </a:r>
          </a:p>
        </p:txBody>
      </p:sp>
      <p:pic>
        <p:nvPicPr>
          <p:cNvPr id="5" name="Picture 4" descr="Question ma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835696" y="1488935"/>
            <a:ext cx="5085184" cy="5085184"/>
          </a:xfrm>
          <a:prstGeom prst="rect">
            <a:avLst/>
          </a:prstGeom>
        </p:spPr>
      </p:pic>
    </p:spTree>
    <p:extLst>
      <p:ext uri="{BB962C8B-B14F-4D97-AF65-F5344CB8AC3E}">
        <p14:creationId xmlns:p14="http://schemas.microsoft.com/office/powerpoint/2010/main" val="2448888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388" y="190800"/>
            <a:ext cx="8353052" cy="717920"/>
          </a:xfrm>
        </p:spPr>
        <p:txBody>
          <a:bodyPr/>
          <a:lstStyle/>
          <a:p>
            <a:r>
              <a:rPr lang="en-GB">
                <a:latin typeface="Tahoma"/>
                <a:ea typeface="Tahoma"/>
                <a:cs typeface="Tahoma"/>
              </a:rPr>
              <a:t>Critical engagement with the literature</a:t>
            </a:r>
          </a:p>
        </p:txBody>
      </p:sp>
      <p:pic>
        <p:nvPicPr>
          <p:cNvPr id="2" name="Picture 1" descr="An icon representation of cogs inside a human head."/>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5064537" y="1309604"/>
            <a:ext cx="3905269" cy="3905269"/>
          </a:xfrm>
          <a:prstGeom prst="rect">
            <a:avLst/>
          </a:prstGeom>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72" y="1772816"/>
            <a:ext cx="432000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67544" y="2098591"/>
            <a:ext cx="416822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7A1F7F"/>
                </a:solidFill>
                <a:effectLst/>
                <a:uLnTx/>
                <a:uFillTx/>
                <a:latin typeface="Verdana"/>
                <a:ea typeface="+mn-ea"/>
                <a:cs typeface="+mn-cs"/>
              </a:rPr>
              <a:t>Being critical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7A1F7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7A1F7F"/>
                </a:solidFill>
                <a:effectLst/>
                <a:uLnTx/>
                <a:uFillTx/>
                <a:latin typeface="Verdana"/>
                <a:ea typeface="+mn-ea"/>
                <a:cs typeface="+mn-cs"/>
              </a:rPr>
              <a:t>Critical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7A1F7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7A1F7F"/>
                </a:solidFill>
                <a:effectLst/>
                <a:uLnTx/>
                <a:uFillTx/>
                <a:latin typeface="Verdana"/>
                <a:ea typeface="+mn-ea"/>
                <a:cs typeface="+mn-cs"/>
              </a:rPr>
              <a:t>Criticality</a:t>
            </a:r>
          </a:p>
        </p:txBody>
      </p:sp>
      <p:grpSp>
        <p:nvGrpSpPr>
          <p:cNvPr id="7" name="Group 6"/>
          <p:cNvGrpSpPr/>
          <p:nvPr/>
        </p:nvGrpSpPr>
        <p:grpSpPr>
          <a:xfrm>
            <a:off x="315772" y="1309604"/>
            <a:ext cx="4930179" cy="4495660"/>
            <a:chOff x="-1764704" y="1301343"/>
            <a:chExt cx="5139546" cy="4567668"/>
          </a:xfrm>
        </p:grpSpPr>
        <p:sp>
          <p:nvSpPr>
            <p:cNvPr id="6" name="Rectangle 5"/>
            <p:cNvSpPr/>
            <p:nvPr/>
          </p:nvSpPr>
          <p:spPr>
            <a:xfrm>
              <a:off x="-1764704" y="1301343"/>
              <a:ext cx="5112568" cy="4567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TextBox 16"/>
            <p:cNvSpPr txBox="1"/>
            <p:nvPr/>
          </p:nvSpPr>
          <p:spPr>
            <a:xfrm>
              <a:off x="-1665718" y="2105870"/>
              <a:ext cx="5040560" cy="2157673"/>
            </a:xfrm>
            <a:prstGeom prst="rect">
              <a:avLst/>
            </a:prstGeom>
            <a:solidFill>
              <a:schemeClr val="bg1"/>
            </a:soli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7A1F7F"/>
                  </a:solidFill>
                  <a:effectLst/>
                  <a:uLnTx/>
                  <a:uFillTx/>
                  <a:latin typeface="Tahoma"/>
                  <a:ea typeface="Tahoma"/>
                  <a:cs typeface="Tahoma"/>
                </a:rPr>
                <a:t>What does being critical mean to you?</a:t>
              </a:r>
              <a:endParaRPr lang="en-GB" sz="4400" b="0" i="0" u="none" strike="noStrike" kern="1200" cap="none" spc="0" normalizeH="0" baseline="0" noProof="0">
                <a:ln>
                  <a:noFill/>
                </a:ln>
                <a:solidFill>
                  <a:srgbClr val="7A1F7F"/>
                </a:solidFill>
                <a:effectLst/>
                <a:uLnTx/>
                <a:uFillTx/>
                <a:latin typeface="Tahoma"/>
                <a:ea typeface="Tahoma"/>
                <a:cs typeface="Tahoma"/>
              </a:endParaRPr>
            </a:p>
          </p:txBody>
        </p:sp>
      </p:grpSp>
      <p:pic>
        <p:nvPicPr>
          <p:cNvPr id="18" name="Picture 17">
            <a:hlinkClick r:id="rId5"/>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60060" y="6364932"/>
            <a:ext cx="376436" cy="376436"/>
          </a:xfrm>
          <a:prstGeom prst="rect">
            <a:avLst/>
          </a:prstGeom>
        </p:spPr>
      </p:pic>
      <p:sp>
        <p:nvSpPr>
          <p:cNvPr id="19" name="TextBox 18"/>
          <p:cNvSpPr txBox="1"/>
          <p:nvPr/>
        </p:nvSpPr>
        <p:spPr>
          <a:xfrm>
            <a:off x="-37348" y="6629290"/>
            <a:ext cx="626553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595959"/>
                </a:solidFill>
                <a:effectLst/>
                <a:uLnTx/>
                <a:uFillTx/>
                <a:latin typeface="Verdana"/>
                <a:ea typeface="+mn-ea"/>
                <a:cs typeface="+mn-cs"/>
                <a:hlinkClick r:id="rId7"/>
              </a:rPr>
              <a:t>CC0</a:t>
            </a:r>
            <a:r>
              <a:rPr kumimoji="0" lang="en-GB" sz="900" b="0" i="0" u="none" strike="noStrike" kern="1200" cap="none" spc="0" normalizeH="0" baseline="0" noProof="0">
                <a:ln>
                  <a:noFill/>
                </a:ln>
                <a:solidFill>
                  <a:srgbClr val="595959"/>
                </a:solidFill>
                <a:effectLst/>
                <a:uLnTx/>
                <a:uFillTx/>
                <a:latin typeface="Verdana"/>
                <a:ea typeface="+mn-ea"/>
                <a:cs typeface="+mn-cs"/>
              </a:rPr>
              <a:t> Public domain: </a:t>
            </a:r>
            <a:r>
              <a:rPr kumimoji="0" lang="en-GB" sz="900" b="0" i="0" u="none" strike="noStrike" kern="1200" cap="none" spc="0" normalizeH="0" baseline="0" noProof="0">
                <a:ln>
                  <a:noFill/>
                </a:ln>
                <a:solidFill>
                  <a:prstClr val="black"/>
                </a:solidFill>
                <a:effectLst/>
                <a:uLnTx/>
                <a:uFillTx/>
                <a:latin typeface="Verdana" panose="020B0604030504040204" pitchFamily="34" charset="0"/>
                <a:ea typeface="+mn-ea"/>
                <a:cs typeface="+mn-cs"/>
                <a:hlinkClick r:id="rId8"/>
              </a:rPr>
              <a:t>https://www.goodfreephotos.com/albums/vector-images/thinking-brain-machine-vector-clipart.png</a:t>
            </a:r>
            <a:endParaRPr kumimoji="0" lang="en-GB" sz="9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595959"/>
              </a:solidFill>
              <a:effectLst/>
              <a:uLnTx/>
              <a:uFillTx/>
              <a:latin typeface="Verdana"/>
              <a:ea typeface="+mn-ea"/>
              <a:cs typeface="+mn-cs"/>
            </a:endParaRPr>
          </a:p>
        </p:txBody>
      </p:sp>
      <p:sp>
        <p:nvSpPr>
          <p:cNvPr id="3" name="Rectangle 2"/>
          <p:cNvSpPr/>
          <p:nvPr/>
        </p:nvSpPr>
        <p:spPr>
          <a:xfrm>
            <a:off x="251520" y="5021016"/>
            <a:ext cx="3720186" cy="523220"/>
          </a:xfrm>
          <a:prstGeom prst="rect">
            <a:avLst/>
          </a:prstGeom>
        </p:spPr>
        <p:txBody>
          <a:bodyPr wrap="none" anchor="t">
            <a:spAutoFit/>
          </a:bodyPr>
          <a:lstStyle/>
          <a:p>
            <a:pPr lvl="0">
              <a:spcBef>
                <a:spcPct val="20000"/>
              </a:spcBef>
              <a:defRPr/>
            </a:pPr>
            <a:r>
              <a:rPr lang="en-GB" sz="2800">
                <a:latin typeface="Tahoma"/>
                <a:ea typeface="Verdana"/>
                <a:cs typeface="Tahoma"/>
              </a:rPr>
              <a:t>Go to </a:t>
            </a:r>
            <a:r>
              <a:rPr lang="en-GB" sz="2800">
                <a:latin typeface="Tahoma"/>
                <a:ea typeface="Verdana"/>
                <a:cs typeface="Tahoma"/>
                <a:hlinkClick r:id="rId9"/>
              </a:rPr>
              <a:t>www.menti.com</a:t>
            </a:r>
            <a:endParaRPr lang="en-GB" sz="2800">
              <a:latin typeface="Tahoma"/>
              <a:ea typeface="Verdana"/>
              <a:cs typeface="Tahoma"/>
            </a:endParaRPr>
          </a:p>
        </p:txBody>
      </p:sp>
    </p:spTree>
    <p:extLst>
      <p:ext uri="{BB962C8B-B14F-4D97-AF65-F5344CB8AC3E}">
        <p14:creationId xmlns:p14="http://schemas.microsoft.com/office/powerpoint/2010/main" val="20573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1000"/>
                                        <p:tgtEl>
                                          <p:spTgt spid="13">
                                            <p:txEl>
                                              <p:pRg st="2" end="2"/>
                                            </p:txEl>
                                          </p:spTgt>
                                        </p:tgtEl>
                                      </p:cBhvr>
                                    </p:animEffect>
                                    <p:anim calcmode="lin" valueType="num">
                                      <p:cBhvr>
                                        <p:cTn id="1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000"/>
                                        <p:tgtEl>
                                          <p:spTgt spid="13">
                                            <p:txEl>
                                              <p:pRg st="4" end="4"/>
                                            </p:txEl>
                                          </p:spTgt>
                                        </p:tgtEl>
                                      </p:cBhvr>
                                    </p:animEffect>
                                    <p:anim calcmode="lin" valueType="num">
                                      <p:cBhvr>
                                        <p:cTn id="2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0"/>
                                        </p:tgtEl>
                                      </p:cBhvr>
                                    </p:animEffect>
                                    <p:anim calcmode="lin" valueType="num">
                                      <p:cBhvr>
                                        <p:cTn id="26" dur="1000"/>
                                        <p:tgtEl>
                                          <p:spTgt spid="10"/>
                                        </p:tgtEl>
                                        <p:attrNameLst>
                                          <p:attrName>ppt_x</p:attrName>
                                        </p:attrNameLst>
                                      </p:cBhvr>
                                      <p:tavLst>
                                        <p:tav tm="0">
                                          <p:val>
                                            <p:strVal val="ppt_x"/>
                                          </p:val>
                                        </p:tav>
                                        <p:tav tm="100000">
                                          <p:val>
                                            <p:strVal val="ppt_x"/>
                                          </p:val>
                                        </p:tav>
                                      </p:tavLst>
                                    </p:anim>
                                    <p:anim calcmode="lin" valueType="num">
                                      <p:cBhvr>
                                        <p:cTn id="27" dur="1000"/>
                                        <p:tgtEl>
                                          <p:spTgt spid="10"/>
                                        </p:tgtEl>
                                        <p:attrNameLst>
                                          <p:attrName>ppt_y</p:attrName>
                                        </p:attrNameLst>
                                      </p:cBhvr>
                                      <p:tavLst>
                                        <p:tav tm="0">
                                          <p:val>
                                            <p:strVal val="ppt_y"/>
                                          </p:val>
                                        </p:tav>
                                        <p:tav tm="100000">
                                          <p:val>
                                            <p:strVal val="ppt_y+.1"/>
                                          </p:val>
                                        </p:tav>
                                      </p:tavLst>
                                    </p:anim>
                                    <p:set>
                                      <p:cBhvr>
                                        <p:cTn id="28" dur="1" fill="hold">
                                          <p:stCondLst>
                                            <p:cond delay="999"/>
                                          </p:stCondLst>
                                        </p:cTn>
                                        <p:tgtEl>
                                          <p:spTgt spid="10"/>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13">
                                            <p:txEl>
                                              <p:pRg st="0" end="0"/>
                                            </p:txEl>
                                          </p:spTgt>
                                        </p:tgtEl>
                                      </p:cBhvr>
                                    </p:animEffect>
                                    <p:anim calcmode="lin" valueType="num">
                                      <p:cBhvr>
                                        <p:cTn id="31"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1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13">
                                            <p:txEl>
                                              <p:pRg st="0" end="0"/>
                                            </p:txEl>
                                          </p:spTgt>
                                        </p:tgtEl>
                                        <p:attrNameLst>
                                          <p:attrName>style.visibility</p:attrName>
                                        </p:attrNameLst>
                                      </p:cBhvr>
                                      <p:to>
                                        <p:strVal val="hidden"/>
                                      </p:to>
                                    </p:set>
                                  </p:childTnLst>
                                </p:cTn>
                              </p:par>
                              <p:par>
                                <p:cTn id="34" presetID="42" presetClass="exit" presetSubtype="0" fill="hold" nodeType="withEffect">
                                  <p:stCondLst>
                                    <p:cond delay="0"/>
                                  </p:stCondLst>
                                  <p:childTnLst>
                                    <p:animEffect transition="out" filter="fade">
                                      <p:cBhvr>
                                        <p:cTn id="35" dur="1000"/>
                                        <p:tgtEl>
                                          <p:spTgt spid="13">
                                            <p:txEl>
                                              <p:pRg st="2" end="2"/>
                                            </p:txEl>
                                          </p:spTgt>
                                        </p:tgtEl>
                                      </p:cBhvr>
                                    </p:animEffect>
                                    <p:anim calcmode="lin" valueType="num">
                                      <p:cBhvr>
                                        <p:cTn id="36" dur="1000"/>
                                        <p:tgtEl>
                                          <p:spTgt spid="13">
                                            <p:txEl>
                                              <p:pRg st="2" end="2"/>
                                            </p:txEl>
                                          </p:spTgt>
                                        </p:tgtEl>
                                        <p:attrNameLst>
                                          <p:attrName>ppt_x</p:attrName>
                                        </p:attrNameLst>
                                      </p:cBhvr>
                                      <p:tavLst>
                                        <p:tav tm="0">
                                          <p:val>
                                            <p:strVal val="ppt_x"/>
                                          </p:val>
                                        </p:tav>
                                        <p:tav tm="100000">
                                          <p:val>
                                            <p:strVal val="ppt_x"/>
                                          </p:val>
                                        </p:tav>
                                      </p:tavLst>
                                    </p:anim>
                                    <p:anim calcmode="lin" valueType="num">
                                      <p:cBhvr>
                                        <p:cTn id="37" dur="1000"/>
                                        <p:tgtEl>
                                          <p:spTgt spid="13">
                                            <p:txEl>
                                              <p:pRg st="2" end="2"/>
                                            </p:txEl>
                                          </p:spTgt>
                                        </p:tgtEl>
                                        <p:attrNameLst>
                                          <p:attrName>ppt_y</p:attrName>
                                        </p:attrNameLst>
                                      </p:cBhvr>
                                      <p:tavLst>
                                        <p:tav tm="0">
                                          <p:val>
                                            <p:strVal val="ppt_y"/>
                                          </p:val>
                                        </p:tav>
                                        <p:tav tm="100000">
                                          <p:val>
                                            <p:strVal val="ppt_y+.1"/>
                                          </p:val>
                                        </p:tav>
                                      </p:tavLst>
                                    </p:anim>
                                    <p:set>
                                      <p:cBhvr>
                                        <p:cTn id="38" dur="1" fill="hold">
                                          <p:stCondLst>
                                            <p:cond delay="999"/>
                                          </p:stCondLst>
                                        </p:cTn>
                                        <p:tgtEl>
                                          <p:spTgt spid="13">
                                            <p:txEl>
                                              <p:pRg st="2" end="2"/>
                                            </p:txEl>
                                          </p:spTgt>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13">
                                            <p:txEl>
                                              <p:pRg st="4" end="4"/>
                                            </p:txEl>
                                          </p:spTgt>
                                        </p:tgtEl>
                                      </p:cBhvr>
                                    </p:animEffect>
                                    <p:anim calcmode="lin" valueType="num">
                                      <p:cBhvr>
                                        <p:cTn id="41" dur="1000"/>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p:tgtEl>
                                          <p:spTgt spid="13">
                                            <p:txEl>
                                              <p:pRg st="4" end="4"/>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13">
                                            <p:txEl>
                                              <p:pRg st="4" end="4"/>
                                            </p:txEl>
                                          </p:spTgt>
                                        </p:tgtEl>
                                        <p:attrNameLst>
                                          <p:attrName>style.visibility</p:attrName>
                                        </p:attrNameLst>
                                      </p:cBhvr>
                                      <p:to>
                                        <p:strVal val="hidden"/>
                                      </p:to>
                                    </p:set>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1438"/>
            <a:ext cx="8640960" cy="3347103"/>
          </a:xfrm>
        </p:spPr>
        <p:txBody>
          <a:bodyPr anchor="t"/>
          <a:lstStyle/>
          <a:p>
            <a:r>
              <a:rPr lang="en-GB" sz="2400">
                <a:latin typeface="+mj-lt"/>
              </a:rPr>
              <a:t>A Critical Annotated Bibliography is a selected list of research sources that includes concise description / summary of the source, and critical analysis / evaluation of each source. It should describe the field of research on a topic and should therefore include sources that reflect the range of approaches to the subject. The main focus is not simply to list as many sources as possible but to demonstrate an understanding of these sources.</a:t>
            </a:r>
            <a:endParaRPr lang="en-GB" sz="2400">
              <a:solidFill>
                <a:srgbClr val="595959"/>
              </a:solidFill>
              <a:latin typeface="+mj-lt"/>
              <a:ea typeface="Tahoma"/>
              <a:cs typeface="Tahoma"/>
            </a:endParaRPr>
          </a:p>
          <a:p>
            <a:pPr>
              <a:lnSpc>
                <a:spcPct val="100000"/>
              </a:lnSpc>
            </a:pPr>
            <a:r>
              <a:rPr lang="en-GB">
                <a:solidFill>
                  <a:srgbClr val="595959"/>
                </a:solidFill>
                <a:latin typeface="+mj-lt"/>
                <a:ea typeface="Tahoma"/>
                <a:cs typeface="Tahoma"/>
              </a:rPr>
              <a:t> </a:t>
            </a:r>
          </a:p>
          <a:p>
            <a:endParaRPr lang="en-GB">
              <a:solidFill>
                <a:srgbClr val="595959"/>
              </a:solidFill>
              <a:latin typeface="+mj-lt"/>
              <a:ea typeface="Tahoma"/>
              <a:cs typeface="Tahoma"/>
            </a:endParaRPr>
          </a:p>
        </p:txBody>
      </p:sp>
      <p:sp>
        <p:nvSpPr>
          <p:cNvPr id="3" name="Title 2"/>
          <p:cNvSpPr>
            <a:spLocks noGrp="1"/>
          </p:cNvSpPr>
          <p:nvPr>
            <p:ph type="title"/>
          </p:nvPr>
        </p:nvSpPr>
        <p:spPr>
          <a:xfrm>
            <a:off x="251520" y="188640"/>
            <a:ext cx="5940152" cy="717920"/>
          </a:xfrm>
        </p:spPr>
        <p:txBody>
          <a:bodyPr anchor="t"/>
          <a:lstStyle/>
          <a:p>
            <a:pPr algn="l"/>
            <a:r>
              <a:rPr lang="en-GB">
                <a:solidFill>
                  <a:srgbClr val="7030A0"/>
                </a:solidFill>
                <a:latin typeface="Tahoma"/>
                <a:ea typeface="Tahoma"/>
                <a:cs typeface="Tahoma"/>
              </a:rPr>
              <a:t>Annotated bibliography</a:t>
            </a:r>
          </a:p>
        </p:txBody>
      </p:sp>
    </p:spTree>
    <p:extLst>
      <p:ext uri="{BB962C8B-B14F-4D97-AF65-F5344CB8AC3E}">
        <p14:creationId xmlns:p14="http://schemas.microsoft.com/office/powerpoint/2010/main" val="3139355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71400"/>
            <a:ext cx="9088790" cy="1007765"/>
          </a:xfrm>
        </p:spPr>
        <p:txBody>
          <a:bodyPr/>
          <a:lstStyle/>
          <a:p>
            <a:pPr marL="0">
              <a:spcBef>
                <a:spcPct val="20000"/>
              </a:spcBef>
            </a:pPr>
            <a:r>
              <a:rPr lang="en-GB">
                <a:solidFill>
                  <a:srgbClr val="7030A0"/>
                </a:solidFill>
              </a:rPr>
              <a:t>Asking the right questions of the source material</a:t>
            </a:r>
          </a:p>
        </p:txBody>
      </p:sp>
      <p:sp>
        <p:nvSpPr>
          <p:cNvPr id="3" name="Text Placeholder 2"/>
          <p:cNvSpPr>
            <a:spLocks noGrp="1"/>
          </p:cNvSpPr>
          <p:nvPr>
            <p:ph type="body" sz="quarter" idx="11"/>
          </p:nvPr>
        </p:nvSpPr>
        <p:spPr>
          <a:xfrm>
            <a:off x="2910047" y="2029598"/>
            <a:ext cx="8815788" cy="5544616"/>
          </a:xfrm>
        </p:spPr>
        <p:txBody>
          <a:bodyPr anchor="t"/>
          <a:lstStyle/>
          <a:p>
            <a:pPr marL="457200" indent="-457200">
              <a:buFont typeface="Arial" panose="020B0604020202020204" pitchFamily="34" charset="0"/>
              <a:buChar char="•"/>
            </a:pPr>
            <a:endParaRPr lang="en-GB" sz="2400"/>
          </a:p>
          <a:p>
            <a:pPr>
              <a:buFont typeface="Arial" panose="020B0604020202020204" pitchFamily="34" charset="0"/>
              <a:buChar char="•"/>
            </a:pPr>
            <a:r>
              <a:rPr lang="en-GB" sz="2400" b="1"/>
              <a:t>What?</a:t>
            </a:r>
            <a:endParaRPr lang="en-GB" sz="2400"/>
          </a:p>
          <a:p>
            <a:pPr>
              <a:buFont typeface="Arial" panose="020B0604020202020204" pitchFamily="34" charset="0"/>
              <a:buChar char="•"/>
            </a:pPr>
            <a:r>
              <a:rPr lang="en-GB" sz="2400" b="1"/>
              <a:t>Why?</a:t>
            </a:r>
            <a:endParaRPr lang="en-GB" sz="2400"/>
          </a:p>
          <a:p>
            <a:pPr>
              <a:buFont typeface="Arial" panose="020B0604020202020204" pitchFamily="34" charset="0"/>
              <a:buChar char="•"/>
            </a:pPr>
            <a:r>
              <a:rPr lang="en-GB" sz="2400" b="1"/>
              <a:t>When?</a:t>
            </a:r>
            <a:endParaRPr lang="en-GB" sz="2400"/>
          </a:p>
          <a:p>
            <a:pPr>
              <a:buFont typeface="Arial" panose="020B0604020202020204" pitchFamily="34" charset="0"/>
              <a:buChar char="•"/>
            </a:pPr>
            <a:r>
              <a:rPr lang="en-GB" sz="2400" b="1"/>
              <a:t>How?</a:t>
            </a:r>
            <a:endParaRPr lang="en-GB" sz="2400"/>
          </a:p>
          <a:p>
            <a:pPr>
              <a:buFont typeface="Arial" panose="020B0604020202020204" pitchFamily="34" charset="0"/>
              <a:buChar char="•"/>
            </a:pPr>
            <a:r>
              <a:rPr lang="en-GB" sz="2400" b="1"/>
              <a:t>Where?</a:t>
            </a:r>
            <a:endParaRPr lang="en-GB" sz="2400"/>
          </a:p>
          <a:p>
            <a:pPr>
              <a:buFont typeface="Arial" panose="020B0604020202020204" pitchFamily="34" charset="0"/>
              <a:buChar char="•"/>
            </a:pPr>
            <a:r>
              <a:rPr lang="en-GB" sz="2400" b="1"/>
              <a:t>Who?</a:t>
            </a:r>
            <a:endParaRPr lang="en-GB" sz="2400"/>
          </a:p>
          <a:p>
            <a:pPr marL="457200" indent="-457200">
              <a:buClr>
                <a:srgbClr val="7A1F7F"/>
              </a:buClr>
              <a:buFont typeface="Arial" panose="020B0604020202020204" pitchFamily="34" charset="0"/>
              <a:buChar char="•"/>
            </a:pPr>
            <a:endParaRPr lang="en-GB" sz="2400"/>
          </a:p>
          <a:p>
            <a:pPr marL="457200" indent="-457200">
              <a:buFont typeface="Arial" panose="020B0604020202020204" pitchFamily="34" charset="0"/>
              <a:buChar char="•"/>
            </a:pPr>
            <a:endParaRPr lang="en-GB" sz="2400"/>
          </a:p>
          <a:p>
            <a:pPr marL="457200" indent="-457200">
              <a:buFont typeface="Arial" panose="020B0604020202020204" pitchFamily="34" charset="0"/>
              <a:buChar char="•"/>
            </a:pPr>
            <a:endParaRPr lang="en-GB" sz="2400"/>
          </a:p>
          <a:p>
            <a:endParaRPr lang="en-GB" sz="2400"/>
          </a:p>
        </p:txBody>
      </p:sp>
    </p:spTree>
    <p:extLst>
      <p:ext uri="{BB962C8B-B14F-4D97-AF65-F5344CB8AC3E}">
        <p14:creationId xmlns:p14="http://schemas.microsoft.com/office/powerpoint/2010/main" val="59207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80528" y="-183962"/>
            <a:ext cx="8424936" cy="1007765"/>
          </a:xfrm>
        </p:spPr>
        <p:txBody>
          <a:bodyPr/>
          <a:lstStyle/>
          <a:p>
            <a:r>
              <a:rPr lang="en-GB" sz="3600">
                <a:latin typeface="Open Sans"/>
              </a:rPr>
              <a:t>Write a dissertation to demonstrate: </a:t>
            </a:r>
          </a:p>
        </p:txBody>
      </p:sp>
      <p:sp>
        <p:nvSpPr>
          <p:cNvPr id="8" name="Text Placeholder 7"/>
          <p:cNvSpPr>
            <a:spLocks noGrp="1"/>
          </p:cNvSpPr>
          <p:nvPr>
            <p:ph type="body" sz="quarter" idx="11"/>
          </p:nvPr>
        </p:nvSpPr>
        <p:spPr>
          <a:xfrm>
            <a:off x="32048" y="1196752"/>
            <a:ext cx="2843808" cy="720080"/>
          </a:xfrm>
        </p:spPr>
        <p:txBody>
          <a:bodyPr/>
          <a:lstStyle/>
          <a:p>
            <a:pPr algn="l"/>
            <a:r>
              <a:rPr lang="en-GB" b="1"/>
              <a:t>Knowledge and understanding of a topic</a:t>
            </a:r>
          </a:p>
        </p:txBody>
      </p:sp>
      <p:sp>
        <p:nvSpPr>
          <p:cNvPr id="9" name="Text Placeholder 8"/>
          <p:cNvSpPr>
            <a:spLocks noGrp="1"/>
          </p:cNvSpPr>
          <p:nvPr>
            <p:ph type="body" sz="quarter" idx="12"/>
          </p:nvPr>
        </p:nvSpPr>
        <p:spPr/>
        <p:txBody>
          <a:bodyPr/>
          <a:lstStyle/>
          <a:p>
            <a:pPr marL="0" indent="0">
              <a:buNone/>
            </a:pPr>
            <a:r>
              <a:rPr lang="en-GB" b="1"/>
              <a:t>Research a topic</a:t>
            </a:r>
          </a:p>
        </p:txBody>
      </p:sp>
      <p:sp>
        <p:nvSpPr>
          <p:cNvPr id="10" name="Text Placeholder 9"/>
          <p:cNvSpPr>
            <a:spLocks noGrp="1"/>
          </p:cNvSpPr>
          <p:nvPr>
            <p:ph type="body" sz="quarter" idx="13"/>
          </p:nvPr>
        </p:nvSpPr>
        <p:spPr>
          <a:xfrm>
            <a:off x="6196136" y="1172394"/>
            <a:ext cx="2736304" cy="720080"/>
          </a:xfrm>
        </p:spPr>
        <p:txBody>
          <a:bodyPr/>
          <a:lstStyle/>
          <a:p>
            <a:pPr marL="0" indent="0">
              <a:buNone/>
            </a:pPr>
            <a:r>
              <a:rPr lang="en-GB" b="1"/>
              <a:t>Organise and present your argument</a:t>
            </a:r>
          </a:p>
        </p:txBody>
      </p:sp>
      <p:sp>
        <p:nvSpPr>
          <p:cNvPr id="11" name="Text Placeholder 10"/>
          <p:cNvSpPr>
            <a:spLocks noGrp="1"/>
          </p:cNvSpPr>
          <p:nvPr>
            <p:ph type="body" sz="quarter" idx="14"/>
          </p:nvPr>
        </p:nvSpPr>
        <p:spPr>
          <a:xfrm>
            <a:off x="64096" y="2708920"/>
            <a:ext cx="2843808" cy="720080"/>
          </a:xfrm>
        </p:spPr>
        <p:txBody>
          <a:bodyPr/>
          <a:lstStyle/>
          <a:p>
            <a:pPr algn="l"/>
            <a:r>
              <a:rPr lang="en-GB"/>
              <a:t>Engage critically with literature</a:t>
            </a:r>
          </a:p>
          <a:p>
            <a:pPr algn="l"/>
            <a:endParaRPr lang="en-GB"/>
          </a:p>
          <a:p>
            <a:pPr algn="l"/>
            <a:r>
              <a:rPr lang="en-GB"/>
              <a:t>Show that you have an understanding of the topic in question, and are not just presenting everything you know about a topic</a:t>
            </a:r>
          </a:p>
          <a:p>
            <a:pPr algn="l"/>
            <a:endParaRPr lang="en-GB"/>
          </a:p>
          <a:p>
            <a:pPr algn="l"/>
            <a:endParaRPr lang="en-GB"/>
          </a:p>
          <a:p>
            <a:pPr algn="l"/>
            <a:endParaRPr lang="en-GB"/>
          </a:p>
        </p:txBody>
      </p:sp>
      <p:sp>
        <p:nvSpPr>
          <p:cNvPr id="12" name="Text Placeholder 11"/>
          <p:cNvSpPr>
            <a:spLocks noGrp="1"/>
          </p:cNvSpPr>
          <p:nvPr>
            <p:ph type="body" sz="quarter" idx="15"/>
          </p:nvPr>
        </p:nvSpPr>
        <p:spPr>
          <a:xfrm>
            <a:off x="3059832" y="2708812"/>
            <a:ext cx="2952328" cy="720080"/>
          </a:xfrm>
        </p:spPr>
        <p:txBody>
          <a:bodyPr/>
          <a:lstStyle/>
          <a:p>
            <a:pPr marL="0" indent="0">
              <a:buNone/>
            </a:pPr>
            <a:r>
              <a:rPr lang="en-GB"/>
              <a:t>Searching for literature</a:t>
            </a:r>
          </a:p>
          <a:p>
            <a:pPr marL="0" indent="0">
              <a:buNone/>
            </a:pPr>
            <a:endParaRPr lang="en-GB"/>
          </a:p>
          <a:p>
            <a:pPr marL="0" indent="0">
              <a:buNone/>
            </a:pPr>
            <a:r>
              <a:rPr lang="en-GB"/>
              <a:t>Demonstrate you have researched the question adequately, using good quality sources and referencing them well</a:t>
            </a:r>
          </a:p>
          <a:p>
            <a:pPr marL="0" indent="0">
              <a:buNone/>
            </a:pPr>
            <a:endParaRPr lang="en-GB"/>
          </a:p>
        </p:txBody>
      </p:sp>
      <p:sp>
        <p:nvSpPr>
          <p:cNvPr id="13" name="Text Placeholder 12"/>
          <p:cNvSpPr>
            <a:spLocks noGrp="1"/>
          </p:cNvSpPr>
          <p:nvPr>
            <p:ph type="body" sz="quarter" idx="16"/>
          </p:nvPr>
        </p:nvSpPr>
        <p:spPr>
          <a:xfrm>
            <a:off x="6260776" y="2766814"/>
            <a:ext cx="2736304" cy="720080"/>
          </a:xfrm>
        </p:spPr>
        <p:txBody>
          <a:bodyPr/>
          <a:lstStyle/>
          <a:p>
            <a:pPr marL="0" indent="0">
              <a:buNone/>
            </a:pPr>
            <a:r>
              <a:rPr lang="en-GB"/>
              <a:t>Referencing</a:t>
            </a:r>
          </a:p>
          <a:p>
            <a:pPr marL="0" indent="0">
              <a:buNone/>
            </a:pPr>
            <a:endParaRPr lang="en-GB"/>
          </a:p>
          <a:p>
            <a:pPr marL="0" indent="0">
              <a:buNone/>
            </a:pPr>
            <a:endParaRPr lang="en-GB"/>
          </a:p>
          <a:p>
            <a:pPr marL="0" indent="0">
              <a:buNone/>
            </a:pPr>
            <a:r>
              <a:rPr lang="en-GB"/>
              <a:t>Make sure that your argument is communicated to the reader in the clearest way possible.</a:t>
            </a:r>
          </a:p>
          <a:p>
            <a:pPr marL="0" indent="0">
              <a:buNone/>
            </a:pPr>
            <a:endParaRPr lang="en-GB"/>
          </a:p>
        </p:txBody>
      </p:sp>
    </p:spTree>
    <p:extLst>
      <p:ext uri="{BB962C8B-B14F-4D97-AF65-F5344CB8AC3E}">
        <p14:creationId xmlns:p14="http://schemas.microsoft.com/office/powerpoint/2010/main" val="419547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71400"/>
            <a:ext cx="7488237" cy="1007765"/>
          </a:xfrm>
        </p:spPr>
        <p:txBody>
          <a:bodyPr/>
          <a:lstStyle/>
          <a:p>
            <a:pPr marL="0">
              <a:spcBef>
                <a:spcPct val="20000"/>
              </a:spcBef>
            </a:pPr>
            <a:r>
              <a:rPr lang="en-GB">
                <a:solidFill>
                  <a:srgbClr val="7030A0"/>
                </a:solidFill>
              </a:rPr>
              <a:t>What?</a:t>
            </a:r>
          </a:p>
        </p:txBody>
      </p:sp>
      <p:sp>
        <p:nvSpPr>
          <p:cNvPr id="3" name="Text Placeholder 2"/>
          <p:cNvSpPr>
            <a:spLocks noGrp="1"/>
          </p:cNvSpPr>
          <p:nvPr>
            <p:ph type="body" sz="quarter" idx="11"/>
          </p:nvPr>
        </p:nvSpPr>
        <p:spPr>
          <a:xfrm>
            <a:off x="328212" y="2137175"/>
            <a:ext cx="8815788" cy="5544616"/>
          </a:xfrm>
        </p:spPr>
        <p:txBody>
          <a:bodyPr anchor="t"/>
          <a:lstStyle/>
          <a:p>
            <a:pPr marL="457200" indent="-457200">
              <a:buFont typeface="Arial" panose="020B0604020202020204" pitchFamily="34" charset="0"/>
              <a:buChar char="•"/>
            </a:pPr>
            <a:endParaRPr lang="en-GB" sz="2400"/>
          </a:p>
          <a:p>
            <a:pPr marL="342900" indent="-342900">
              <a:buFont typeface="Arial" panose="020B0604020202020204" pitchFamily="34" charset="0"/>
              <a:buChar char="•"/>
            </a:pPr>
            <a:r>
              <a:rPr lang="en-GB" sz="2400"/>
              <a:t>What are the main arguments that are contained in the source?</a:t>
            </a:r>
          </a:p>
          <a:p>
            <a:pPr marL="342900" indent="-342900">
              <a:buFont typeface="Arial" panose="020B0604020202020204" pitchFamily="34" charset="0"/>
              <a:buChar char="•"/>
            </a:pPr>
            <a:r>
              <a:rPr lang="en-GB" sz="2400"/>
              <a:t>What is the content of the source that is relevant to your research?</a:t>
            </a:r>
          </a:p>
          <a:p>
            <a:pPr marL="342900" indent="-342900">
              <a:buFont typeface="Arial" panose="020B0604020202020204" pitchFamily="34" charset="0"/>
              <a:buChar char="•"/>
            </a:pPr>
            <a:r>
              <a:rPr lang="en-GB" sz="2400"/>
              <a:t>Has the information been verified in any way?</a:t>
            </a:r>
          </a:p>
          <a:p>
            <a:pPr marL="457200" indent="-457200">
              <a:buClr>
                <a:srgbClr val="7A1F7F"/>
              </a:buClr>
              <a:buFont typeface="Arial" panose="020B0604020202020204" pitchFamily="34" charset="0"/>
              <a:buChar char="•"/>
            </a:pPr>
            <a:endParaRPr lang="en-GB" sz="2400"/>
          </a:p>
          <a:p>
            <a:pPr marL="457200" indent="-457200">
              <a:buFont typeface="Arial" panose="020B0604020202020204" pitchFamily="34" charset="0"/>
              <a:buChar char="•"/>
            </a:pPr>
            <a:endParaRPr lang="en-GB" sz="2400"/>
          </a:p>
          <a:p>
            <a:pPr marL="457200" indent="-457200">
              <a:buFont typeface="Arial" panose="020B0604020202020204" pitchFamily="34" charset="0"/>
              <a:buChar char="•"/>
            </a:pPr>
            <a:endParaRPr lang="en-GB" sz="2400"/>
          </a:p>
          <a:p>
            <a:endParaRPr lang="en-GB" sz="2400"/>
          </a:p>
        </p:txBody>
      </p:sp>
    </p:spTree>
    <p:extLst>
      <p:ext uri="{BB962C8B-B14F-4D97-AF65-F5344CB8AC3E}">
        <p14:creationId xmlns:p14="http://schemas.microsoft.com/office/powerpoint/2010/main" val="1261962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71400"/>
            <a:ext cx="7488237" cy="1007765"/>
          </a:xfrm>
        </p:spPr>
        <p:txBody>
          <a:bodyPr/>
          <a:lstStyle/>
          <a:p>
            <a:pPr marL="0">
              <a:spcBef>
                <a:spcPct val="20000"/>
              </a:spcBef>
            </a:pPr>
            <a:r>
              <a:rPr lang="en-GB">
                <a:solidFill>
                  <a:srgbClr val="7030A0"/>
                </a:solidFill>
              </a:rPr>
              <a:t>Why?</a:t>
            </a:r>
          </a:p>
        </p:txBody>
      </p:sp>
      <p:sp>
        <p:nvSpPr>
          <p:cNvPr id="3" name="Text Placeholder 2"/>
          <p:cNvSpPr>
            <a:spLocks noGrp="1"/>
          </p:cNvSpPr>
          <p:nvPr>
            <p:ph type="body" sz="quarter" idx="11"/>
          </p:nvPr>
        </p:nvSpPr>
        <p:spPr>
          <a:xfrm>
            <a:off x="328212" y="2137175"/>
            <a:ext cx="8815788" cy="5544616"/>
          </a:xfrm>
        </p:spPr>
        <p:txBody>
          <a:bodyPr lIns="91440" tIns="45720" rIns="91440" bIns="45720" anchor="t"/>
          <a:lstStyle/>
          <a:p>
            <a:pPr marL="457200" indent="-457200">
              <a:buFont typeface="Arial" panose="020B0604020202020204" pitchFamily="34" charset="0"/>
              <a:buChar char="•"/>
            </a:pPr>
            <a:endParaRPr lang="en-GB" sz="2400"/>
          </a:p>
          <a:p>
            <a:pPr marL="342900" indent="-342900">
              <a:buChar char="•"/>
            </a:pPr>
            <a:r>
              <a:rPr lang="en-GB" sz="2400"/>
              <a:t>Why was the source written?</a:t>
            </a:r>
          </a:p>
          <a:p>
            <a:pPr marL="342900" indent="-342900">
              <a:buChar char="•"/>
            </a:pPr>
            <a:r>
              <a:rPr lang="en-GB" sz="2400"/>
              <a:t>What was the author hoping to achieve?</a:t>
            </a:r>
          </a:p>
          <a:p>
            <a:pPr marL="457200" indent="-457200">
              <a:buClr>
                <a:srgbClr val="7A1F7F"/>
              </a:buClr>
              <a:buFont typeface="Arial" panose="020B0604020202020204" pitchFamily="34" charset="0"/>
              <a:buChar char="•"/>
            </a:pPr>
            <a:endParaRPr lang="en-GB" sz="2400"/>
          </a:p>
          <a:p>
            <a:pPr marL="457200" indent="-457200">
              <a:buFont typeface="Arial" panose="020B0604020202020204" pitchFamily="34" charset="0"/>
              <a:buChar char="•"/>
            </a:pPr>
            <a:endParaRPr lang="en-GB" sz="2400"/>
          </a:p>
          <a:p>
            <a:pPr marL="457200" indent="-457200">
              <a:buFont typeface="Arial" panose="020B0604020202020204" pitchFamily="34" charset="0"/>
              <a:buChar char="•"/>
            </a:pPr>
            <a:endParaRPr lang="en-GB" sz="2400"/>
          </a:p>
          <a:p>
            <a:endParaRPr lang="en-GB" sz="2400"/>
          </a:p>
        </p:txBody>
      </p:sp>
    </p:spTree>
    <p:extLst>
      <p:ext uri="{BB962C8B-B14F-4D97-AF65-F5344CB8AC3E}">
        <p14:creationId xmlns:p14="http://schemas.microsoft.com/office/powerpoint/2010/main" val="3580659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71400"/>
            <a:ext cx="7488237" cy="1007765"/>
          </a:xfrm>
        </p:spPr>
        <p:txBody>
          <a:bodyPr/>
          <a:lstStyle/>
          <a:p>
            <a:pPr marL="0">
              <a:spcBef>
                <a:spcPct val="20000"/>
              </a:spcBef>
            </a:pPr>
            <a:r>
              <a:rPr lang="en-GB">
                <a:solidFill>
                  <a:srgbClr val="7030A0"/>
                </a:solidFill>
              </a:rPr>
              <a:t>When</a:t>
            </a:r>
          </a:p>
        </p:txBody>
      </p:sp>
      <p:sp>
        <p:nvSpPr>
          <p:cNvPr id="3" name="Text Placeholder 2"/>
          <p:cNvSpPr>
            <a:spLocks noGrp="1"/>
          </p:cNvSpPr>
          <p:nvPr>
            <p:ph type="body" sz="quarter" idx="11"/>
          </p:nvPr>
        </p:nvSpPr>
        <p:spPr>
          <a:xfrm>
            <a:off x="328212" y="2137175"/>
            <a:ext cx="8815788" cy="5544616"/>
          </a:xfrm>
        </p:spPr>
        <p:txBody>
          <a:bodyPr anchor="t"/>
          <a:lstStyle/>
          <a:p>
            <a:pPr marL="457200" indent="-457200">
              <a:buFont typeface="Arial" panose="020B0604020202020204" pitchFamily="34" charset="0"/>
              <a:buChar char="•"/>
            </a:pPr>
            <a:endParaRPr lang="en-GB" sz="2400"/>
          </a:p>
          <a:p>
            <a:pPr marL="342900" indent="-342900">
              <a:buFont typeface="Arial" panose="020B0604020202020204" pitchFamily="34" charset="0"/>
              <a:buChar char="•"/>
            </a:pPr>
            <a:r>
              <a:rPr lang="en-GB" sz="2400"/>
              <a:t>When the source was published?</a:t>
            </a:r>
          </a:p>
          <a:p>
            <a:pPr marL="342900" indent="-342900">
              <a:buFont typeface="Arial" panose="020B0604020202020204" pitchFamily="34" charset="0"/>
              <a:buChar char="•"/>
            </a:pPr>
            <a:r>
              <a:rPr lang="en-GB" sz="2400"/>
              <a:t>When was it last updated?</a:t>
            </a:r>
          </a:p>
          <a:p>
            <a:pPr marL="342900" indent="-342900">
              <a:buFont typeface="Arial" panose="020B0604020202020204" pitchFamily="34" charset="0"/>
              <a:buChar char="•"/>
            </a:pPr>
            <a:r>
              <a:rPr lang="en-GB" sz="2400"/>
              <a:t>How often is it updated? (especially important for websites)</a:t>
            </a:r>
          </a:p>
          <a:p>
            <a:pPr marL="342900" indent="-342900">
              <a:buFont typeface="Arial" panose="020B0604020202020204" pitchFamily="34" charset="0"/>
              <a:buChar char="•"/>
            </a:pPr>
            <a:r>
              <a:rPr lang="en-GB" sz="2400"/>
              <a:t>What is the time between any events discussed and the source’s publication?</a:t>
            </a:r>
          </a:p>
          <a:p>
            <a:pPr marL="457200" indent="-457200">
              <a:buFont typeface="Arial" panose="020B0604020202020204" pitchFamily="34" charset="0"/>
              <a:buChar char="•"/>
            </a:pPr>
            <a:endParaRPr lang="en-GB" sz="2400"/>
          </a:p>
          <a:p>
            <a:pPr marL="457200" indent="-457200">
              <a:buFont typeface="Arial" panose="020B0604020202020204" pitchFamily="34" charset="0"/>
              <a:buChar char="•"/>
            </a:pPr>
            <a:endParaRPr lang="en-GB" sz="2400"/>
          </a:p>
          <a:p>
            <a:endParaRPr lang="en-GB" sz="2400"/>
          </a:p>
        </p:txBody>
      </p:sp>
    </p:spTree>
    <p:extLst>
      <p:ext uri="{BB962C8B-B14F-4D97-AF65-F5344CB8AC3E}">
        <p14:creationId xmlns:p14="http://schemas.microsoft.com/office/powerpoint/2010/main" val="3524304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71400"/>
            <a:ext cx="7488237" cy="1007765"/>
          </a:xfrm>
        </p:spPr>
        <p:txBody>
          <a:bodyPr/>
          <a:lstStyle/>
          <a:p>
            <a:pPr marL="0">
              <a:spcBef>
                <a:spcPct val="20000"/>
              </a:spcBef>
            </a:pPr>
            <a:r>
              <a:rPr lang="en-GB">
                <a:solidFill>
                  <a:srgbClr val="7030A0"/>
                </a:solidFill>
              </a:rPr>
              <a:t>How</a:t>
            </a:r>
          </a:p>
        </p:txBody>
      </p:sp>
      <p:sp>
        <p:nvSpPr>
          <p:cNvPr id="3" name="Text Placeholder 2"/>
          <p:cNvSpPr>
            <a:spLocks noGrp="1"/>
          </p:cNvSpPr>
          <p:nvPr>
            <p:ph type="body" sz="quarter" idx="11"/>
          </p:nvPr>
        </p:nvSpPr>
        <p:spPr>
          <a:xfrm>
            <a:off x="328212" y="2137175"/>
            <a:ext cx="8815788" cy="5544616"/>
          </a:xfrm>
        </p:spPr>
        <p:txBody>
          <a:bodyPr anchor="t"/>
          <a:lstStyle/>
          <a:p>
            <a:pPr marL="285750" indent="-285750">
              <a:buFont typeface="Arial" panose="020B0604020202020204" pitchFamily="34" charset="0"/>
              <a:buChar char="•"/>
            </a:pPr>
            <a:r>
              <a:rPr lang="en-GB" sz="2400"/>
              <a:t>Does the source provide references that have informed its current form?</a:t>
            </a:r>
          </a:p>
          <a:p>
            <a:pPr marL="285750" indent="-285750">
              <a:buFont typeface="Arial" panose="020B0604020202020204" pitchFamily="34" charset="0"/>
              <a:buChar char="•"/>
            </a:pPr>
            <a:r>
              <a:rPr lang="en-GB" sz="2400"/>
              <a:t>What methodology was used?</a:t>
            </a:r>
          </a:p>
        </p:txBody>
      </p:sp>
    </p:spTree>
    <p:extLst>
      <p:ext uri="{BB962C8B-B14F-4D97-AF65-F5344CB8AC3E}">
        <p14:creationId xmlns:p14="http://schemas.microsoft.com/office/powerpoint/2010/main" val="216949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71400"/>
            <a:ext cx="7488237" cy="1007765"/>
          </a:xfrm>
        </p:spPr>
        <p:txBody>
          <a:bodyPr/>
          <a:lstStyle/>
          <a:p>
            <a:pPr marL="0">
              <a:spcBef>
                <a:spcPct val="20000"/>
              </a:spcBef>
            </a:pPr>
            <a:r>
              <a:rPr lang="en-GB">
                <a:solidFill>
                  <a:srgbClr val="7030A0"/>
                </a:solidFill>
              </a:rPr>
              <a:t>Where</a:t>
            </a:r>
          </a:p>
        </p:txBody>
      </p:sp>
      <p:sp>
        <p:nvSpPr>
          <p:cNvPr id="3" name="Text Placeholder 2"/>
          <p:cNvSpPr>
            <a:spLocks noGrp="1"/>
          </p:cNvSpPr>
          <p:nvPr>
            <p:ph type="body" sz="quarter" idx="11"/>
          </p:nvPr>
        </p:nvSpPr>
        <p:spPr>
          <a:xfrm>
            <a:off x="328212" y="2137175"/>
            <a:ext cx="8815788" cy="5544616"/>
          </a:xfrm>
        </p:spPr>
        <p:txBody>
          <a:bodyPr anchor="t"/>
          <a:lstStyle/>
          <a:p>
            <a:pPr marL="285750" indent="-285750">
              <a:buFont typeface="Arial" panose="020B0604020202020204" pitchFamily="34" charset="0"/>
              <a:buChar char="•"/>
            </a:pPr>
            <a:r>
              <a:rPr lang="en-GB" sz="2400"/>
              <a:t>What is the purpose of the source and does the purpose influence the objectivity?</a:t>
            </a:r>
          </a:p>
          <a:p>
            <a:pPr marL="285750" indent="-285750">
              <a:buFont typeface="Arial" panose="020B0604020202020204" pitchFamily="34" charset="0"/>
              <a:buChar char="•"/>
            </a:pPr>
            <a:r>
              <a:rPr lang="en-GB" sz="2400"/>
              <a:t>Where is the source published?</a:t>
            </a:r>
          </a:p>
          <a:p>
            <a:pPr marL="285750" indent="-285750">
              <a:buFont typeface="Arial" panose="020B0604020202020204" pitchFamily="34" charset="0"/>
              <a:buChar char="•"/>
            </a:pPr>
            <a:r>
              <a:rPr lang="en-GB" sz="2400"/>
              <a:t>Was the source peer reviewed?</a:t>
            </a:r>
          </a:p>
        </p:txBody>
      </p:sp>
    </p:spTree>
    <p:extLst>
      <p:ext uri="{BB962C8B-B14F-4D97-AF65-F5344CB8AC3E}">
        <p14:creationId xmlns:p14="http://schemas.microsoft.com/office/powerpoint/2010/main" val="3259915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71400"/>
            <a:ext cx="7488237" cy="1007765"/>
          </a:xfrm>
        </p:spPr>
        <p:txBody>
          <a:bodyPr/>
          <a:lstStyle/>
          <a:p>
            <a:pPr marL="0">
              <a:spcBef>
                <a:spcPct val="20000"/>
              </a:spcBef>
            </a:pPr>
            <a:r>
              <a:rPr lang="en-GB">
                <a:solidFill>
                  <a:srgbClr val="7030A0"/>
                </a:solidFill>
              </a:rPr>
              <a:t>Who</a:t>
            </a:r>
          </a:p>
        </p:txBody>
      </p:sp>
      <p:sp>
        <p:nvSpPr>
          <p:cNvPr id="3" name="Text Placeholder 2"/>
          <p:cNvSpPr>
            <a:spLocks noGrp="1"/>
          </p:cNvSpPr>
          <p:nvPr>
            <p:ph type="body" sz="quarter" idx="11"/>
          </p:nvPr>
        </p:nvSpPr>
        <p:spPr>
          <a:xfrm>
            <a:off x="328212" y="2137175"/>
            <a:ext cx="8815788" cy="5544616"/>
          </a:xfrm>
        </p:spPr>
        <p:txBody>
          <a:bodyPr anchor="t"/>
          <a:lstStyle/>
          <a:p>
            <a:pPr marL="342900" indent="-342900">
              <a:buFont typeface="Arial" panose="020B0604020202020204" pitchFamily="34" charset="0"/>
              <a:buChar char="•"/>
            </a:pPr>
            <a:endParaRPr lang="en-GB" sz="2400"/>
          </a:p>
          <a:p>
            <a:pPr marL="285750" indent="-285750">
              <a:buFont typeface="Arial" panose="020B0604020202020204" pitchFamily="34" charset="0"/>
              <a:buChar char="•"/>
            </a:pPr>
            <a:r>
              <a:rPr lang="en-GB" sz="2400"/>
              <a:t>Does the author have a bias?</a:t>
            </a:r>
          </a:p>
          <a:p>
            <a:pPr marL="285750" indent="-285750">
              <a:buFont typeface="Arial" panose="020B0604020202020204" pitchFamily="34" charset="0"/>
              <a:buChar char="•"/>
            </a:pPr>
            <a:r>
              <a:rPr lang="en-GB" sz="2400"/>
              <a:t>Has the author been funded by or affiliated to an organisation?</a:t>
            </a:r>
          </a:p>
          <a:p>
            <a:pPr marL="285750" indent="-285750">
              <a:buFont typeface="Arial" panose="020B0604020202020204" pitchFamily="34" charset="0"/>
              <a:buChar char="•"/>
            </a:pPr>
            <a:r>
              <a:rPr lang="en-GB" sz="2400"/>
              <a:t>Who is the intended audience and does this affect its relevance?</a:t>
            </a:r>
          </a:p>
        </p:txBody>
      </p:sp>
    </p:spTree>
    <p:extLst>
      <p:ext uri="{BB962C8B-B14F-4D97-AF65-F5344CB8AC3E}">
        <p14:creationId xmlns:p14="http://schemas.microsoft.com/office/powerpoint/2010/main" val="2116450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71400"/>
            <a:ext cx="7488237" cy="1007765"/>
          </a:xfrm>
        </p:spPr>
        <p:txBody>
          <a:bodyPr/>
          <a:lstStyle/>
          <a:p>
            <a:pPr marL="0">
              <a:spcBef>
                <a:spcPct val="20000"/>
              </a:spcBef>
            </a:pPr>
            <a:r>
              <a:rPr lang="en-GB">
                <a:solidFill>
                  <a:srgbClr val="7030A0"/>
                </a:solidFill>
              </a:rPr>
              <a:t>Activity</a:t>
            </a:r>
          </a:p>
        </p:txBody>
      </p:sp>
      <p:sp>
        <p:nvSpPr>
          <p:cNvPr id="3" name="Text Placeholder 2"/>
          <p:cNvSpPr>
            <a:spLocks noGrp="1"/>
          </p:cNvSpPr>
          <p:nvPr>
            <p:ph type="body" sz="quarter" idx="11"/>
          </p:nvPr>
        </p:nvSpPr>
        <p:spPr>
          <a:xfrm>
            <a:off x="328212" y="2137175"/>
            <a:ext cx="8815788" cy="5544616"/>
          </a:xfrm>
        </p:spPr>
        <p:txBody>
          <a:bodyPr lIns="91440" tIns="45720" rIns="91440" bIns="45720" anchor="t"/>
          <a:lstStyle/>
          <a:p>
            <a:r>
              <a:rPr lang="en-GB" sz="2400">
                <a:latin typeface="Tahoma"/>
                <a:ea typeface="Tahoma"/>
                <a:cs typeface="Tahoma"/>
              </a:rPr>
              <a:t>Try using this </a:t>
            </a:r>
            <a:r>
              <a:rPr lang="en-GB" sz="2400">
                <a:latin typeface="Tahoma"/>
                <a:ea typeface="Tahoma"/>
                <a:cs typeface="Tahoma"/>
                <a:hlinkClick r:id="rId3"/>
              </a:rPr>
              <a:t>questioning strategy handout </a:t>
            </a:r>
            <a:r>
              <a:rPr lang="en-GB" sz="2400">
                <a:latin typeface="Tahoma"/>
                <a:ea typeface="Tahoma"/>
                <a:cs typeface="Tahoma"/>
              </a:rPr>
              <a:t> to help you come up with questions that you might ask of the following article.</a:t>
            </a:r>
          </a:p>
          <a:p>
            <a:endParaRPr lang="en-GB" sz="2400"/>
          </a:p>
          <a:p>
            <a:r>
              <a:rPr lang="en-GB" sz="2400">
                <a:hlinkClick r:id="rId4"/>
              </a:rPr>
              <a:t>Potential for using remote sensing to estimate carbon fluxes across northern peatlands – A review</a:t>
            </a:r>
            <a:endParaRPr lang="en-GB" sz="2400"/>
          </a:p>
          <a:p>
            <a:r>
              <a:rPr lang="en-GB" sz="2400"/>
              <a:t>Lees, K.J ; </a:t>
            </a:r>
            <a:r>
              <a:rPr lang="en-GB" sz="2400" err="1"/>
              <a:t>Quaife</a:t>
            </a:r>
            <a:r>
              <a:rPr lang="en-GB" sz="2400"/>
              <a:t>, T ; </a:t>
            </a:r>
            <a:r>
              <a:rPr lang="en-GB" sz="2400" err="1"/>
              <a:t>Artz</a:t>
            </a:r>
            <a:r>
              <a:rPr lang="en-GB" sz="2400"/>
              <a:t>, R.R.E ; </a:t>
            </a:r>
            <a:r>
              <a:rPr lang="en-GB" sz="2400" err="1"/>
              <a:t>Khomik</a:t>
            </a:r>
            <a:r>
              <a:rPr lang="en-GB" sz="2400"/>
              <a:t>, M ; Clark, J.M</a:t>
            </a:r>
          </a:p>
          <a:p>
            <a:r>
              <a:rPr lang="en-GB" sz="2400"/>
              <a:t>The Science of the total environment, 2018-02-15, Vol.615, p.857-874</a:t>
            </a:r>
          </a:p>
        </p:txBody>
      </p:sp>
    </p:spTree>
    <p:extLst>
      <p:ext uri="{BB962C8B-B14F-4D97-AF65-F5344CB8AC3E}">
        <p14:creationId xmlns:p14="http://schemas.microsoft.com/office/powerpoint/2010/main" val="2446725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994746"/>
            <a:ext cx="7559824" cy="66901"/>
          </a:xfrm>
          <a:prstGeom prst="rect">
            <a:avLst/>
          </a:prstGeom>
        </p:spPr>
      </p:pic>
      <p:pic>
        <p:nvPicPr>
          <p:cNvPr id="12" name="Picture 2" title="purple lightbu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804" y="6165304"/>
            <a:ext cx="4786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8"/>
          <p:cNvSpPr txBox="1">
            <a:spLocks/>
          </p:cNvSpPr>
          <p:nvPr/>
        </p:nvSpPr>
        <p:spPr>
          <a:xfrm>
            <a:off x="174688" y="332656"/>
            <a:ext cx="7488237" cy="6480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7A1F7F"/>
                </a:solidFill>
                <a:effectLst/>
                <a:uLnTx/>
                <a:uFillTx/>
                <a:latin typeface="Verdana" panose="020B0604030504040204" pitchFamily="34" charset="0"/>
                <a:ea typeface="Verdana" panose="020B0604030504040204" pitchFamily="34" charset="0"/>
                <a:cs typeface="Tahoma" panose="020B0604030504040204" pitchFamily="34" charset="0"/>
              </a:rPr>
              <a:t>Note-taking – </a:t>
            </a:r>
            <a:r>
              <a:rPr kumimoji="0" lang="en-GB" sz="3200" b="0" i="0" u="none" strike="noStrike" kern="1200" cap="none" spc="0" normalizeH="0" baseline="0" noProof="0" err="1">
                <a:ln>
                  <a:noFill/>
                </a:ln>
                <a:solidFill>
                  <a:srgbClr val="7A1F7F"/>
                </a:solidFill>
                <a:effectLst/>
                <a:uLnTx/>
                <a:uFillTx/>
                <a:latin typeface="Verdana" panose="020B0604030504040204" pitchFamily="34" charset="0"/>
                <a:ea typeface="Verdana" panose="020B0604030504040204" pitchFamily="34" charset="0"/>
                <a:cs typeface="Tahoma" panose="020B0604030504040204" pitchFamily="34" charset="0"/>
              </a:rPr>
              <a:t>Cornell</a:t>
            </a:r>
            <a:r>
              <a:rPr kumimoji="0" lang="en-GB" sz="3200" b="0" i="0" u="none" strike="noStrike" kern="1200" cap="none" spc="0" normalizeH="0" baseline="0" noProof="0">
                <a:ln>
                  <a:noFill/>
                </a:ln>
                <a:solidFill>
                  <a:srgbClr val="7A1F7F"/>
                </a:solidFill>
                <a:effectLst/>
                <a:uLnTx/>
                <a:uFillTx/>
                <a:latin typeface="Verdana" panose="020B0604030504040204" pitchFamily="34" charset="0"/>
                <a:ea typeface="Verdana" panose="020B0604030504040204" pitchFamily="34" charset="0"/>
                <a:cs typeface="Tahoma" panose="020B0604030504040204" pitchFamily="34" charset="0"/>
              </a:rPr>
              <a:t> Notes</a:t>
            </a:r>
          </a:p>
        </p:txBody>
      </p:sp>
      <p:graphicFrame>
        <p:nvGraphicFramePr>
          <p:cNvPr id="17" name="Table Placeholder 3" descr="The overall 3 part structure of Cornell Notes" title="Image of Cornell Notes"/>
          <p:cNvGraphicFramePr>
            <a:graphicFrameLocks/>
          </p:cNvGraphicFramePr>
          <p:nvPr/>
        </p:nvGraphicFramePr>
        <p:xfrm>
          <a:off x="179391" y="1557338"/>
          <a:ext cx="8713089" cy="5040014"/>
        </p:xfrm>
        <a:graphic>
          <a:graphicData uri="http://schemas.openxmlformats.org/drawingml/2006/table">
            <a:tbl>
              <a:tblPr firstRow="1" bandRow="1">
                <a:tableStyleId>{5C22544A-7EE6-4342-B048-85BDC9FD1C3A}</a:tableStyleId>
              </a:tblPr>
              <a:tblGrid>
                <a:gridCol w="2159799">
                  <a:extLst>
                    <a:ext uri="{9D8B030D-6E8A-4147-A177-3AD203B41FA5}">
                      <a16:colId xmlns:a16="http://schemas.microsoft.com/office/drawing/2014/main" val="20000"/>
                    </a:ext>
                  </a:extLst>
                </a:gridCol>
                <a:gridCol w="6553290">
                  <a:extLst>
                    <a:ext uri="{9D8B030D-6E8A-4147-A177-3AD203B41FA5}">
                      <a16:colId xmlns:a16="http://schemas.microsoft.com/office/drawing/2014/main" val="20001"/>
                    </a:ext>
                  </a:extLst>
                </a:gridCol>
              </a:tblGrid>
              <a:tr h="3574332">
                <a:tc rowSpan="2">
                  <a:txBody>
                    <a:bodyPr/>
                    <a:lstStyle/>
                    <a:p>
                      <a:r>
                        <a:rPr lang="en-GB" sz="2400">
                          <a:solidFill>
                            <a:schemeClr val="accent1"/>
                          </a:solidFill>
                          <a:latin typeface="Verdana" panose="020B0604030504040204" pitchFamily="34" charset="0"/>
                          <a:ea typeface="Verdana" panose="020B0604030504040204" pitchFamily="34" charset="0"/>
                          <a:cs typeface="Tahoma" panose="020B0604030504040204" pitchFamily="34" charset="0"/>
                        </a:rPr>
                        <a:t>Key facts/ dates etc.</a:t>
                      </a:r>
                    </a:p>
                  </a:txBody>
                  <a:tcPr>
                    <a:solidFill>
                      <a:schemeClr val="tx2">
                        <a:lumMod val="85000"/>
                      </a:schemeClr>
                    </a:solidFill>
                  </a:tcPr>
                </a:tc>
                <a:tc>
                  <a:txBody>
                    <a:bodyPr/>
                    <a:lstStyle/>
                    <a:p>
                      <a:r>
                        <a:rPr lang="en-GB" sz="2400">
                          <a:solidFill>
                            <a:schemeClr val="accent1"/>
                          </a:solidFill>
                          <a:latin typeface="Verdana" panose="020B0604030504040204" pitchFamily="34" charset="0"/>
                          <a:ea typeface="Verdana" panose="020B0604030504040204" pitchFamily="34" charset="0"/>
                          <a:cs typeface="Tahoma" panose="020B0604030504040204" pitchFamily="34" charset="0"/>
                        </a:rPr>
                        <a:t>Main notes</a:t>
                      </a:r>
                    </a:p>
                  </a:txBody>
                  <a:tcPr>
                    <a:solidFill>
                      <a:schemeClr val="tx2">
                        <a:lumMod val="85000"/>
                      </a:schemeClr>
                    </a:solidFill>
                  </a:tcPr>
                </a:tc>
                <a:extLst>
                  <a:ext uri="{0D108BD9-81ED-4DB2-BD59-A6C34878D82A}">
                    <a16:rowId xmlns:a16="http://schemas.microsoft.com/office/drawing/2014/main" val="10000"/>
                  </a:ext>
                </a:extLst>
              </a:tr>
              <a:tr h="1465682">
                <a:tc vMerge="1">
                  <a:txBody>
                    <a:bodyPr/>
                    <a:lstStyle/>
                    <a:p>
                      <a:endParaRPr lang="en-GB" sz="1900"/>
                    </a:p>
                  </a:txBody>
                  <a:tcPr/>
                </a:tc>
                <a:tc>
                  <a:txBody>
                    <a:bodyPr/>
                    <a:lstStyle/>
                    <a:p>
                      <a:r>
                        <a:rPr lang="en-GB" sz="2400" b="1">
                          <a:solidFill>
                            <a:schemeClr val="accent1"/>
                          </a:solidFill>
                          <a:latin typeface="Verdana" panose="020B0604030504040204" pitchFamily="34" charset="0"/>
                          <a:ea typeface="Verdana" panose="020B0604030504040204" pitchFamily="34" charset="0"/>
                          <a:cs typeface="Tahoma" panose="020B0604030504040204" pitchFamily="34" charset="0"/>
                        </a:rPr>
                        <a:t>Summary</a:t>
                      </a:r>
                    </a:p>
                  </a:txBody>
                  <a:tcPr>
                    <a:solidFill>
                      <a:schemeClr val="tx2">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029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B56A9B4-67A0-4D9A-8210-BDEE8B3F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89" y="1873955"/>
            <a:ext cx="7620000" cy="4391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107504" y="-84787"/>
            <a:ext cx="7488237" cy="1007765"/>
          </a:xfrm>
        </p:spPr>
        <p:txBody>
          <a:bodyPr/>
          <a:lstStyle/>
          <a:p>
            <a:r>
              <a:rPr lang="en-GB"/>
              <a:t>Blackboard – Study skills</a:t>
            </a:r>
          </a:p>
        </p:txBody>
      </p:sp>
      <p:sp>
        <p:nvSpPr>
          <p:cNvPr id="6" name="Left Arrow 5"/>
          <p:cNvSpPr/>
          <p:nvPr/>
        </p:nvSpPr>
        <p:spPr>
          <a:xfrm rot="2648393">
            <a:off x="3918169" y="2487919"/>
            <a:ext cx="1115646" cy="643447"/>
          </a:xfrm>
          <a:prstGeom prst="leftArrow">
            <a:avLst/>
          </a:prstGeom>
          <a:solidFill>
            <a:srgbClr val="FD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522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File:2004-02-29 Ball point pen wri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31" r="672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53336"/>
            <a:ext cx="5616624" cy="246221"/>
          </a:xfrm>
          <a:prstGeom prst="rect">
            <a:avLst/>
          </a:prstGeom>
          <a:noFill/>
        </p:spPr>
        <p:txBody>
          <a:bodyPr wrap="square" rtlCol="0">
            <a:spAutoFit/>
          </a:bodyPr>
          <a:lstStyle/>
          <a:p>
            <a:r>
              <a:rPr lang="en-GB" sz="1000">
                <a:solidFill>
                  <a:schemeClr val="bg1"/>
                </a:solidFill>
                <a:latin typeface="Tahoma" panose="020B0604030504040204" pitchFamily="34" charset="0"/>
              </a:rPr>
              <a:t>http://commons.wikimedia.org/wiki/File:2004-02-29_Ball_point_pen_writing.jpg</a:t>
            </a:r>
          </a:p>
        </p:txBody>
      </p:sp>
      <p:sp>
        <p:nvSpPr>
          <p:cNvPr id="3" name="Rectangle 2"/>
          <p:cNvSpPr/>
          <p:nvPr/>
        </p:nvSpPr>
        <p:spPr>
          <a:xfrm>
            <a:off x="0" y="0"/>
            <a:ext cx="7236296"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b="1">
                <a:solidFill>
                  <a:schemeClr val="bg1"/>
                </a:solidFill>
                <a:latin typeface="Tahoma" panose="020B0604030504040204" pitchFamily="34" charset="0"/>
              </a:rPr>
              <a:t> </a:t>
            </a:r>
            <a:r>
              <a:rPr lang="en-GB" sz="3200">
                <a:solidFill>
                  <a:srgbClr val="7A1F7F"/>
                </a:solidFill>
                <a:latin typeface="Tahoma" panose="020B0604030504040204" pitchFamily="34" charset="0"/>
                <a:ea typeface="Tahoma" panose="020B0604030504040204" pitchFamily="34" charset="0"/>
                <a:cs typeface="Tahoma" panose="020B0604030504040204" pitchFamily="34" charset="0"/>
              </a:rPr>
              <a:t>University of Manchester phrase bank</a:t>
            </a:r>
          </a:p>
        </p:txBody>
      </p:sp>
      <p:pic>
        <p:nvPicPr>
          <p:cNvPr id="5122" name="Picture 2" descr="\\nask.man.ac.uk\home$\Desktop\Student Team\Assets\glossary-backgound-yellow.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93192" y="3284984"/>
            <a:ext cx="8882574" cy="11495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642125"/>
            <a:ext cx="8496944" cy="800219"/>
          </a:xfrm>
          <a:prstGeom prst="rect">
            <a:avLst/>
          </a:prstGeom>
        </p:spPr>
        <p:txBody>
          <a:bodyPr wrap="square">
            <a:spAutoFit/>
          </a:bodyPr>
          <a:lstStyle/>
          <a:p>
            <a:pPr lvl="0" algn="ctr"/>
            <a:r>
              <a:rPr lang="en-GB" sz="2800" b="1">
                <a:solidFill>
                  <a:schemeClr val="bg1"/>
                </a:solidFill>
                <a:latin typeface="Tahoma" panose="020B0604030504040204" pitchFamily="34" charset="0"/>
                <a:ea typeface="Tahoma" panose="020B0604030504040204" pitchFamily="34" charset="0"/>
                <a:cs typeface="Tahoma" panose="020B0604030504040204" pitchFamily="34" charset="0"/>
                <a:hlinkClick r:id="rId5"/>
              </a:rPr>
              <a:t>http://www.phrasebank.manchester.ac.uk</a:t>
            </a:r>
            <a:endParaRPr lang="en-GB" sz="2800" b="1">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ctr"/>
            <a:endParaRPr lang="en-GB" b="1">
              <a:solidFill>
                <a:schemeClr val="bg1"/>
              </a:solidFill>
              <a:latin typeface="Tahoma" panose="020B0604030504040204" pitchFamily="34" charset="0"/>
            </a:endParaRPr>
          </a:p>
        </p:txBody>
      </p:sp>
    </p:spTree>
    <p:extLst>
      <p:ext uri="{BB962C8B-B14F-4D97-AF65-F5344CB8AC3E}">
        <p14:creationId xmlns:p14="http://schemas.microsoft.com/office/powerpoint/2010/main" val="94668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creenshot from My Learning Essentials website"/>
          <p:cNvPicPr>
            <a:picLocks noChangeAspect="1"/>
          </p:cNvPicPr>
          <p:nvPr/>
        </p:nvPicPr>
        <p:blipFill>
          <a:blip r:embed="rId3"/>
          <a:stretch>
            <a:fillRect/>
          </a:stretch>
        </p:blipFill>
        <p:spPr>
          <a:xfrm>
            <a:off x="183035" y="764704"/>
            <a:ext cx="8777929" cy="5389240"/>
          </a:xfrm>
          <a:prstGeom prst="rect">
            <a:avLst/>
          </a:prstGeom>
        </p:spPr>
      </p:pic>
    </p:spTree>
    <p:extLst>
      <p:ext uri="{BB962C8B-B14F-4D97-AF65-F5344CB8AC3E}">
        <p14:creationId xmlns:p14="http://schemas.microsoft.com/office/powerpoint/2010/main" val="534742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53458"/>
            <a:ext cx="9067354" cy="1007765"/>
          </a:xfrm>
        </p:spPr>
        <p:txBody>
          <a:bodyPr/>
          <a:lstStyle/>
          <a:p>
            <a:r>
              <a:rPr lang="en-GB" b="1"/>
              <a:t>Stay in touch – we love to hear from you </a:t>
            </a:r>
            <a:r>
              <a:rPr lang="en-GB"/>
              <a:t>​</a:t>
            </a:r>
          </a:p>
        </p:txBody>
      </p:sp>
      <p:sp>
        <p:nvSpPr>
          <p:cNvPr id="5" name="TextBox 4"/>
          <p:cNvSpPr txBox="1"/>
          <p:nvPr/>
        </p:nvSpPr>
        <p:spPr>
          <a:xfrm>
            <a:off x="323528" y="1224707"/>
            <a:ext cx="8640960" cy="541424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fontAlgn="base"/>
            <a:r>
              <a:rPr lang="en-GB" sz="2600">
                <a:latin typeface="Open Sans" panose="020B0606030504020204"/>
              </a:rPr>
              <a:t>Ask our staff anything about the library’s services and where to access support on academic skills like referencing and searching. </a:t>
            </a:r>
            <a:r>
              <a:rPr lang="en-US" sz="2600">
                <a:latin typeface="Open Sans" panose="020B0606030504020204"/>
              </a:rPr>
              <a:t>​</a:t>
            </a:r>
          </a:p>
          <a:p>
            <a:pPr fontAlgn="base"/>
            <a:r>
              <a:rPr lang="en-GB" sz="2600">
                <a:latin typeface="Open Sans" panose="020B0606030504020204"/>
              </a:rPr>
              <a:t>​</a:t>
            </a:r>
          </a:p>
          <a:p>
            <a:pPr fontAlgn="base"/>
            <a:r>
              <a:rPr lang="en-GB" sz="2600">
                <a:latin typeface="Open Sans" panose="020B0606030504020204"/>
              </a:rPr>
              <a:t>Available in a face to face and virtual format</a:t>
            </a:r>
            <a:r>
              <a:rPr lang="en-US" sz="2600">
                <a:latin typeface="Open Sans" panose="020B0606030504020204"/>
              </a:rPr>
              <a:t>​</a:t>
            </a:r>
          </a:p>
          <a:p>
            <a:pPr fontAlgn="base"/>
            <a:r>
              <a:rPr lang="en-GB" sz="2600">
                <a:latin typeface="Open Sans" panose="020B0606030504020204"/>
              </a:rPr>
              <a:t>​</a:t>
            </a:r>
          </a:p>
          <a:p>
            <a:pPr marL="457200" indent="-457200" fontAlgn="base">
              <a:buFont typeface="Arial" panose="020B0604020202020204" pitchFamily="34" charset="0"/>
              <a:buChar char="•"/>
            </a:pPr>
            <a:r>
              <a:rPr lang="en-GB" sz="2600">
                <a:latin typeface="Open Sans" panose="020B0606030504020204"/>
                <a:hlinkClick r:id="rId3"/>
              </a:rPr>
              <a:t>Library drop ins </a:t>
            </a:r>
            <a:r>
              <a:rPr lang="en-GB" sz="2600">
                <a:latin typeface="Open Sans" panose="020B0606030504020204"/>
              </a:rPr>
              <a:t>for academic support and referencing</a:t>
            </a:r>
            <a:r>
              <a:rPr lang="en-US" sz="2600">
                <a:latin typeface="Open Sans" panose="020B0606030504020204"/>
              </a:rPr>
              <a:t>​</a:t>
            </a:r>
          </a:p>
          <a:p>
            <a:pPr marL="457200" indent="-457200" fontAlgn="base">
              <a:buFont typeface="Arial" panose="020B0604020202020204" pitchFamily="34" charset="0"/>
              <a:buChar char="•"/>
            </a:pPr>
            <a:r>
              <a:rPr lang="en-GB" sz="2600" u="sng">
                <a:latin typeface="Open Sans" panose="020B0606030504020204"/>
                <a:hlinkClick r:id="rId4"/>
              </a:rPr>
              <a:t>1-2-1 Writing Support </a:t>
            </a:r>
            <a:r>
              <a:rPr lang="en-GB" sz="2600">
                <a:latin typeface="Open Sans" panose="020B0606030504020204"/>
              </a:rPr>
              <a:t>– Royal Literary Fund Fellow​</a:t>
            </a:r>
          </a:p>
          <a:p>
            <a:pPr marL="457200" indent="-457200" fontAlgn="base">
              <a:buFont typeface="Arial" panose="020B0604020202020204" pitchFamily="34" charset="0"/>
              <a:buChar char="•"/>
            </a:pPr>
            <a:r>
              <a:rPr lang="en-GB" sz="2600">
                <a:latin typeface="Open Sans" panose="020B0606030504020204"/>
              </a:rPr>
              <a:t>Chat from the Library web pages</a:t>
            </a:r>
            <a:r>
              <a:rPr lang="en-US" sz="2600">
                <a:latin typeface="Open Sans" panose="020B0606030504020204"/>
              </a:rPr>
              <a:t>​</a:t>
            </a:r>
          </a:p>
          <a:p>
            <a:pPr marL="457200" indent="-457200" fontAlgn="base">
              <a:buFont typeface="Arial" panose="020B0604020202020204" pitchFamily="34" charset="0"/>
              <a:buChar char="•"/>
            </a:pPr>
            <a:r>
              <a:rPr lang="en-GB" sz="2600">
                <a:latin typeface="Open Sans" panose="020B0606030504020204"/>
                <a:hlinkClick r:id="rId5"/>
              </a:rPr>
              <a:t>uml.teachingandlearning@manchester.ac.uk</a:t>
            </a:r>
            <a:r>
              <a:rPr lang="en-GB" sz="2600">
                <a:latin typeface="Open Sans" panose="020B0606030504020204"/>
              </a:rPr>
              <a:t> </a:t>
            </a:r>
            <a:endParaRPr lang="en-US" sz="2600">
              <a:latin typeface="Open Sans" panose="020B0606030504020204"/>
            </a:endParaRPr>
          </a:p>
        </p:txBody>
      </p:sp>
      <p:sp>
        <p:nvSpPr>
          <p:cNvPr id="4" name="AutoShape 2" descr="https://ukc-powerpoint.officeapps.live.com/pods/GetClipboardImage.ashx?Id=862708a0-8188-4514-ade3-d3151112244a&amp;DC=GUK2&amp;pkey=f3bc6182-1c75-45b5-b1fd-d5f5ab65560d&amp;wdwaccluster=GUK2"/>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10720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4299" y="404664"/>
            <a:ext cx="8229600" cy="1143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a:ln>
                  <a:noFill/>
                </a:ln>
                <a:solidFill>
                  <a:srgbClr val="800080"/>
                </a:solidFill>
                <a:effectLst/>
                <a:uLnTx/>
                <a:uFillTx/>
                <a:latin typeface="Tahoma"/>
                <a:ea typeface="Tahoma"/>
                <a:cs typeface="Tahoma"/>
              </a:rPr>
              <a:t>Do you think what you learned in this session will be useful to you in the future?</a:t>
            </a:r>
            <a:endParaRPr lang="en-GB" sz="3600" i="0" u="none" strike="noStrike" kern="1200" cap="none" spc="0" normalizeH="0" baseline="0" noProof="0">
              <a:ln>
                <a:noFill/>
              </a:ln>
              <a:solidFill>
                <a:srgbClr val="800080"/>
              </a:solidFill>
              <a:effectLst/>
              <a:uLnTx/>
              <a:uFillTx/>
              <a:latin typeface="Tahoma"/>
              <a:ea typeface="Tahoma"/>
              <a:cs typeface="Tahoma"/>
            </a:endParaRPr>
          </a:p>
        </p:txBody>
      </p:sp>
      <p:pic>
        <p:nvPicPr>
          <p:cNvPr id="6" name="Picture 5" title="cro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437112"/>
            <a:ext cx="678621" cy="720000"/>
          </a:xfrm>
          <a:prstGeom prst="rect">
            <a:avLst/>
          </a:prstGeom>
        </p:spPr>
      </p:pic>
      <p:pic>
        <p:nvPicPr>
          <p:cNvPr id="7" name="Picture 6" title="purple tick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77" y="2577600"/>
            <a:ext cx="702149" cy="720000"/>
          </a:xfrm>
          <a:prstGeom prst="rect">
            <a:avLst/>
          </a:prstGeom>
        </p:spPr>
      </p:pic>
      <p:sp>
        <p:nvSpPr>
          <p:cNvPr id="4" name="TextBox 3"/>
          <p:cNvSpPr txBox="1"/>
          <p:nvPr/>
        </p:nvSpPr>
        <p:spPr>
          <a:xfrm>
            <a:off x="1907704" y="2577600"/>
            <a:ext cx="35283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Tahoma" panose="020B0604030504040204" pitchFamily="34" charset="0"/>
                <a:ea typeface="+mn-ea"/>
                <a:cs typeface="+mn-cs"/>
              </a:rPr>
              <a:t>Yes</a:t>
            </a:r>
          </a:p>
        </p:txBody>
      </p:sp>
      <p:sp>
        <p:nvSpPr>
          <p:cNvPr id="8" name="TextBox 7"/>
          <p:cNvSpPr txBox="1"/>
          <p:nvPr/>
        </p:nvSpPr>
        <p:spPr>
          <a:xfrm>
            <a:off x="1907704" y="4449226"/>
            <a:ext cx="8066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Tahoma" panose="020B0604030504040204" pitchFamily="34" charset="0"/>
                <a:ea typeface="+mn-ea"/>
                <a:cs typeface="+mn-cs"/>
              </a:rPr>
              <a:t>No</a:t>
            </a:r>
          </a:p>
        </p:txBody>
      </p:sp>
    </p:spTree>
    <p:extLst>
      <p:ext uri="{BB962C8B-B14F-4D97-AF65-F5344CB8AC3E}">
        <p14:creationId xmlns:p14="http://schemas.microsoft.com/office/powerpoint/2010/main" val="381054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84787"/>
            <a:ext cx="7488237" cy="1007765"/>
          </a:xfrm>
        </p:spPr>
        <p:txBody>
          <a:bodyPr/>
          <a:lstStyle/>
          <a:p>
            <a:r>
              <a:rPr lang="en-GB"/>
              <a:t>Searching for literature</a:t>
            </a:r>
          </a:p>
        </p:txBody>
      </p:sp>
      <p:pic>
        <p:nvPicPr>
          <p:cNvPr id="6" name="Picture 5" descr="A picture containing people searching on a computer&#10;">
            <a:extLst>
              <a:ext uri="{FF2B5EF4-FFF2-40B4-BE49-F238E27FC236}">
                <a16:creationId xmlns:a16="http://schemas.microsoft.com/office/drawing/2014/main" id="{AA30C7CA-5D7D-4F0F-BDE9-9BFA625B0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022" y="1628774"/>
            <a:ext cx="7488237" cy="4992675"/>
          </a:xfrm>
          <a:prstGeom prst="rect">
            <a:avLst/>
          </a:prstGeom>
        </p:spPr>
      </p:pic>
    </p:spTree>
    <p:extLst>
      <p:ext uri="{BB962C8B-B14F-4D97-AF65-F5344CB8AC3E}">
        <p14:creationId xmlns:p14="http://schemas.microsoft.com/office/powerpoint/2010/main" val="249097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1438"/>
            <a:ext cx="8640960" cy="3347103"/>
          </a:xfrm>
        </p:spPr>
        <p:txBody>
          <a:bodyPr anchor="t"/>
          <a:lstStyle/>
          <a:p>
            <a:r>
              <a:rPr lang="en-GB" sz="2400">
                <a:latin typeface="+mj-lt"/>
              </a:rPr>
              <a:t>A </a:t>
            </a:r>
            <a:r>
              <a:rPr lang="en-GB" sz="2400" b="1">
                <a:latin typeface="+mj-lt"/>
              </a:rPr>
              <a:t>Critical</a:t>
            </a:r>
            <a:r>
              <a:rPr lang="en-GB" sz="2400">
                <a:latin typeface="+mj-lt"/>
              </a:rPr>
              <a:t> </a:t>
            </a:r>
            <a:r>
              <a:rPr lang="en-GB" sz="2400" b="1">
                <a:latin typeface="+mj-lt"/>
              </a:rPr>
              <a:t>Annotated Bibliography </a:t>
            </a:r>
            <a:r>
              <a:rPr lang="en-GB" sz="2400">
                <a:latin typeface="+mj-lt"/>
              </a:rPr>
              <a:t>is a selected list of research sources that includes concise description / summary of the source, and critical analysis / evaluation of each source. It should describe the field of research on a topic and should therefore include sources that reflect the range of approaches to the subject. The main focus is not simply to list as many sources as possible but to demonstrate an understanding of these sources.</a:t>
            </a:r>
            <a:endParaRPr lang="en-GB" sz="2400">
              <a:solidFill>
                <a:srgbClr val="595959"/>
              </a:solidFill>
              <a:latin typeface="+mj-lt"/>
              <a:ea typeface="Tahoma"/>
              <a:cs typeface="Tahoma"/>
            </a:endParaRPr>
          </a:p>
          <a:p>
            <a:pPr>
              <a:lnSpc>
                <a:spcPct val="100000"/>
              </a:lnSpc>
            </a:pPr>
            <a:r>
              <a:rPr lang="en-GB">
                <a:solidFill>
                  <a:srgbClr val="595959"/>
                </a:solidFill>
                <a:latin typeface="+mj-lt"/>
                <a:ea typeface="Tahoma"/>
                <a:cs typeface="Tahoma"/>
              </a:rPr>
              <a:t> </a:t>
            </a:r>
          </a:p>
          <a:p>
            <a:endParaRPr lang="en-GB">
              <a:solidFill>
                <a:srgbClr val="595959"/>
              </a:solidFill>
              <a:latin typeface="+mj-lt"/>
              <a:ea typeface="Tahoma"/>
              <a:cs typeface="Tahoma"/>
            </a:endParaRPr>
          </a:p>
        </p:txBody>
      </p:sp>
      <p:sp>
        <p:nvSpPr>
          <p:cNvPr id="3" name="Title 2"/>
          <p:cNvSpPr>
            <a:spLocks noGrp="1"/>
          </p:cNvSpPr>
          <p:nvPr>
            <p:ph type="title"/>
          </p:nvPr>
        </p:nvSpPr>
        <p:spPr>
          <a:xfrm>
            <a:off x="251520" y="188640"/>
            <a:ext cx="5940152" cy="717920"/>
          </a:xfrm>
        </p:spPr>
        <p:txBody>
          <a:bodyPr anchor="t"/>
          <a:lstStyle/>
          <a:p>
            <a:pPr algn="l"/>
            <a:r>
              <a:rPr lang="en-GB">
                <a:solidFill>
                  <a:srgbClr val="7030A0"/>
                </a:solidFill>
                <a:latin typeface="Tahoma"/>
                <a:ea typeface="Tahoma"/>
                <a:cs typeface="Tahoma"/>
              </a:rPr>
              <a:t>Annotated bibliography</a:t>
            </a:r>
          </a:p>
        </p:txBody>
      </p:sp>
    </p:spTree>
    <p:extLst>
      <p:ext uri="{BB962C8B-B14F-4D97-AF65-F5344CB8AC3E}">
        <p14:creationId xmlns:p14="http://schemas.microsoft.com/office/powerpoint/2010/main" val="304386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8229600" cy="717920"/>
          </a:xfrm>
        </p:spPr>
        <p:txBody>
          <a:bodyPr anchor="t"/>
          <a:lstStyle/>
          <a:p>
            <a:r>
              <a:rPr lang="en-GB">
                <a:solidFill>
                  <a:srgbClr val="7030A0"/>
                </a:solidFill>
                <a:latin typeface="Open Sans"/>
                <a:ea typeface="Tahoma"/>
                <a:cs typeface="Tahoma"/>
              </a:rPr>
              <a:t>Dissertation topic example</a:t>
            </a:r>
          </a:p>
        </p:txBody>
      </p:sp>
      <p:sp>
        <p:nvSpPr>
          <p:cNvPr id="2" name="Rectangle 1"/>
          <p:cNvSpPr/>
          <p:nvPr/>
        </p:nvSpPr>
        <p:spPr>
          <a:xfrm>
            <a:off x="467544" y="1556792"/>
            <a:ext cx="8280920" cy="5078313"/>
          </a:xfrm>
          <a:prstGeom prst="rect">
            <a:avLst/>
          </a:prstGeom>
        </p:spPr>
        <p:txBody>
          <a:bodyPr wrap="square">
            <a:spAutoFit/>
          </a:bodyPr>
          <a:lstStyle/>
          <a:p>
            <a:pPr>
              <a:spcAft>
                <a:spcPts val="0"/>
              </a:spcAft>
            </a:pPr>
            <a:r>
              <a:rPr lang="en-GB" sz="2800">
                <a:solidFill>
                  <a:schemeClr val="bg2">
                    <a:lumMod val="25000"/>
                  </a:schemeClr>
                </a:solidFill>
                <a:latin typeface="Open Sans"/>
                <a:ea typeface="Calibri" panose="020F0502020204030204" pitchFamily="34" charset="0"/>
              </a:rPr>
              <a:t>Aim: To assess the potential of remote sensing as a tool for monitoring peatland vegetation change</a:t>
            </a:r>
          </a:p>
          <a:p>
            <a:pPr>
              <a:spcAft>
                <a:spcPts val="0"/>
              </a:spcAft>
            </a:pPr>
            <a:endParaRPr lang="en-GB" sz="2400">
              <a:solidFill>
                <a:schemeClr val="bg2">
                  <a:lumMod val="25000"/>
                </a:schemeClr>
              </a:solidFill>
              <a:latin typeface="Open Sans"/>
              <a:ea typeface="Calibri" panose="020F0502020204030204" pitchFamily="34" charset="0"/>
            </a:endParaRPr>
          </a:p>
          <a:p>
            <a:pPr>
              <a:spcAft>
                <a:spcPts val="0"/>
              </a:spcAft>
            </a:pPr>
            <a:r>
              <a:rPr lang="en-GB" sz="2400">
                <a:solidFill>
                  <a:schemeClr val="bg2">
                    <a:lumMod val="25000"/>
                  </a:schemeClr>
                </a:solidFill>
                <a:latin typeface="Open Sans"/>
                <a:ea typeface="Calibri" panose="020F0502020204030204" pitchFamily="34" charset="0"/>
              </a:rPr>
              <a:t>RQ 1 How are the spectral characteristics of </a:t>
            </a:r>
            <a:r>
              <a:rPr lang="en-GB" sz="2400" i="1">
                <a:solidFill>
                  <a:schemeClr val="bg2">
                    <a:lumMod val="25000"/>
                  </a:schemeClr>
                </a:solidFill>
                <a:latin typeface="Open Sans"/>
                <a:ea typeface="Calibri" panose="020F0502020204030204" pitchFamily="34" charset="0"/>
              </a:rPr>
              <a:t>Sphagnum</a:t>
            </a:r>
            <a:r>
              <a:rPr lang="en-GB" sz="2400">
                <a:solidFill>
                  <a:schemeClr val="bg2">
                    <a:lumMod val="25000"/>
                  </a:schemeClr>
                </a:solidFill>
                <a:latin typeface="Open Sans"/>
                <a:ea typeface="Calibri" panose="020F0502020204030204" pitchFamily="34" charset="0"/>
              </a:rPr>
              <a:t> influenced by changes in soil moisture?</a:t>
            </a:r>
          </a:p>
          <a:p>
            <a:pPr>
              <a:spcAft>
                <a:spcPts val="0"/>
              </a:spcAft>
            </a:pPr>
            <a:endParaRPr lang="en-GB" sz="2400">
              <a:solidFill>
                <a:schemeClr val="bg2">
                  <a:lumMod val="25000"/>
                </a:schemeClr>
              </a:solidFill>
              <a:latin typeface="Open Sans"/>
              <a:ea typeface="Calibri" panose="020F0502020204030204" pitchFamily="34" charset="0"/>
            </a:endParaRPr>
          </a:p>
          <a:p>
            <a:pPr>
              <a:spcAft>
                <a:spcPts val="0"/>
              </a:spcAft>
            </a:pPr>
            <a:r>
              <a:rPr lang="en-GB" sz="2400">
                <a:solidFill>
                  <a:schemeClr val="bg2">
                    <a:lumMod val="25000"/>
                  </a:schemeClr>
                </a:solidFill>
                <a:latin typeface="Open Sans"/>
                <a:ea typeface="Calibri" panose="020F0502020204030204" pitchFamily="34" charset="0"/>
              </a:rPr>
              <a:t>RQ 2 How can spectral indices be used to elucidate variations in near-surface wetness from the spectral reflectance properties of </a:t>
            </a:r>
            <a:r>
              <a:rPr lang="en-GB" sz="2400" i="1">
                <a:solidFill>
                  <a:schemeClr val="bg2">
                    <a:lumMod val="25000"/>
                  </a:schemeClr>
                </a:solidFill>
                <a:latin typeface="Open Sans"/>
                <a:ea typeface="Calibri" panose="020F0502020204030204" pitchFamily="34" charset="0"/>
              </a:rPr>
              <a:t>Sphagnum</a:t>
            </a:r>
            <a:r>
              <a:rPr lang="en-GB" sz="2400">
                <a:solidFill>
                  <a:schemeClr val="bg2">
                    <a:lumMod val="25000"/>
                  </a:schemeClr>
                </a:solidFill>
                <a:latin typeface="Open Sans"/>
                <a:ea typeface="Calibri" panose="020F0502020204030204" pitchFamily="34" charset="0"/>
              </a:rPr>
              <a:t> moss?</a:t>
            </a:r>
          </a:p>
          <a:p>
            <a:pPr marL="285750" indent="-285750">
              <a:spcAft>
                <a:spcPts val="0"/>
              </a:spcAft>
              <a:buFont typeface="Arial" panose="020B0604020202020204" pitchFamily="34" charset="0"/>
              <a:buChar char="•"/>
            </a:pPr>
            <a:endParaRPr lang="en-GB" sz="2400">
              <a:solidFill>
                <a:schemeClr val="bg2">
                  <a:lumMod val="25000"/>
                </a:schemeClr>
              </a:solidFill>
              <a:latin typeface="Open Sans"/>
              <a:ea typeface="Calibri" panose="020F0502020204030204" pitchFamily="34" charset="0"/>
            </a:endParaRPr>
          </a:p>
          <a:p>
            <a:pPr>
              <a:spcAft>
                <a:spcPts val="0"/>
              </a:spcAft>
            </a:pPr>
            <a:r>
              <a:rPr lang="en-GB" sz="2400">
                <a:solidFill>
                  <a:schemeClr val="bg2">
                    <a:lumMod val="25000"/>
                  </a:schemeClr>
                </a:solidFill>
                <a:latin typeface="Open Sans"/>
                <a:ea typeface="Calibri" panose="020F0502020204030204" pitchFamily="34" charset="0"/>
              </a:rPr>
              <a:t>RQ 3 What is the distribution of </a:t>
            </a:r>
            <a:r>
              <a:rPr lang="en-GB" sz="2400" i="1">
                <a:solidFill>
                  <a:schemeClr val="bg2">
                    <a:lumMod val="25000"/>
                  </a:schemeClr>
                </a:solidFill>
                <a:latin typeface="Open Sans"/>
                <a:ea typeface="Calibri" panose="020F0502020204030204" pitchFamily="34" charset="0"/>
              </a:rPr>
              <a:t>Sphagnum</a:t>
            </a:r>
            <a:r>
              <a:rPr lang="en-GB" sz="2400">
                <a:solidFill>
                  <a:schemeClr val="bg2">
                    <a:lumMod val="25000"/>
                  </a:schemeClr>
                </a:solidFill>
                <a:latin typeface="Open Sans"/>
                <a:ea typeface="Calibri" panose="020F0502020204030204" pitchFamily="34" charset="0"/>
              </a:rPr>
              <a:t>, as mapped from airborne imagery?</a:t>
            </a:r>
            <a:endParaRPr lang="en-GB" sz="2400">
              <a:solidFill>
                <a:schemeClr val="bg2">
                  <a:lumMod val="25000"/>
                </a:schemeClr>
              </a:solidFill>
              <a:effectLst/>
              <a:latin typeface="Open Sans"/>
              <a:ea typeface="Calibri" panose="020F0502020204030204" pitchFamily="34" charset="0"/>
            </a:endParaRPr>
          </a:p>
        </p:txBody>
      </p:sp>
    </p:spTree>
    <p:extLst>
      <p:ext uri="{BB962C8B-B14F-4D97-AF65-F5344CB8AC3E}">
        <p14:creationId xmlns:p14="http://schemas.microsoft.com/office/powerpoint/2010/main" val="77971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99045"/>
            <a:ext cx="7488237" cy="1007765"/>
          </a:xfrm>
        </p:spPr>
        <p:txBody>
          <a:bodyPr tIns="288000" anchor="t">
            <a:noAutofit/>
          </a:bodyPr>
          <a:lstStyle/>
          <a:p>
            <a:pPr marL="215900"/>
            <a:r>
              <a:rPr lang="en-GB">
                <a:latin typeface="Tahoma"/>
                <a:ea typeface="Tahoma"/>
                <a:cs typeface="Tahoma"/>
              </a:rPr>
              <a:t>Topic title</a:t>
            </a:r>
          </a:p>
        </p:txBody>
      </p:sp>
      <p:sp>
        <p:nvSpPr>
          <p:cNvPr id="7" name="Rectangle 6"/>
          <p:cNvSpPr/>
          <p:nvPr/>
        </p:nvSpPr>
        <p:spPr>
          <a:xfrm>
            <a:off x="395536" y="2420888"/>
            <a:ext cx="8424936" cy="954107"/>
          </a:xfrm>
          <a:prstGeom prst="rect">
            <a:avLst/>
          </a:prstGeom>
        </p:spPr>
        <p:txBody>
          <a:bodyPr wrap="square">
            <a:spAutoFit/>
          </a:bodyPr>
          <a:lstStyle/>
          <a:p>
            <a:pPr>
              <a:spcAft>
                <a:spcPts val="0"/>
              </a:spcAft>
            </a:pPr>
            <a:r>
              <a:rPr lang="en-GB" sz="2800">
                <a:solidFill>
                  <a:schemeClr val="bg2">
                    <a:lumMod val="25000"/>
                  </a:schemeClr>
                </a:solidFill>
                <a:latin typeface="+mj-lt"/>
                <a:ea typeface="Calibri" panose="020F0502020204030204" pitchFamily="34" charset="0"/>
              </a:rPr>
              <a:t>To assess the potential of remote sensing as a tool for monitoring peatland vegetation change</a:t>
            </a:r>
          </a:p>
        </p:txBody>
      </p:sp>
    </p:spTree>
    <p:extLst>
      <p:ext uri="{BB962C8B-B14F-4D97-AF65-F5344CB8AC3E}">
        <p14:creationId xmlns:p14="http://schemas.microsoft.com/office/powerpoint/2010/main" val="414503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99045"/>
            <a:ext cx="7488237" cy="1007765"/>
          </a:xfrm>
        </p:spPr>
        <p:txBody>
          <a:bodyPr tIns="288000" anchor="t">
            <a:noAutofit/>
          </a:bodyPr>
          <a:lstStyle/>
          <a:p>
            <a:pPr marL="215900"/>
            <a:r>
              <a:rPr lang="en-GB">
                <a:latin typeface="Tahoma"/>
                <a:ea typeface="Tahoma"/>
                <a:cs typeface="Tahoma"/>
              </a:rPr>
              <a:t>Activity 1. Map your keywords</a:t>
            </a:r>
          </a:p>
        </p:txBody>
      </p:sp>
      <p:sp>
        <p:nvSpPr>
          <p:cNvPr id="3" name="Text Placeholder 2"/>
          <p:cNvSpPr>
            <a:spLocks noGrp="1"/>
          </p:cNvSpPr>
          <p:nvPr>
            <p:ph type="body" sz="quarter" idx="11"/>
          </p:nvPr>
        </p:nvSpPr>
        <p:spPr/>
        <p:txBody>
          <a:bodyPr lIns="91440" tIns="45720" rIns="91440" bIns="45720" anchor="t"/>
          <a:lstStyle/>
          <a:p>
            <a:r>
              <a:rPr lang="en-GB">
                <a:latin typeface="Tahoma" panose="020B0604030504040204" pitchFamily="34" charset="0"/>
                <a:ea typeface="Tahoma" panose="020B0604030504040204" pitchFamily="34" charset="0"/>
                <a:cs typeface="Tahoma" panose="020B0604030504040204" pitchFamily="34" charset="0"/>
              </a:rPr>
              <a:t>Work in groups of 3-4</a:t>
            </a:r>
          </a:p>
          <a:p>
            <a:endParaRPr lang="en-GB">
              <a:latin typeface="Tahoma" panose="020B0604030504040204" pitchFamily="34" charset="0"/>
              <a:ea typeface="Tahoma" panose="020B0604030504040204" pitchFamily="34" charset="0"/>
              <a:cs typeface="Tahoma" panose="020B0604030504040204" pitchFamily="34" charset="0"/>
            </a:endParaRPr>
          </a:p>
          <a:p>
            <a:r>
              <a:rPr lang="en-GB">
                <a:latin typeface="Tahoma" panose="020B0604030504040204" pitchFamily="34" charset="0"/>
                <a:ea typeface="Tahoma" panose="020B0604030504040204" pitchFamily="34" charset="0"/>
                <a:cs typeface="Tahoma" panose="020B0604030504040204" pitchFamily="34" charset="0"/>
              </a:rPr>
              <a:t>What keywords and phrases would enable you to find relevant evidence for the suggested title.</a:t>
            </a:r>
          </a:p>
          <a:p>
            <a:endParaRPr lang="en-GB">
              <a:latin typeface="Tahoma" panose="020B0604030504040204" pitchFamily="34" charset="0"/>
              <a:ea typeface="Tahoma" panose="020B0604030504040204" pitchFamily="34" charset="0"/>
              <a:cs typeface="Tahoma" panose="020B0604030504040204" pitchFamily="34" charset="0"/>
            </a:endParaRPr>
          </a:p>
          <a:p>
            <a:r>
              <a:rPr lang="en-GB">
                <a:latin typeface="Tahoma"/>
                <a:ea typeface="Tahoma"/>
                <a:cs typeface="Tahoma"/>
              </a:rPr>
              <a:t>One person in the group records all the search terms that you can all think of using </a:t>
            </a:r>
            <a:r>
              <a:rPr lang="en-GB" b="1">
                <a:latin typeface="Tahoma"/>
                <a:ea typeface="Tahoma"/>
                <a:cs typeface="Tahoma"/>
              </a:rPr>
              <a:t>Menti</a:t>
            </a:r>
          </a:p>
          <a:p>
            <a:endParaRPr lang="en-GB">
              <a:latin typeface="Tahoma" panose="020B0604030504040204" pitchFamily="34" charset="0"/>
              <a:ea typeface="Tahoma" panose="020B0604030504040204" pitchFamily="34" charset="0"/>
              <a:cs typeface="Tahoma" panose="020B0604030504040204" pitchFamily="34" charset="0"/>
            </a:endParaRPr>
          </a:p>
          <a:p>
            <a:r>
              <a:rPr lang="en-GB">
                <a:latin typeface="Tahoma"/>
                <a:ea typeface="Tahoma"/>
                <a:cs typeface="Tahoma"/>
                <a:hlinkClick r:id="rId3"/>
              </a:rPr>
              <a:t>www.menti.com</a:t>
            </a:r>
            <a:r>
              <a:rPr lang="en-GB">
                <a:latin typeface="Tahoma"/>
                <a:ea typeface="Tahoma"/>
                <a:cs typeface="Tahoma"/>
              </a:rPr>
              <a:t> – code:3828 6363</a:t>
            </a:r>
          </a:p>
          <a:p>
            <a:endParaRPr lang="en-GB">
              <a:latin typeface="Tahoma" panose="020B0604030504040204" pitchFamily="34" charset="0"/>
              <a:ea typeface="Tahoma" panose="020B0604030504040204" pitchFamily="34" charset="0"/>
              <a:cs typeface="Tahoma" panose="020B0604030504040204" pitchFamily="34" charset="0"/>
            </a:endParaRPr>
          </a:p>
          <a:p>
            <a:endParaRPr lang="en-GB">
              <a:latin typeface="Tahoma" panose="020B0604030504040204" pitchFamily="34" charset="0"/>
              <a:ea typeface="Tahoma" panose="020B0604030504040204" pitchFamily="34" charset="0"/>
              <a:cs typeface="Tahoma" panose="020B0604030504040204" pitchFamily="34" charset="0"/>
            </a:endParaRPr>
          </a:p>
          <a:p>
            <a:endParaRPr lang="en-GB">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title="purple lightbu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517232"/>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310941"/>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le-presentations">
  <a:themeElements>
    <a:clrScheme name="my-learning-essentials">
      <a:dk1>
        <a:srgbClr val="595959"/>
      </a:dk1>
      <a:lt1>
        <a:sysClr val="window" lastClr="FFFFFF"/>
      </a:lt1>
      <a:dk2>
        <a:srgbClr val="595959"/>
      </a:dk2>
      <a:lt2>
        <a:srgbClr val="D2D2D2"/>
      </a:lt2>
      <a:accent1>
        <a:srgbClr val="7A1F7F"/>
      </a:accent1>
      <a:accent2>
        <a:srgbClr val="88898C"/>
      </a:accent2>
      <a:accent3>
        <a:srgbClr val="FDB828"/>
      </a:accent3>
      <a:accent4>
        <a:srgbClr val="C81976"/>
      </a:accent4>
      <a:accent5>
        <a:srgbClr val="000000"/>
      </a:accent5>
      <a:accent6>
        <a:srgbClr val="000000"/>
      </a:accent6>
      <a:hlink>
        <a:srgbClr val="0070C0"/>
      </a:hlink>
      <a:folHlink>
        <a:srgbClr val="FF79C2"/>
      </a:folHlink>
    </a:clrScheme>
    <a:fontScheme name="my-learning-essentials">
      <a:majorFont>
        <a:latin typeface="Open Sans"/>
        <a:ea typeface=""/>
        <a:cs typeface=""/>
      </a:majorFont>
      <a:minorFont>
        <a:latin typeface="Verdana"/>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mle-presentations">
  <a:themeElements>
    <a:clrScheme name="my-learning-essentials">
      <a:dk1>
        <a:srgbClr val="595959"/>
      </a:dk1>
      <a:lt1>
        <a:sysClr val="window" lastClr="FFFFFF"/>
      </a:lt1>
      <a:dk2>
        <a:srgbClr val="595959"/>
      </a:dk2>
      <a:lt2>
        <a:srgbClr val="D2D2D2"/>
      </a:lt2>
      <a:accent1>
        <a:srgbClr val="7A1F7F"/>
      </a:accent1>
      <a:accent2>
        <a:srgbClr val="88898C"/>
      </a:accent2>
      <a:accent3>
        <a:srgbClr val="FDB828"/>
      </a:accent3>
      <a:accent4>
        <a:srgbClr val="C81976"/>
      </a:accent4>
      <a:accent5>
        <a:srgbClr val="000000"/>
      </a:accent5>
      <a:accent6>
        <a:srgbClr val="000000"/>
      </a:accent6>
      <a:hlink>
        <a:srgbClr val="0070C0"/>
      </a:hlink>
      <a:folHlink>
        <a:srgbClr val="FF79C2"/>
      </a:folHlink>
    </a:clrScheme>
    <a:fontScheme name="my-learning-essentials">
      <a:majorFont>
        <a:latin typeface="Open Sans"/>
        <a:ea typeface=""/>
        <a:cs typeface=""/>
      </a:majorFont>
      <a:minorFont>
        <a:latin typeface="Verdana"/>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29E9DE78339640978FED043329348A" ma:contentTypeVersion="8" ma:contentTypeDescription="Create a new document." ma:contentTypeScope="" ma:versionID="27129e1d1535f8b62303a5f96a8b458c">
  <xsd:schema xmlns:xsd="http://www.w3.org/2001/XMLSchema" xmlns:xs="http://www.w3.org/2001/XMLSchema" xmlns:p="http://schemas.microsoft.com/office/2006/metadata/properties" xmlns:ns1="http://schemas.microsoft.com/sharepoint/v3" xmlns:ns2="http://schemas.microsoft.com/sharepoint/v3/fields" xmlns:ns3="321f8e4e-56a3-43a1-8ff2-dd6203acb1f0" xmlns:ns4="912ac25a-eb61-40ea-b0c1-12bfa6c241a5" targetNamespace="http://schemas.microsoft.com/office/2006/metadata/properties" ma:root="true" ma:fieldsID="cc2c59e18ae5f60a1f4fa6d0c6af23ca" ns1:_="" ns2:_="" ns3:_="" ns4:_="">
    <xsd:import namespace="http://schemas.microsoft.com/sharepoint/v3"/>
    <xsd:import namespace="http://schemas.microsoft.com/sharepoint/v3/fields"/>
    <xsd:import namespace="321f8e4e-56a3-43a1-8ff2-dd6203acb1f0"/>
    <xsd:import namespace="912ac25a-eb61-40ea-b0c1-12bfa6c241a5"/>
    <xsd:element name="properties">
      <xsd:complexType>
        <xsd:sequence>
          <xsd:element name="documentManagement">
            <xsd:complexType>
              <xsd:all>
                <xsd:element ref="ns2:_DCDateCreated" minOccurs="0"/>
                <xsd:element ref="ns2:_DCDateModified" minOccurs="0"/>
                <xsd:element ref="ns1:ol_Department" minOccurs="0"/>
                <xsd:element ref="ns3:DocumentType1" minOccurs="0"/>
                <xsd:element ref="ns4:Audience" minOccurs="0"/>
                <xsd:element ref="ns2:_Version" minOccurs="0"/>
                <xsd:element ref="ns1:AssignedTo" minOccurs="0"/>
                <xsd:element ref="ns4: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10" nillable="true" ma:displayName="Department" ma:internalName="ol_Department">
      <xsd:simpleType>
        <xsd:restriction base="dms:Text"/>
      </xsd:simpleType>
    </xsd:element>
    <xsd:element name="AssignedTo" ma:index="14" nillable="true" ma:displayName="Assigned To"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8" nillable="true" ma:displayName="Date Created" ma:description="The date on which this resource was created" ma:format="DateTime" ma:internalName="_DCDateCreated">
      <xsd:simpleType>
        <xsd:restriction base="dms:DateTime"/>
      </xsd:simpleType>
    </xsd:element>
    <xsd:element name="_DCDateModified" ma:index="9" nillable="true" ma:displayName="Date Modified" ma:description="The date on which this resource was last modified" ma:format="DateTime" ma:internalName="_DCDateModified">
      <xsd:simpleType>
        <xsd:restriction base="dms:DateTime"/>
      </xsd:simpleType>
    </xsd:element>
    <xsd:element name="_Version" ma:index="13"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1f8e4e-56a3-43a1-8ff2-dd6203acb1f0" elementFormDefault="qualified">
    <xsd:import namespace="http://schemas.microsoft.com/office/2006/documentManagement/types"/>
    <xsd:import namespace="http://schemas.microsoft.com/office/infopath/2007/PartnerControls"/>
    <xsd:element name="DocumentType1" ma:index="11" nillable="true" ma:displayName="DocumentType" ma:format="Dropdown" ma:internalName="DocumentType1">
      <xsd:simpleType>
        <xsd:restriction base="dms:Choice">
          <xsd:enumeration value="Transcript"/>
          <xsd:enumeration value="CV"/>
          <xsd:enumeration value="Pre-HE Certificate"/>
          <xsd:enumeration value="Postgraduate Degree Certificate"/>
          <xsd:enumeration value="Undergraduate Degree Certificate"/>
          <xsd:enumeration value="Qualification Certificate"/>
          <xsd:enumeration value="Letter Of Reference first"/>
          <xsd:enumeration value="Letter Of Reference second"/>
          <xsd:enumeration value="Other"/>
          <xsd:enumeration value="Referee Report Form"/>
          <xsd:enumeration value="Research Proposal"/>
          <xsd:enumeration value="Personal Statement"/>
          <xsd:enumeration value="Offer Letter"/>
          <xsd:enumeration value="Application Form"/>
          <xsd:enumeration value="Passport"/>
          <xsd:enumeration value="Visa"/>
          <xsd:enumeration value="CAS Letter"/>
          <xsd:enumeration value="CAS Fee Update Letter"/>
          <xsd:enumeration value="Sponsor Letter"/>
          <xsd:enumeration value="Award Letter"/>
          <xsd:enumeration value="Accommodation Letter"/>
          <xsd:enumeration value="Acknowlegement Letter"/>
          <xsd:enumeration value="Photo"/>
        </xsd:restriction>
      </xsd:simpleType>
    </xsd:element>
  </xsd:schema>
  <xsd:schema xmlns:xsd="http://www.w3.org/2001/XMLSchema" xmlns:xs="http://www.w3.org/2001/XMLSchema" xmlns:dms="http://schemas.microsoft.com/office/2006/documentManagement/types" xmlns:pc="http://schemas.microsoft.com/office/infopath/2007/PartnerControls" targetNamespace="912ac25a-eb61-40ea-b0c1-12bfa6c241a5" elementFormDefault="qualified">
    <xsd:import namespace="http://schemas.microsoft.com/office/2006/documentManagement/types"/>
    <xsd:import namespace="http://schemas.microsoft.com/office/infopath/2007/PartnerControls"/>
    <xsd:element name="Audience" ma:index="12" nillable="true" ma:displayName="Audience" ma:internalName="Audience">
      <xsd:simpleType>
        <xsd:restriction base="dms:Text">
          <xsd:maxLength value="255"/>
        </xsd:restriction>
      </xsd:simpleType>
    </xsd:element>
    <xsd:element name="Doc_x0020_Type" ma:index="15" nillable="true" ma:displayName="Doc Type" ma:format="RadioButtons" ma:internalName="Doc_x0020_Type">
      <xsd:simpleType>
        <xsd:restriction base="dms:Choice">
          <xsd:enumeration value="Agenda"/>
          <xsd:enumeration value="Actions"/>
          <xsd:enumeration value="Repor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DBE0CF-A258-449E-9814-8E33C0E54747}">
  <ds:schemaRefs>
    <ds:schemaRef ds:uri="321f8e4e-56a3-43a1-8ff2-dd6203acb1f0"/>
    <ds:schemaRef ds:uri="912ac25a-eb61-40ea-b0c1-12bfa6c241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F16880-3888-43AD-9083-FDE0AA35E8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41</Slides>
  <Notes>33</Notes>
  <HiddenSlides>1</HiddenSlide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Office Theme</vt:lpstr>
      <vt:lpstr>2_mle-presentations</vt:lpstr>
      <vt:lpstr>1_Office Theme</vt:lpstr>
      <vt:lpstr>5_mle-presentations</vt:lpstr>
      <vt:lpstr>4_Office Theme</vt:lpstr>
      <vt:lpstr>PowerPoint Presentation</vt:lpstr>
      <vt:lpstr>PowerPoint Presentation</vt:lpstr>
      <vt:lpstr>PowerPoint Presentation</vt:lpstr>
      <vt:lpstr>PowerPoint Presentation</vt:lpstr>
      <vt:lpstr>PowerPoint Presentation</vt:lpstr>
      <vt:lpstr>Annotated bibliography</vt:lpstr>
      <vt:lpstr>Dissertation topic example</vt:lpstr>
      <vt:lpstr>PowerPoint Presentation</vt:lpstr>
      <vt:lpstr>PowerPoint Presentation</vt:lpstr>
      <vt:lpstr>Seek out key concepts…</vt:lpstr>
      <vt:lpstr>What other keywords could you use?</vt:lpstr>
      <vt:lpstr>Search Strings can expand/ refine/ exclude</vt:lpstr>
      <vt:lpstr>Audience response – Where do you currently look for information for your coursework?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Audience response- Why is it important that you  use these resources for your studies?</vt:lpstr>
      <vt:lpstr>PowerPoint Presentation</vt:lpstr>
      <vt:lpstr>Critical engagement with the literature</vt:lpstr>
      <vt:lpstr>Annotated bibliography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MLE Master slides template</dc:title>
  <dc:creator>Emma Pearson;Carlene Barton</dc:creator>
  <cp:keywords>MLE</cp:keywords>
  <cp:revision>2</cp:revision>
  <dcterms:created xsi:type="dcterms:W3CDTF">2018-02-23T10:11:56Z</dcterms:created>
  <dcterms:modified xsi:type="dcterms:W3CDTF">2022-07-19T10:05:02Z</dcterms:modified>
</cp:coreProperties>
</file>