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6" r:id="rId5"/>
    <p:sldId id="364" r:id="rId6"/>
    <p:sldId id="262" r:id="rId7"/>
    <p:sldId id="265" r:id="rId8"/>
    <p:sldId id="277" r:id="rId9"/>
    <p:sldId id="365" r:id="rId10"/>
    <p:sldId id="276" r:id="rId11"/>
    <p:sldId id="367" r:id="rId12"/>
    <p:sldId id="374" r:id="rId13"/>
    <p:sldId id="368" r:id="rId14"/>
    <p:sldId id="258" r:id="rId15"/>
    <p:sldId id="376" r:id="rId16"/>
    <p:sldId id="369" r:id="rId17"/>
    <p:sldId id="377" r:id="rId18"/>
    <p:sldId id="378" r:id="rId19"/>
    <p:sldId id="379" r:id="rId20"/>
    <p:sldId id="370" r:id="rId21"/>
    <p:sldId id="380" r:id="rId22"/>
    <p:sldId id="381" r:id="rId23"/>
    <p:sldId id="372" r:id="rId24"/>
    <p:sldId id="382" r:id="rId25"/>
    <p:sldId id="383" r:id="rId26"/>
    <p:sldId id="375" r:id="rId27"/>
    <p:sldId id="306" r:id="rId28"/>
    <p:sldId id="292" r:id="rId29"/>
    <p:sldId id="30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CD91AF2-58D9-4274-89D0-ADC4E806FE07}">
          <p14:sldIdLst>
            <p14:sldId id="256"/>
            <p14:sldId id="364"/>
            <p14:sldId id="262"/>
            <p14:sldId id="265"/>
            <p14:sldId id="277"/>
            <p14:sldId id="365"/>
            <p14:sldId id="276"/>
            <p14:sldId id="367"/>
            <p14:sldId id="374"/>
            <p14:sldId id="368"/>
            <p14:sldId id="258"/>
            <p14:sldId id="376"/>
            <p14:sldId id="369"/>
            <p14:sldId id="377"/>
            <p14:sldId id="378"/>
            <p14:sldId id="379"/>
            <p14:sldId id="370"/>
            <p14:sldId id="380"/>
            <p14:sldId id="381"/>
            <p14:sldId id="372"/>
            <p14:sldId id="382"/>
            <p14:sldId id="383"/>
            <p14:sldId id="375"/>
            <p14:sldId id="306"/>
            <p14:sldId id="292"/>
            <p14:sldId id="308"/>
          </p14:sldIdLst>
        </p14:section>
        <p14:section name="MLE branded icons" id="{F3149BF5-C70E-4A3A-A1E3-C59EA21D6598}">
          <p14:sldIdLst/>
        </p14:section>
      </p14:sectionLst>
    </p:ext>
    <p:ext uri="{EFAFB233-063F-42B5-8137-9DF3F51BA10A}">
      <p15:sldGuideLst xmlns:p15="http://schemas.microsoft.com/office/powerpoint/2012/main">
        <p15:guide id="1" orient="horz" pos="2160">
          <p15:clr>
            <a:srgbClr val="A4A3A4"/>
          </p15:clr>
        </p15:guide>
        <p15:guide id="2" orient="horz">
          <p15:clr>
            <a:srgbClr val="A4A3A4"/>
          </p15:clr>
        </p15:guide>
        <p15:guide id="3" orient="horz" pos="4201">
          <p15:clr>
            <a:srgbClr val="A4A3A4"/>
          </p15:clr>
        </p15:guide>
        <p15:guide id="4"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rry Scott" initials="KS" lastIdx="10" clrIdx="0">
    <p:extLst>
      <p:ext uri="{19B8F6BF-5375-455C-9EA6-DF929625EA0E}">
        <p15:presenceInfo xmlns:p15="http://schemas.microsoft.com/office/powerpoint/2012/main" userId="Kerry Scott" providerId="None"/>
      </p:ext>
    </p:extLst>
  </p:cmAuthor>
  <p:cmAuthor id="2" name="Samantha Aston" initials="SA" lastIdx="9" clrIdx="1">
    <p:extLst>
      <p:ext uri="{19B8F6BF-5375-455C-9EA6-DF929625EA0E}">
        <p15:presenceInfo xmlns:p15="http://schemas.microsoft.com/office/powerpoint/2012/main" userId="S::sam.aston@manchester.ac.uk::826480a9-4694-47e3-8984-c31f8ac5bc32" providerId="AD"/>
      </p:ext>
    </p:extLst>
  </p:cmAuthor>
  <p:cmAuthor id="3" name="Jennie Blake" initials="JB" lastIdx="17" clrIdx="2">
    <p:extLst>
      <p:ext uri="{19B8F6BF-5375-455C-9EA6-DF929625EA0E}">
        <p15:presenceInfo xmlns:p15="http://schemas.microsoft.com/office/powerpoint/2012/main" userId="S::jennie.blake@manchester.ac.uk::76861509-b20c-4088-a80d-920dfad3e5e5" providerId="AD"/>
      </p:ext>
    </p:extLst>
  </p:cmAuthor>
  <p:cmAuthor id="4" name="Nicola Grayson" initials="NG" lastIdx="3" clrIdx="3">
    <p:extLst>
      <p:ext uri="{19B8F6BF-5375-455C-9EA6-DF929625EA0E}">
        <p15:presenceInfo xmlns:p15="http://schemas.microsoft.com/office/powerpoint/2012/main" userId="S::nicola.grayson@manchester.ac.uk::099e3f61-d9b2-4b1a-9645-c2c1f8ad03de" providerId="AD"/>
      </p:ext>
    </p:extLst>
  </p:cmAuthor>
  <p:cmAuthor id="5" name="Rachel Cox" initials="RC" lastIdx="2" clrIdx="4">
    <p:extLst>
      <p:ext uri="{19B8F6BF-5375-455C-9EA6-DF929625EA0E}">
        <p15:presenceInfo xmlns:p15="http://schemas.microsoft.com/office/powerpoint/2012/main" userId="S::rachel.cox-2@manchester.ac.uk::621aef5c-aa75-4319-b0bb-03bde0215c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2F2"/>
    <a:srgbClr val="727272"/>
    <a:srgbClr val="88898C"/>
    <a:srgbClr val="7A1F7F"/>
    <a:srgbClr val="FFFFCC"/>
    <a:srgbClr val="009B9B"/>
    <a:srgbClr val="FDB828"/>
    <a:srgbClr val="C81976"/>
    <a:srgbClr val="FFFFDD"/>
    <a:srgbClr val="FFF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E6065A-410E-4A45-36EF-ACD192F7346B}" v="230" dt="2022-02-24T12:15:31.476"/>
    <p1510:client id="{1BCA5A0B-DEC4-400D-9B54-54EADCAF6A6F}" v="1" dt="2022-02-16T17:13:59.244"/>
    <p1510:client id="{6F502E64-1C60-B138-7B2A-6AE5B29A4B77}" v="57" dt="2022-02-21T16:36:40.5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orient="horz"/>
        <p:guide orient="horz" pos="4201"/>
        <p:guide pos="2880"/>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_80000019_4D7AFD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_8000001B_2EF14E6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_8000001A_CDE08D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375584370696022E-2"/>
          <c:y val="0.17752631747157469"/>
          <c:w val="0.91800922031590859"/>
          <c:h val="0.57454270682252961"/>
        </c:manualLayout>
      </c:layout>
      <c:barChart>
        <c:barDir val="bar"/>
        <c:grouping val="percentStacked"/>
        <c:varyColors val="0"/>
        <c:ser>
          <c:idx val="0"/>
          <c:order val="0"/>
          <c:tx>
            <c:strRef>
              <c:f>Sheet1!$A$1</c:f>
              <c:strCache>
                <c:ptCount val="1"/>
                <c:pt idx="0">
                  <c:v>Item 1</c:v>
                </c:pt>
              </c:strCache>
            </c:strRef>
          </c:tx>
          <c:spPr>
            <a:solidFill>
              <a:srgbClr val="FDB828"/>
            </a:solidFill>
          </c:spPr>
          <c:invertIfNegative val="0"/>
          <c:dPt>
            <c:idx val="0"/>
            <c:invertIfNegative val="0"/>
            <c:bubble3D val="0"/>
            <c:extLst>
              <c:ext xmlns:c16="http://schemas.microsoft.com/office/drawing/2014/chart" uri="{C3380CC4-5D6E-409C-BE32-E72D297353CC}">
                <c16:uniqueId val="{00000000-70E0-46C5-8446-90972E79736B}"/>
              </c:ext>
            </c:extLst>
          </c:dPt>
          <c:dPt>
            <c:idx val="1"/>
            <c:invertIfNegative val="0"/>
            <c:bubble3D val="0"/>
            <c:extLst>
              <c:ext xmlns:c16="http://schemas.microsoft.com/office/drawing/2014/chart" uri="{C3380CC4-5D6E-409C-BE32-E72D297353CC}">
                <c16:uniqueId val="{00000001-70E0-46C5-8446-90972E79736B}"/>
              </c:ext>
            </c:extLst>
          </c:dPt>
          <c:dPt>
            <c:idx val="2"/>
            <c:invertIfNegative val="0"/>
            <c:bubble3D val="0"/>
            <c:extLst>
              <c:ext xmlns:c16="http://schemas.microsoft.com/office/drawing/2014/chart" uri="{C3380CC4-5D6E-409C-BE32-E72D297353CC}">
                <c16:uniqueId val="{00000002-70E0-46C5-8446-90972E79736B}"/>
              </c:ext>
            </c:extLst>
          </c:dPt>
          <c:dPt>
            <c:idx val="3"/>
            <c:invertIfNegative val="0"/>
            <c:bubble3D val="0"/>
            <c:extLst>
              <c:ext xmlns:c16="http://schemas.microsoft.com/office/drawing/2014/chart" uri="{C3380CC4-5D6E-409C-BE32-E72D297353CC}">
                <c16:uniqueId val="{00000003-70E0-46C5-8446-90972E79736B}"/>
              </c:ext>
            </c:extLst>
          </c:dPt>
          <c:dLbls>
            <c:delete val="1"/>
          </c:dLbls>
          <c:val>
            <c:numRef>
              <c:f>Sheet1!$A$2</c:f>
              <c:numCache>
                <c:formatCode>General</c:formatCode>
                <c:ptCount val="1"/>
                <c:pt idx="0">
                  <c:v>8.1999999999999993</c:v>
                </c:pt>
              </c:numCache>
            </c:numRef>
          </c:val>
          <c:extLst>
            <c:ext xmlns:c16="http://schemas.microsoft.com/office/drawing/2014/chart" uri="{C3380CC4-5D6E-409C-BE32-E72D297353CC}">
              <c16:uniqueId val="{00000004-70E0-46C5-8446-90972E79736B}"/>
            </c:ext>
          </c:extLst>
        </c:ser>
        <c:ser>
          <c:idx val="1"/>
          <c:order val="1"/>
          <c:tx>
            <c:strRef>
              <c:f>Sheet1!$B$1</c:f>
              <c:strCache>
                <c:ptCount val="1"/>
                <c:pt idx="0">
                  <c:v>Item 2</c:v>
                </c:pt>
              </c:strCache>
            </c:strRef>
          </c:tx>
          <c:spPr>
            <a:solidFill>
              <a:srgbClr val="7A1F7F"/>
            </a:solidFill>
          </c:spPr>
          <c:invertIfNegative val="0"/>
          <c:dLbls>
            <c:delete val="1"/>
          </c:dLbls>
          <c:val>
            <c:numRef>
              <c:f>Sheet1!$B$2</c:f>
              <c:numCache>
                <c:formatCode>General</c:formatCode>
                <c:ptCount val="1"/>
                <c:pt idx="0">
                  <c:v>0.75</c:v>
                </c:pt>
              </c:numCache>
            </c:numRef>
          </c:val>
          <c:extLst>
            <c:ext xmlns:c16="http://schemas.microsoft.com/office/drawing/2014/chart" uri="{C3380CC4-5D6E-409C-BE32-E72D297353CC}">
              <c16:uniqueId val="{00000005-70E0-46C5-8446-90972E79736B}"/>
            </c:ext>
          </c:extLst>
        </c:ser>
        <c:ser>
          <c:idx val="2"/>
          <c:order val="2"/>
          <c:tx>
            <c:strRef>
              <c:f>Sheet1!$C$1</c:f>
              <c:strCache>
                <c:ptCount val="1"/>
                <c:pt idx="0">
                  <c:v>Item 3</c:v>
                </c:pt>
              </c:strCache>
            </c:strRef>
          </c:tx>
          <c:spPr>
            <a:solidFill>
              <a:srgbClr val="009B9B"/>
            </a:solidFill>
          </c:spPr>
          <c:invertIfNegative val="0"/>
          <c:dLbls>
            <c:delete val="1"/>
          </c:dLbls>
          <c:val>
            <c:numRef>
              <c:f>Sheet1!$C$2</c:f>
              <c:numCache>
                <c:formatCode>General</c:formatCode>
                <c:ptCount val="1"/>
                <c:pt idx="0">
                  <c:v>3.2</c:v>
                </c:pt>
              </c:numCache>
            </c:numRef>
          </c:val>
          <c:extLst>
            <c:ext xmlns:c16="http://schemas.microsoft.com/office/drawing/2014/chart" uri="{C3380CC4-5D6E-409C-BE32-E72D297353CC}">
              <c16:uniqueId val="{00000006-70E0-46C5-8446-90972E79736B}"/>
            </c:ext>
          </c:extLst>
        </c:ser>
        <c:ser>
          <c:idx val="3"/>
          <c:order val="3"/>
          <c:tx>
            <c:strRef>
              <c:f>Sheet1!$D$1</c:f>
              <c:strCache>
                <c:ptCount val="1"/>
                <c:pt idx="0">
                  <c:v>Item 4</c:v>
                </c:pt>
              </c:strCache>
            </c:strRef>
          </c:tx>
          <c:spPr>
            <a:solidFill>
              <a:srgbClr val="88898C"/>
            </a:solidFill>
          </c:spPr>
          <c:invertIfNegative val="0"/>
          <c:dLbls>
            <c:delete val="1"/>
          </c:dLbls>
          <c:val>
            <c:numRef>
              <c:f>Sheet1!$D$2</c:f>
              <c:numCache>
                <c:formatCode>General</c:formatCode>
                <c:ptCount val="1"/>
                <c:pt idx="0">
                  <c:v>1.4</c:v>
                </c:pt>
              </c:numCache>
            </c:numRef>
          </c:val>
          <c:extLst>
            <c:ext xmlns:c16="http://schemas.microsoft.com/office/drawing/2014/chart" uri="{C3380CC4-5D6E-409C-BE32-E72D297353CC}">
              <c16:uniqueId val="{00000007-70E0-46C5-8446-90972E79736B}"/>
            </c:ext>
          </c:extLst>
        </c:ser>
        <c:ser>
          <c:idx val="4"/>
          <c:order val="4"/>
          <c:tx>
            <c:strRef>
              <c:f>Sheet1!$E$1</c:f>
              <c:strCache>
                <c:ptCount val="1"/>
                <c:pt idx="0">
                  <c:v>Item 5</c:v>
                </c:pt>
              </c:strCache>
            </c:strRef>
          </c:tx>
          <c:spPr>
            <a:solidFill>
              <a:srgbClr val="C81976"/>
            </a:solidFill>
          </c:spPr>
          <c:invertIfNegative val="0"/>
          <c:dLbls>
            <c:delete val="1"/>
          </c:dLbls>
          <c:val>
            <c:numRef>
              <c:f>Sheet1!$E$2</c:f>
              <c:numCache>
                <c:formatCode>General</c:formatCode>
                <c:ptCount val="1"/>
                <c:pt idx="0">
                  <c:v>1.2</c:v>
                </c:pt>
              </c:numCache>
            </c:numRef>
          </c:val>
          <c:extLst>
            <c:ext xmlns:c16="http://schemas.microsoft.com/office/drawing/2014/chart" uri="{C3380CC4-5D6E-409C-BE32-E72D297353CC}">
              <c16:uniqueId val="{00000008-70E0-46C5-8446-90972E79736B}"/>
            </c:ext>
          </c:extLst>
        </c:ser>
        <c:dLbls>
          <c:showLegendKey val="0"/>
          <c:showVal val="1"/>
          <c:showCatName val="0"/>
          <c:showSerName val="0"/>
          <c:showPercent val="0"/>
          <c:showBubbleSize val="0"/>
        </c:dLbls>
        <c:gapWidth val="75"/>
        <c:overlap val="100"/>
        <c:axId val="69429120"/>
        <c:axId val="69430656"/>
      </c:barChart>
      <c:catAx>
        <c:axId val="69429120"/>
        <c:scaling>
          <c:orientation val="minMax"/>
        </c:scaling>
        <c:delete val="1"/>
        <c:axPos val="l"/>
        <c:numFmt formatCode="General" sourceLinked="1"/>
        <c:majorTickMark val="none"/>
        <c:minorTickMark val="none"/>
        <c:tickLblPos val="nextTo"/>
        <c:crossAx val="69430656"/>
        <c:crossesAt val="10"/>
        <c:auto val="1"/>
        <c:lblAlgn val="ctr"/>
        <c:lblOffset val="100"/>
        <c:noMultiLvlLbl val="0"/>
      </c:catAx>
      <c:valAx>
        <c:axId val="69430656"/>
        <c:scaling>
          <c:orientation val="minMax"/>
          <c:max val="1"/>
        </c:scaling>
        <c:delete val="0"/>
        <c:axPos val="b"/>
        <c:majorGridlines>
          <c:spPr>
            <a:ln>
              <a:solidFill>
                <a:schemeClr val="bg1">
                  <a:lumMod val="50000"/>
                </a:schemeClr>
              </a:solidFill>
            </a:ln>
          </c:spPr>
        </c:majorGridlines>
        <c:title>
          <c:tx>
            <c:rich>
              <a:bodyPr/>
              <a:lstStyle/>
              <a:p>
                <a:pPr>
                  <a:defRPr>
                    <a:latin typeface="Open Sans"/>
                  </a:defRPr>
                </a:pPr>
                <a:r>
                  <a:rPr lang="en-GB">
                    <a:latin typeface="Open Sans"/>
                  </a:rPr>
                  <a:t>Distribution</a:t>
                </a:r>
              </a:p>
            </c:rich>
          </c:tx>
          <c:layout>
            <c:manualLayout>
              <c:xMode val="edge"/>
              <c:yMode val="edge"/>
              <c:x val="0.45914849849134926"/>
              <c:y val="0.88954442657056365"/>
            </c:manualLayout>
          </c:layout>
          <c:overlay val="0"/>
        </c:title>
        <c:numFmt formatCode="0%" sourceLinked="1"/>
        <c:majorTickMark val="out"/>
        <c:minorTickMark val="none"/>
        <c:tickLblPos val="nextTo"/>
        <c:crossAx val="69429120"/>
        <c:crosses val="autoZero"/>
        <c:crossBetween val="between"/>
      </c:valAx>
    </c:plotArea>
    <c:legend>
      <c:legendPos val="t"/>
      <c:layout>
        <c:manualLayout>
          <c:xMode val="edge"/>
          <c:yMode val="edge"/>
          <c:x val="3.1248732504148568E-2"/>
          <c:y val="1.4496106216508669E-2"/>
          <c:w val="0.92770424097498871"/>
          <c:h val="0.12362952822593533"/>
        </c:manualLayout>
      </c:layout>
      <c:overlay val="0"/>
      <c:txPr>
        <a:bodyPr/>
        <a:lstStyle/>
        <a:p>
          <a:pPr>
            <a:defRPr sz="2000">
              <a:solidFill>
                <a:schemeClr val="tx1">
                  <a:lumMod val="75000"/>
                  <a:lumOff val="2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11804289881473E-2"/>
          <c:y val="0.32135950943722302"/>
          <c:w val="0.93642051709589647"/>
          <c:h val="0.60044686392869928"/>
        </c:manualLayout>
      </c:layout>
      <c:barChart>
        <c:barDir val="col"/>
        <c:grouping val="clustered"/>
        <c:varyColors val="0"/>
        <c:ser>
          <c:idx val="0"/>
          <c:order val="0"/>
          <c:tx>
            <c:strRef>
              <c:f>Sheet1!$B$1</c:f>
              <c:strCache>
                <c:ptCount val="1"/>
                <c:pt idx="0">
                  <c:v>Percentage</c:v>
                </c:pt>
              </c:strCache>
            </c:strRef>
          </c:tx>
          <c:invertIfNegative val="0"/>
          <c:dPt>
            <c:idx val="0"/>
            <c:invertIfNegative val="0"/>
            <c:bubble3D val="0"/>
            <c:spPr>
              <a:solidFill>
                <a:srgbClr val="7A1F7F"/>
              </a:solidFill>
            </c:spPr>
            <c:extLst>
              <c:ext xmlns:c16="http://schemas.microsoft.com/office/drawing/2014/chart" uri="{C3380CC4-5D6E-409C-BE32-E72D297353CC}">
                <c16:uniqueId val="{00000001-7589-413B-9DBF-2C8129B00276}"/>
              </c:ext>
            </c:extLst>
          </c:dPt>
          <c:dPt>
            <c:idx val="1"/>
            <c:invertIfNegative val="0"/>
            <c:bubble3D val="0"/>
            <c:spPr>
              <a:solidFill>
                <a:srgbClr val="C81976"/>
              </a:solidFill>
            </c:spPr>
            <c:extLst>
              <c:ext xmlns:c16="http://schemas.microsoft.com/office/drawing/2014/chart" uri="{C3380CC4-5D6E-409C-BE32-E72D297353CC}">
                <c16:uniqueId val="{00000003-7589-413B-9DBF-2C8129B00276}"/>
              </c:ext>
            </c:extLst>
          </c:dPt>
          <c:dPt>
            <c:idx val="2"/>
            <c:invertIfNegative val="0"/>
            <c:bubble3D val="0"/>
            <c:spPr>
              <a:solidFill>
                <a:srgbClr val="88898C"/>
              </a:solidFill>
            </c:spPr>
            <c:extLst>
              <c:ext xmlns:c16="http://schemas.microsoft.com/office/drawing/2014/chart" uri="{C3380CC4-5D6E-409C-BE32-E72D297353CC}">
                <c16:uniqueId val="{00000005-7589-413B-9DBF-2C8129B00276}"/>
              </c:ext>
            </c:extLst>
          </c:dPt>
          <c:dPt>
            <c:idx val="3"/>
            <c:invertIfNegative val="0"/>
            <c:bubble3D val="0"/>
            <c:spPr>
              <a:solidFill>
                <a:srgbClr val="FDB828"/>
              </a:solidFill>
            </c:spPr>
            <c:extLst>
              <c:ext xmlns:c16="http://schemas.microsoft.com/office/drawing/2014/chart" uri="{C3380CC4-5D6E-409C-BE32-E72D297353CC}">
                <c16:uniqueId val="{00000007-7589-413B-9DBF-2C8129B00276}"/>
              </c:ext>
            </c:extLst>
          </c:dPt>
          <c:dLbls>
            <c:spPr>
              <a:noFill/>
              <a:ln>
                <a:noFill/>
              </a:ln>
              <a:effectLst/>
            </c:spPr>
            <c:txPr>
              <a:bodyPr/>
              <a:lstStyle/>
              <a:p>
                <a:pPr>
                  <a:defRPr sz="240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Item 1</c:v>
                </c:pt>
                <c:pt idx="1">
                  <c:v>Item 2</c:v>
                </c:pt>
                <c:pt idx="2">
                  <c:v>Item 3</c:v>
                </c:pt>
                <c:pt idx="3">
                  <c:v>Item 4</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7589-413B-9DBF-2C8129B00276}"/>
            </c:ext>
          </c:extLst>
        </c:ser>
        <c:dLbls>
          <c:showLegendKey val="0"/>
          <c:showVal val="0"/>
          <c:showCatName val="0"/>
          <c:showSerName val="0"/>
          <c:showPercent val="0"/>
          <c:showBubbleSize val="0"/>
        </c:dLbls>
        <c:gapWidth val="100"/>
        <c:axId val="37845632"/>
        <c:axId val="37847424"/>
      </c:barChart>
      <c:catAx>
        <c:axId val="37845632"/>
        <c:scaling>
          <c:orientation val="minMax"/>
        </c:scaling>
        <c:delete val="0"/>
        <c:axPos val="b"/>
        <c:numFmt formatCode="General" sourceLinked="0"/>
        <c:majorTickMark val="out"/>
        <c:minorTickMark val="none"/>
        <c:tickLblPos val="nextTo"/>
        <c:crossAx val="37847424"/>
        <c:crosses val="autoZero"/>
        <c:auto val="1"/>
        <c:lblAlgn val="ctr"/>
        <c:lblOffset val="100"/>
        <c:noMultiLvlLbl val="0"/>
      </c:catAx>
      <c:valAx>
        <c:axId val="37847424"/>
        <c:scaling>
          <c:orientation val="minMax"/>
        </c:scaling>
        <c:delete val="0"/>
        <c:axPos val="l"/>
        <c:majorGridlines>
          <c:spPr>
            <a:ln w="6985">
              <a:solidFill>
                <a:schemeClr val="bg1">
                  <a:lumMod val="75000"/>
                </a:schemeClr>
              </a:solidFill>
            </a:ln>
          </c:spPr>
        </c:majorGridlines>
        <c:numFmt formatCode="General" sourceLinked="1"/>
        <c:majorTickMark val="out"/>
        <c:minorTickMark val="none"/>
        <c:tickLblPos val="nextTo"/>
        <c:crossAx val="37845632"/>
        <c:crosses val="autoZero"/>
        <c:crossBetween val="between"/>
      </c:valAx>
    </c:plotArea>
    <c:legend>
      <c:legendPos val="r"/>
      <c:layout>
        <c:manualLayout>
          <c:xMode val="edge"/>
          <c:yMode val="edge"/>
          <c:x val="0.86018495649243742"/>
          <c:y val="4.2959732869187375E-2"/>
          <c:w val="0.11703566454048722"/>
          <c:h val="0.23649779654112507"/>
        </c:manualLayout>
      </c:layout>
      <c:overlay val="0"/>
      <c:txPr>
        <a:bodyPr/>
        <a:lstStyle/>
        <a:p>
          <a:pPr>
            <a:defRPr sz="2000">
              <a:solidFill>
                <a:schemeClr val="tx1">
                  <a:lumMod val="75000"/>
                  <a:lumOff val="2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128595848024689E-2"/>
          <c:y val="0.24227955135632059"/>
          <c:w val="0.90941576666920065"/>
          <c:h val="0.63505932185801084"/>
        </c:manualLayout>
      </c:layout>
      <c:lineChart>
        <c:grouping val="stacked"/>
        <c:varyColors val="0"/>
        <c:ser>
          <c:idx val="0"/>
          <c:order val="0"/>
          <c:tx>
            <c:strRef>
              <c:f>Sheet1!$B$1</c:f>
              <c:strCache>
                <c:ptCount val="1"/>
                <c:pt idx="0">
                  <c:v>Item 1</c:v>
                </c:pt>
              </c:strCache>
            </c:strRef>
          </c:tx>
          <c:spPr>
            <a:ln>
              <a:solidFill>
                <a:srgbClr val="88898C"/>
              </a:solidFill>
            </a:ln>
          </c:spPr>
          <c:marker>
            <c:spPr>
              <a:solidFill>
                <a:schemeClr val="tx1">
                  <a:lumMod val="65000"/>
                  <a:lumOff val="35000"/>
                </a:schemeClr>
              </a:solidFill>
              <a:ln>
                <a:solidFill>
                  <a:srgbClr val="88898C"/>
                </a:solidFill>
              </a:ln>
            </c:spPr>
          </c:marker>
          <c:dPt>
            <c:idx val="0"/>
            <c:bubble3D val="0"/>
            <c:extLst>
              <c:ext xmlns:c16="http://schemas.microsoft.com/office/drawing/2014/chart" uri="{C3380CC4-5D6E-409C-BE32-E72D297353CC}">
                <c16:uniqueId val="{00000000-7ADA-4663-B003-954AC4F53419}"/>
              </c:ext>
            </c:extLst>
          </c:dPt>
          <c:dPt>
            <c:idx val="1"/>
            <c:bubble3D val="0"/>
            <c:extLst>
              <c:ext xmlns:c16="http://schemas.microsoft.com/office/drawing/2014/chart" uri="{C3380CC4-5D6E-409C-BE32-E72D297353CC}">
                <c16:uniqueId val="{00000001-7ADA-4663-B003-954AC4F53419}"/>
              </c:ext>
            </c:extLst>
          </c:dPt>
          <c:dPt>
            <c:idx val="2"/>
            <c:bubble3D val="0"/>
            <c:extLst>
              <c:ext xmlns:c16="http://schemas.microsoft.com/office/drawing/2014/chart" uri="{C3380CC4-5D6E-409C-BE32-E72D297353CC}">
                <c16:uniqueId val="{00000002-7ADA-4663-B003-954AC4F53419}"/>
              </c:ext>
            </c:extLst>
          </c:dPt>
          <c:dPt>
            <c:idx val="3"/>
            <c:bubble3D val="0"/>
            <c:extLst>
              <c:ext xmlns:c16="http://schemas.microsoft.com/office/drawing/2014/chart" uri="{C3380CC4-5D6E-409C-BE32-E72D297353CC}">
                <c16:uniqueId val="{00000003-7ADA-4663-B003-954AC4F53419}"/>
              </c:ext>
            </c:extLst>
          </c:dPt>
          <c:cat>
            <c:strRef>
              <c:f>Sheet1!$A$2:$A$5</c:f>
              <c:strCache>
                <c:ptCount val="4"/>
                <c:pt idx="0">
                  <c:v>month 1</c:v>
                </c:pt>
                <c:pt idx="1">
                  <c:v>month 2</c:v>
                </c:pt>
                <c:pt idx="2">
                  <c:v>month 3</c:v>
                </c:pt>
                <c:pt idx="3">
                  <c:v>month 4</c:v>
                </c:pt>
              </c:strCache>
            </c:strRef>
          </c:cat>
          <c:val>
            <c:numRef>
              <c:f>Sheet1!$B$2:$B$5</c:f>
              <c:numCache>
                <c:formatCode>General</c:formatCode>
                <c:ptCount val="4"/>
                <c:pt idx="0">
                  <c:v>8.1999999999999993</c:v>
                </c:pt>
                <c:pt idx="1">
                  <c:v>5</c:v>
                </c:pt>
                <c:pt idx="2">
                  <c:v>2</c:v>
                </c:pt>
                <c:pt idx="3">
                  <c:v>7</c:v>
                </c:pt>
              </c:numCache>
            </c:numRef>
          </c:val>
          <c:smooth val="0"/>
          <c:extLst>
            <c:ext xmlns:c16="http://schemas.microsoft.com/office/drawing/2014/chart" uri="{C3380CC4-5D6E-409C-BE32-E72D297353CC}">
              <c16:uniqueId val="{00000004-7ADA-4663-B003-954AC4F53419}"/>
            </c:ext>
          </c:extLst>
        </c:ser>
        <c:ser>
          <c:idx val="1"/>
          <c:order val="1"/>
          <c:tx>
            <c:strRef>
              <c:f>Sheet1!$C$1</c:f>
              <c:strCache>
                <c:ptCount val="1"/>
                <c:pt idx="0">
                  <c:v>Item 2</c:v>
                </c:pt>
              </c:strCache>
            </c:strRef>
          </c:tx>
          <c:spPr>
            <a:ln>
              <a:solidFill>
                <a:srgbClr val="7A1F7F"/>
              </a:solidFill>
            </a:ln>
          </c:spPr>
          <c:marker>
            <c:spPr>
              <a:ln>
                <a:solidFill>
                  <a:srgbClr val="7A1F7F"/>
                </a:solidFill>
              </a:ln>
            </c:spPr>
          </c:marker>
          <c:dPt>
            <c:idx val="0"/>
            <c:marker>
              <c:spPr>
                <a:solidFill>
                  <a:srgbClr val="7A1F7F"/>
                </a:solidFill>
                <a:ln>
                  <a:solidFill>
                    <a:srgbClr val="7A1F7F"/>
                  </a:solidFill>
                </a:ln>
              </c:spPr>
            </c:marker>
            <c:bubble3D val="0"/>
            <c:extLst>
              <c:ext xmlns:c16="http://schemas.microsoft.com/office/drawing/2014/chart" uri="{C3380CC4-5D6E-409C-BE32-E72D297353CC}">
                <c16:uniqueId val="{00000005-7ADA-4663-B003-954AC4F53419}"/>
              </c:ext>
            </c:extLst>
          </c:dPt>
          <c:dPt>
            <c:idx val="1"/>
            <c:marker>
              <c:spPr>
                <a:solidFill>
                  <a:srgbClr val="7A1F7F"/>
                </a:solidFill>
                <a:ln>
                  <a:solidFill>
                    <a:srgbClr val="7A1F7F"/>
                  </a:solidFill>
                </a:ln>
              </c:spPr>
            </c:marker>
            <c:bubble3D val="0"/>
            <c:extLst>
              <c:ext xmlns:c16="http://schemas.microsoft.com/office/drawing/2014/chart" uri="{C3380CC4-5D6E-409C-BE32-E72D297353CC}">
                <c16:uniqueId val="{00000006-7ADA-4663-B003-954AC4F53419}"/>
              </c:ext>
            </c:extLst>
          </c:dPt>
          <c:dPt>
            <c:idx val="2"/>
            <c:marker>
              <c:spPr>
                <a:solidFill>
                  <a:srgbClr val="7A1F7F"/>
                </a:solidFill>
                <a:ln>
                  <a:solidFill>
                    <a:srgbClr val="7A1F7F"/>
                  </a:solidFill>
                </a:ln>
              </c:spPr>
            </c:marker>
            <c:bubble3D val="0"/>
            <c:extLst>
              <c:ext xmlns:c16="http://schemas.microsoft.com/office/drawing/2014/chart" uri="{C3380CC4-5D6E-409C-BE32-E72D297353CC}">
                <c16:uniqueId val="{00000007-7ADA-4663-B003-954AC4F53419}"/>
              </c:ext>
            </c:extLst>
          </c:dPt>
          <c:dPt>
            <c:idx val="3"/>
            <c:marker>
              <c:spPr>
                <a:solidFill>
                  <a:srgbClr val="7A1F7F"/>
                </a:solidFill>
                <a:ln>
                  <a:solidFill>
                    <a:srgbClr val="7A1F7F"/>
                  </a:solidFill>
                </a:ln>
              </c:spPr>
            </c:marker>
            <c:bubble3D val="0"/>
            <c:extLst>
              <c:ext xmlns:c16="http://schemas.microsoft.com/office/drawing/2014/chart" uri="{C3380CC4-5D6E-409C-BE32-E72D297353CC}">
                <c16:uniqueId val="{00000008-7ADA-4663-B003-954AC4F53419}"/>
              </c:ext>
            </c:extLst>
          </c:dPt>
          <c:cat>
            <c:strRef>
              <c:f>Sheet1!$A$2:$A$5</c:f>
              <c:strCache>
                <c:ptCount val="4"/>
                <c:pt idx="0">
                  <c:v>month 1</c:v>
                </c:pt>
                <c:pt idx="1">
                  <c:v>month 2</c:v>
                </c:pt>
                <c:pt idx="2">
                  <c:v>month 3</c:v>
                </c:pt>
                <c:pt idx="3">
                  <c:v>month 4</c:v>
                </c:pt>
              </c:strCache>
            </c:strRef>
          </c:cat>
          <c:val>
            <c:numRef>
              <c:f>Sheet1!$C$2:$C$5</c:f>
              <c:numCache>
                <c:formatCode>General</c:formatCode>
                <c:ptCount val="4"/>
                <c:pt idx="0">
                  <c:v>5</c:v>
                </c:pt>
                <c:pt idx="1">
                  <c:v>6</c:v>
                </c:pt>
                <c:pt idx="2">
                  <c:v>5</c:v>
                </c:pt>
                <c:pt idx="3">
                  <c:v>4</c:v>
                </c:pt>
              </c:numCache>
            </c:numRef>
          </c:val>
          <c:smooth val="0"/>
          <c:extLst>
            <c:ext xmlns:c16="http://schemas.microsoft.com/office/drawing/2014/chart" uri="{C3380CC4-5D6E-409C-BE32-E72D297353CC}">
              <c16:uniqueId val="{00000009-7ADA-4663-B003-954AC4F53419}"/>
            </c:ext>
          </c:extLst>
        </c:ser>
        <c:ser>
          <c:idx val="2"/>
          <c:order val="2"/>
          <c:tx>
            <c:strRef>
              <c:f>Sheet1!$D$1</c:f>
              <c:strCache>
                <c:ptCount val="1"/>
                <c:pt idx="0">
                  <c:v>Item 3</c:v>
                </c:pt>
              </c:strCache>
            </c:strRef>
          </c:tx>
          <c:spPr>
            <a:ln>
              <a:solidFill>
                <a:srgbClr val="009B9B"/>
              </a:solidFill>
            </a:ln>
          </c:spPr>
          <c:marker>
            <c:spPr>
              <a:solidFill>
                <a:srgbClr val="009B9B"/>
              </a:solidFill>
              <a:ln>
                <a:solidFill>
                  <a:srgbClr val="009B9B"/>
                </a:solidFill>
              </a:ln>
            </c:spPr>
          </c:marker>
          <c:cat>
            <c:strRef>
              <c:f>Sheet1!$A$2:$A$5</c:f>
              <c:strCache>
                <c:ptCount val="4"/>
                <c:pt idx="0">
                  <c:v>month 1</c:v>
                </c:pt>
                <c:pt idx="1">
                  <c:v>month 2</c:v>
                </c:pt>
                <c:pt idx="2">
                  <c:v>month 3</c:v>
                </c:pt>
                <c:pt idx="3">
                  <c:v>month 4</c:v>
                </c:pt>
              </c:strCache>
            </c:strRef>
          </c:cat>
          <c:val>
            <c:numRef>
              <c:f>Sheet1!$D$2:$D$5</c:f>
              <c:numCache>
                <c:formatCode>General</c:formatCode>
                <c:ptCount val="4"/>
                <c:pt idx="0">
                  <c:v>2</c:v>
                </c:pt>
                <c:pt idx="1">
                  <c:v>5</c:v>
                </c:pt>
                <c:pt idx="2">
                  <c:v>9</c:v>
                </c:pt>
                <c:pt idx="3">
                  <c:v>12</c:v>
                </c:pt>
              </c:numCache>
            </c:numRef>
          </c:val>
          <c:smooth val="0"/>
          <c:extLst>
            <c:ext xmlns:c16="http://schemas.microsoft.com/office/drawing/2014/chart" uri="{C3380CC4-5D6E-409C-BE32-E72D297353CC}">
              <c16:uniqueId val="{0000000A-7ADA-4663-B003-954AC4F53419}"/>
            </c:ext>
          </c:extLst>
        </c:ser>
        <c:dLbls>
          <c:showLegendKey val="0"/>
          <c:showVal val="0"/>
          <c:showCatName val="0"/>
          <c:showSerName val="0"/>
          <c:showPercent val="0"/>
          <c:showBubbleSize val="0"/>
        </c:dLbls>
        <c:marker val="1"/>
        <c:smooth val="0"/>
        <c:axId val="69275008"/>
        <c:axId val="69277184"/>
      </c:lineChart>
      <c:catAx>
        <c:axId val="69275008"/>
        <c:scaling>
          <c:orientation val="minMax"/>
        </c:scaling>
        <c:delete val="0"/>
        <c:axPos val="b"/>
        <c:numFmt formatCode="General" sourceLinked="0"/>
        <c:majorTickMark val="out"/>
        <c:minorTickMark val="none"/>
        <c:tickLblPos val="nextTo"/>
        <c:txPr>
          <a:bodyPr/>
          <a:lstStyle/>
          <a:p>
            <a:pPr>
              <a:defRPr>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69277184"/>
        <c:crosses val="autoZero"/>
        <c:auto val="1"/>
        <c:lblAlgn val="ctr"/>
        <c:lblOffset val="100"/>
        <c:noMultiLvlLbl val="0"/>
      </c:catAx>
      <c:valAx>
        <c:axId val="69277184"/>
        <c:scaling>
          <c:orientation val="minMax"/>
        </c:scaling>
        <c:delete val="0"/>
        <c:axPos val="l"/>
        <c:majorGridlines/>
        <c:numFmt formatCode="General" sourceLinked="1"/>
        <c:majorTickMark val="out"/>
        <c:minorTickMark val="none"/>
        <c:tickLblPos val="nextTo"/>
        <c:txPr>
          <a:bodyPr/>
          <a:lstStyle/>
          <a:p>
            <a:pPr>
              <a:defRPr>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69275008"/>
        <c:crosses val="autoZero"/>
        <c:crossBetween val="between"/>
      </c:valAx>
    </c:plotArea>
    <c:legend>
      <c:legendPos val="tr"/>
      <c:layout>
        <c:manualLayout>
          <c:xMode val="edge"/>
          <c:yMode val="edge"/>
          <c:x val="0.83995238954930929"/>
          <c:y val="9.7539316619141118E-4"/>
          <c:w val="0.15153084842424913"/>
          <c:h val="0.19282039649915445"/>
        </c:manualLayout>
      </c:layout>
      <c:overlay val="0"/>
      <c:txPr>
        <a:bodyPr/>
        <a:lstStyle/>
        <a:p>
          <a:pPr>
            <a:defRPr sz="160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75DE81-D26D-4091-8254-BE8206FD5697}" type="datetimeFigureOut">
              <a:rPr lang="en-GB" smtClean="0"/>
              <a:t>17/01/2023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434F24-1626-428C-8CC5-7EAC1A754F29}" type="slidenum">
              <a:rPr lang="en-GB" smtClean="0"/>
              <a:t>‹#›</a:t>
            </a:fld>
            <a:endParaRPr lang="en-GB"/>
          </a:p>
        </p:txBody>
      </p:sp>
    </p:spTree>
    <p:extLst>
      <p:ext uri="{BB962C8B-B14F-4D97-AF65-F5344CB8AC3E}">
        <p14:creationId xmlns:p14="http://schemas.microsoft.com/office/powerpoint/2010/main" val="2658135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434F24-1626-428C-8CC5-7EAC1A754F29}" type="slidenum">
              <a:rPr lang="en-GB" smtClean="0"/>
              <a:t>1</a:t>
            </a:fld>
            <a:endParaRPr lang="en-GB"/>
          </a:p>
        </p:txBody>
      </p:sp>
    </p:spTree>
    <p:extLst>
      <p:ext uri="{BB962C8B-B14F-4D97-AF65-F5344CB8AC3E}">
        <p14:creationId xmlns:p14="http://schemas.microsoft.com/office/powerpoint/2010/main" val="2829231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When facilitating</a:t>
            </a:r>
            <a:r>
              <a:rPr lang="en-GB" baseline="0"/>
              <a:t> an activity, always have the activity available in writing as well as your verbal description.  This will help people to check that they’re on the right track.  You could choose to have the activity instructions/details on a handout, slide or both.</a:t>
            </a:r>
            <a:endParaRPr lang="en-GB"/>
          </a:p>
        </p:txBody>
      </p:sp>
      <p:sp>
        <p:nvSpPr>
          <p:cNvPr id="4" name="Slide Number Placeholder 3"/>
          <p:cNvSpPr>
            <a:spLocks noGrp="1"/>
          </p:cNvSpPr>
          <p:nvPr>
            <p:ph type="sldNum" sz="quarter" idx="10"/>
          </p:nvPr>
        </p:nvSpPr>
        <p:spPr/>
        <p:txBody>
          <a:bodyPr/>
          <a:lstStyle/>
          <a:p>
            <a:fld id="{D6434F24-1626-428C-8CC5-7EAC1A754F29}" type="slidenum">
              <a:rPr lang="en-GB" smtClean="0"/>
              <a:t>17</a:t>
            </a:fld>
            <a:endParaRPr lang="en-GB"/>
          </a:p>
        </p:txBody>
      </p:sp>
    </p:spTree>
    <p:extLst>
      <p:ext uri="{BB962C8B-B14F-4D97-AF65-F5344CB8AC3E}">
        <p14:creationId xmlns:p14="http://schemas.microsoft.com/office/powerpoint/2010/main" val="4218087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When facilitating</a:t>
            </a:r>
            <a:r>
              <a:rPr lang="en-GB" baseline="0"/>
              <a:t> an activity, always have the activity available in writing as well as your verbal description.  This will help people to check that they’re on the right track.  You could choose to have the activity instructions/details on a handout, slide or both.</a:t>
            </a:r>
            <a:endParaRPr lang="en-GB"/>
          </a:p>
        </p:txBody>
      </p:sp>
      <p:sp>
        <p:nvSpPr>
          <p:cNvPr id="4" name="Slide Number Placeholder 3"/>
          <p:cNvSpPr>
            <a:spLocks noGrp="1"/>
          </p:cNvSpPr>
          <p:nvPr>
            <p:ph type="sldNum" sz="quarter" idx="10"/>
          </p:nvPr>
        </p:nvSpPr>
        <p:spPr/>
        <p:txBody>
          <a:bodyPr/>
          <a:lstStyle/>
          <a:p>
            <a:fld id="{D6434F24-1626-428C-8CC5-7EAC1A754F29}" type="slidenum">
              <a:rPr lang="en-GB" smtClean="0"/>
              <a:t>20</a:t>
            </a:fld>
            <a:endParaRPr lang="en-GB"/>
          </a:p>
        </p:txBody>
      </p:sp>
    </p:spTree>
    <p:extLst>
      <p:ext uri="{BB962C8B-B14F-4D97-AF65-F5344CB8AC3E}">
        <p14:creationId xmlns:p14="http://schemas.microsoft.com/office/powerpoint/2010/main" val="1539479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B861C-1AC3-475A-A9AF-6E6149CFF414}" type="slidenum">
              <a:rPr kumimoji="0" lang="en-GB"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124841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34F24-1626-428C-8CC5-7EAC1A754F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9197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*(taken from the online resource – Thinking, Writing and Reading critically)</a:t>
            </a:r>
          </a:p>
          <a:p>
            <a:endParaRPr lang="en-GB"/>
          </a:p>
          <a:p>
            <a:r>
              <a:rPr lang="en-GB"/>
              <a:t>If</a:t>
            </a:r>
            <a:r>
              <a:rPr lang="en-GB" baseline="0"/>
              <a:t> you need to have visual prompts on your slides to remind you keep them in theme. </a:t>
            </a:r>
          </a:p>
          <a:p>
            <a:r>
              <a:rPr lang="en-GB" baseline="0"/>
              <a:t>On this slide we have placed a small clock in the corner which will act as a reminder of a timed activity. </a:t>
            </a:r>
            <a:endParaRPr lang="en-GB"/>
          </a:p>
        </p:txBody>
      </p:sp>
      <p:sp>
        <p:nvSpPr>
          <p:cNvPr id="4" name="Slide Number Placeholder 3"/>
          <p:cNvSpPr>
            <a:spLocks noGrp="1"/>
          </p:cNvSpPr>
          <p:nvPr>
            <p:ph type="sldNum" sz="quarter" idx="10"/>
          </p:nvPr>
        </p:nvSpPr>
        <p:spPr/>
        <p:txBody>
          <a:bodyPr/>
          <a:lstStyle/>
          <a:p>
            <a:fld id="{D6434F24-1626-428C-8CC5-7EAC1A754F29}" type="slidenum">
              <a:rPr lang="en-GB" smtClean="0"/>
              <a:t>4</a:t>
            </a:fld>
            <a:endParaRPr lang="en-GB"/>
          </a:p>
        </p:txBody>
      </p:sp>
    </p:spTree>
    <p:extLst>
      <p:ext uri="{BB962C8B-B14F-4D97-AF65-F5344CB8AC3E}">
        <p14:creationId xmlns:p14="http://schemas.microsoft.com/office/powerpoint/2010/main" val="2699789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434F24-1626-428C-8CC5-7EAC1A754F29}" type="slidenum">
              <a:rPr lang="en-GB" smtClean="0"/>
              <a:t>5</a:t>
            </a:fld>
            <a:endParaRPr lang="en-GB"/>
          </a:p>
        </p:txBody>
      </p:sp>
    </p:spTree>
    <p:extLst>
      <p:ext uri="{BB962C8B-B14F-4D97-AF65-F5344CB8AC3E}">
        <p14:creationId xmlns:p14="http://schemas.microsoft.com/office/powerpoint/2010/main" val="253820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These placeholder boxes are ideal for displaying 3 separate items</a:t>
            </a:r>
            <a:r>
              <a:rPr lang="en-GB" baseline="0"/>
              <a:t> in a sequence. </a:t>
            </a:r>
          </a:p>
          <a:p>
            <a:endParaRPr lang="en-GB" baseline="0"/>
          </a:p>
          <a:p>
            <a:r>
              <a:rPr lang="en-GB" baseline="0"/>
              <a:t>Ensure that each text box is filled in with a pale background colour (the same as the rest of the slide is fine, or a different pale colour if preferred).  Right click on the text box, format shape, fill, slide background fill, close.</a:t>
            </a:r>
          </a:p>
          <a:p>
            <a:endParaRPr lang="en-GB" baseline="0"/>
          </a:p>
        </p:txBody>
      </p:sp>
      <p:sp>
        <p:nvSpPr>
          <p:cNvPr id="4" name="Slide Number Placeholder 3"/>
          <p:cNvSpPr>
            <a:spLocks noGrp="1"/>
          </p:cNvSpPr>
          <p:nvPr>
            <p:ph type="sldNum" sz="quarter" idx="10"/>
          </p:nvPr>
        </p:nvSpPr>
        <p:spPr/>
        <p:txBody>
          <a:bodyPr/>
          <a:lstStyle/>
          <a:p>
            <a:fld id="{D6434F24-1626-428C-8CC5-7EAC1A754F29}" type="slidenum">
              <a:rPr lang="en-GB" smtClean="0"/>
              <a:t>6</a:t>
            </a:fld>
            <a:endParaRPr lang="en-GB"/>
          </a:p>
        </p:txBody>
      </p:sp>
    </p:spTree>
    <p:extLst>
      <p:ext uri="{BB962C8B-B14F-4D97-AF65-F5344CB8AC3E}">
        <p14:creationId xmlns:p14="http://schemas.microsoft.com/office/powerpoint/2010/main" val="1450772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When facilitating</a:t>
            </a:r>
            <a:r>
              <a:rPr lang="en-GB" baseline="0"/>
              <a:t> an activity, always have the activity available in writing as well as your verbal description.  This will help people to check that they’re on the right track.  You could choose to have the activity instructions/details on a handout, slide or both.</a:t>
            </a:r>
            <a:endParaRPr lang="en-GB"/>
          </a:p>
        </p:txBody>
      </p:sp>
      <p:sp>
        <p:nvSpPr>
          <p:cNvPr id="4" name="Slide Number Placeholder 3"/>
          <p:cNvSpPr>
            <a:spLocks noGrp="1"/>
          </p:cNvSpPr>
          <p:nvPr>
            <p:ph type="sldNum" sz="quarter" idx="10"/>
          </p:nvPr>
        </p:nvSpPr>
        <p:spPr/>
        <p:txBody>
          <a:bodyPr/>
          <a:lstStyle/>
          <a:p>
            <a:fld id="{D6434F24-1626-428C-8CC5-7EAC1A754F29}" type="slidenum">
              <a:rPr lang="en-GB" smtClean="0"/>
              <a:t>7</a:t>
            </a:fld>
            <a:endParaRPr lang="en-GB"/>
          </a:p>
        </p:txBody>
      </p:sp>
    </p:spTree>
    <p:extLst>
      <p:ext uri="{BB962C8B-B14F-4D97-AF65-F5344CB8AC3E}">
        <p14:creationId xmlns:p14="http://schemas.microsoft.com/office/powerpoint/2010/main" val="2966718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When facilitating</a:t>
            </a:r>
            <a:r>
              <a:rPr lang="en-GB" baseline="0"/>
              <a:t> an activity, always have the activity available in writing as well as your verbal description.  This will help people to check that they’re on the right track.  You could choose to have the activity instructions/details on a handout, slide or both.</a:t>
            </a:r>
            <a:endParaRPr lang="en-GB"/>
          </a:p>
        </p:txBody>
      </p:sp>
      <p:sp>
        <p:nvSpPr>
          <p:cNvPr id="4" name="Slide Number Placeholder 3"/>
          <p:cNvSpPr>
            <a:spLocks noGrp="1"/>
          </p:cNvSpPr>
          <p:nvPr>
            <p:ph type="sldNum" sz="quarter" idx="10"/>
          </p:nvPr>
        </p:nvSpPr>
        <p:spPr/>
        <p:txBody>
          <a:bodyPr/>
          <a:lstStyle/>
          <a:p>
            <a:fld id="{D6434F24-1626-428C-8CC5-7EAC1A754F29}" type="slidenum">
              <a:rPr lang="en-GB" smtClean="0"/>
              <a:t>8</a:t>
            </a:fld>
            <a:endParaRPr lang="en-GB"/>
          </a:p>
        </p:txBody>
      </p:sp>
    </p:spTree>
    <p:extLst>
      <p:ext uri="{BB962C8B-B14F-4D97-AF65-F5344CB8AC3E}">
        <p14:creationId xmlns:p14="http://schemas.microsoft.com/office/powerpoint/2010/main" val="2421679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When facilitating</a:t>
            </a:r>
            <a:r>
              <a:rPr lang="en-GB" baseline="0"/>
              <a:t> an activity, always have the activity available in writing as well as your verbal description.  This will help people to check that they’re on the right track.  You could choose to have the activity instructions/details on a handout, slide or both.</a:t>
            </a:r>
            <a:endParaRPr lang="en-GB"/>
          </a:p>
        </p:txBody>
      </p:sp>
      <p:sp>
        <p:nvSpPr>
          <p:cNvPr id="4" name="Slide Number Placeholder 3"/>
          <p:cNvSpPr>
            <a:spLocks noGrp="1"/>
          </p:cNvSpPr>
          <p:nvPr>
            <p:ph type="sldNum" sz="quarter" idx="10"/>
          </p:nvPr>
        </p:nvSpPr>
        <p:spPr/>
        <p:txBody>
          <a:bodyPr/>
          <a:lstStyle/>
          <a:p>
            <a:fld id="{D6434F24-1626-428C-8CC5-7EAC1A754F29}" type="slidenum">
              <a:rPr lang="en-GB" smtClean="0"/>
              <a:t>10</a:t>
            </a:fld>
            <a:endParaRPr lang="en-GB"/>
          </a:p>
        </p:txBody>
      </p:sp>
    </p:spTree>
    <p:extLst>
      <p:ext uri="{BB962C8B-B14F-4D97-AF65-F5344CB8AC3E}">
        <p14:creationId xmlns:p14="http://schemas.microsoft.com/office/powerpoint/2010/main" val="670329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10"/>
          </p:nvPr>
        </p:nvSpPr>
        <p:spPr/>
        <p:txBody>
          <a:bodyPr/>
          <a:lstStyle/>
          <a:p>
            <a:fld id="{D6434F24-1626-428C-8CC5-7EAC1A754F29}" type="slidenum">
              <a:rPr lang="en-GB" smtClean="0"/>
              <a:t>11</a:t>
            </a:fld>
            <a:endParaRPr lang="en-GB"/>
          </a:p>
        </p:txBody>
      </p:sp>
    </p:spTree>
    <p:extLst>
      <p:ext uri="{BB962C8B-B14F-4D97-AF65-F5344CB8AC3E}">
        <p14:creationId xmlns:p14="http://schemas.microsoft.com/office/powerpoint/2010/main" val="1629081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(flick back to previous slide with image)</a:t>
            </a:r>
          </a:p>
          <a:p>
            <a:endParaRPr lang="en-GB"/>
          </a:p>
          <a:p>
            <a:endParaRPr lang="en-GB"/>
          </a:p>
          <a:p>
            <a:r>
              <a:rPr lang="en-GB"/>
              <a:t>When facilitating</a:t>
            </a:r>
            <a:r>
              <a:rPr lang="en-GB" baseline="0"/>
              <a:t> an activity, always have the activity available in writing as well as your verbal description.  This will help people to check that they’re on the right track.  You could choose to have the activity instructions/details on a handout, slide or both.</a:t>
            </a:r>
            <a:endParaRPr lang="en-GB"/>
          </a:p>
        </p:txBody>
      </p:sp>
      <p:sp>
        <p:nvSpPr>
          <p:cNvPr id="4" name="Slide Number Placeholder 3"/>
          <p:cNvSpPr>
            <a:spLocks noGrp="1"/>
          </p:cNvSpPr>
          <p:nvPr>
            <p:ph type="sldNum" sz="quarter" idx="10"/>
          </p:nvPr>
        </p:nvSpPr>
        <p:spPr/>
        <p:txBody>
          <a:bodyPr/>
          <a:lstStyle/>
          <a:p>
            <a:fld id="{D6434F24-1626-428C-8CC5-7EAC1A754F29}" type="slidenum">
              <a:rPr lang="en-GB" smtClean="0"/>
              <a:t>13</a:t>
            </a:fld>
            <a:endParaRPr lang="en-GB"/>
          </a:p>
        </p:txBody>
      </p:sp>
    </p:spTree>
    <p:extLst>
      <p:ext uri="{BB962C8B-B14F-4D97-AF65-F5344CB8AC3E}">
        <p14:creationId xmlns:p14="http://schemas.microsoft.com/office/powerpoint/2010/main" val="33430509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hdphoto" Target="../media/hdphoto2.wdp"/><Relationship Id="rId7" Type="http://schemas.openxmlformats.org/officeDocument/2006/relationships/image" Target="../media/image23.pn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29.png"/><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4" title="purple box shape with wavey edg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8918" b="6304"/>
          <a:stretch/>
        </p:blipFill>
        <p:spPr bwMode="auto">
          <a:xfrm>
            <a:off x="-36511" y="-99391"/>
            <a:ext cx="5760640" cy="69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IMG_0186.png" title="My Learning Essentials punk head"/>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39656" y="1916832"/>
            <a:ext cx="3409926" cy="4954563"/>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2"/>
          <p:cNvSpPr txBox="1">
            <a:spLocks noChangeArrowheads="1"/>
          </p:cNvSpPr>
          <p:nvPr userDrawn="1"/>
        </p:nvSpPr>
        <p:spPr bwMode="auto">
          <a:xfrm>
            <a:off x="107504" y="2132856"/>
            <a:ext cx="5470550" cy="673075"/>
          </a:xfrm>
          <a:prstGeom prst="rect">
            <a:avLst/>
          </a:prstGeom>
          <a:noFill/>
          <a:ln>
            <a:noFill/>
          </a:ln>
        </p:spPr>
        <p:txBody>
          <a:bodyPr upright="1"/>
          <a:lstStyle/>
          <a:p>
            <a:pPr>
              <a:lnSpc>
                <a:spcPct val="150000"/>
              </a:lnSpc>
              <a:spcBef>
                <a:spcPts val="844"/>
              </a:spcBef>
              <a:spcAft>
                <a:spcPts val="211"/>
              </a:spcAft>
              <a:defRPr/>
            </a:pPr>
            <a:r>
              <a:rPr lang="en-GB" sz="2800" b="0" kern="1400">
                <a:solidFill>
                  <a:srgbClr val="FFFFFF"/>
                </a:solidFill>
                <a:latin typeface="Open Sans Semibold" panose="020B0706030804020204" pitchFamily="34" charset="0"/>
                <a:ea typeface="SimHei" panose="02010609060101010101" pitchFamily="49" charset="-122"/>
              </a:rPr>
              <a:t>My Learning Essentials</a:t>
            </a:r>
            <a:endParaRPr lang="en-GB" sz="2000" b="0" kern="1400">
              <a:solidFill>
                <a:srgbClr val="6B2D91"/>
              </a:solidFill>
              <a:latin typeface="Open Sans Semibold" panose="020B0706030804020204" pitchFamily="34" charset="0"/>
              <a:ea typeface="SimHei" panose="02010609060101010101" pitchFamily="49" charset="-122"/>
            </a:endParaRPr>
          </a:p>
        </p:txBody>
      </p:sp>
      <p:pic>
        <p:nvPicPr>
          <p:cNvPr id="11" name="Picture 8" title="University of Manchester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0910" y="202035"/>
            <a:ext cx="1832818" cy="7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userDrawn="1"/>
        </p:nvSpPr>
        <p:spPr bwMode="auto">
          <a:xfrm>
            <a:off x="167432" y="1196752"/>
            <a:ext cx="34579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600" b="0">
                <a:solidFill>
                  <a:srgbClr val="FDB828"/>
                </a:solidFill>
                <a:latin typeface="Effra" panose="020B0603020203020204" pitchFamily="34" charset="0"/>
                <a:ea typeface="Open Sans" panose="020B0606030504020204" pitchFamily="34" charset="0"/>
                <a:cs typeface="Open Sans" panose="020B0606030504020204" pitchFamily="34" charset="0"/>
              </a:rPr>
              <a:t>The University of Manchester Library</a:t>
            </a:r>
            <a:endParaRPr lang="en-GB" sz="1800" b="0">
              <a:solidFill>
                <a:srgbClr val="595959"/>
              </a:solidFill>
              <a:latin typeface="Effra" panose="020B0603020203020204" pitchFamily="34" charset="0"/>
              <a:ea typeface="Open Sans" panose="020B0606030504020204" pitchFamily="34" charset="0"/>
              <a:cs typeface="Open Sans" panose="020B0606030504020204" pitchFamily="34" charset="0"/>
            </a:endParaRPr>
          </a:p>
        </p:txBody>
      </p:sp>
      <p:pic>
        <p:nvPicPr>
          <p:cNvPr id="13" name="Picture 1" title="My Learning Essentials brand banner"/>
          <p:cNvPicPr>
            <a:picLocks noChangeAspect="1"/>
          </p:cNvPicPr>
          <p:nvPr userDrawn="1"/>
        </p:nvPicPr>
        <p:blipFill rotWithShape="1">
          <a:blip r:embed="rId5" cstate="print">
            <a:extLst>
              <a:ext uri="{28A0092B-C50C-407E-A947-70E740481C1C}">
                <a14:useLocalDpi xmlns:a14="http://schemas.microsoft.com/office/drawing/2010/main" val="0"/>
              </a:ext>
            </a:extLst>
          </a:blip>
          <a:srcRect l="5808" r="3637"/>
          <a:stretch/>
        </p:blipFill>
        <p:spPr bwMode="auto">
          <a:xfrm>
            <a:off x="-36512" y="2996952"/>
            <a:ext cx="57099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title="blockboard catalyst award logo"/>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6070542" y="332656"/>
            <a:ext cx="2965954" cy="864096"/>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title="gold twitter icon"/>
          <p:cNvGrpSpPr/>
          <p:nvPr userDrawn="1"/>
        </p:nvGrpSpPr>
        <p:grpSpPr>
          <a:xfrm>
            <a:off x="179512" y="6165304"/>
            <a:ext cx="2592288" cy="390876"/>
            <a:chOff x="395536" y="1124744"/>
            <a:chExt cx="2592288" cy="390876"/>
          </a:xfrm>
        </p:grpSpPr>
        <p:sp>
          <p:nvSpPr>
            <p:cNvPr id="18" name="Rectangle 17"/>
            <p:cNvSpPr/>
            <p:nvPr userDrawn="1"/>
          </p:nvSpPr>
          <p:spPr>
            <a:xfrm>
              <a:off x="827584" y="1124744"/>
              <a:ext cx="2160240" cy="390876"/>
            </a:xfrm>
            <a:prstGeom prst="rect">
              <a:avLst/>
            </a:prstGeom>
          </p:spPr>
          <p:txBody>
            <a:bodyPr wrap="square">
              <a:spAutoFit/>
            </a:bodyPr>
            <a:lstStyle/>
            <a:p>
              <a:pPr>
                <a:lnSpc>
                  <a:spcPct val="115000"/>
                </a:lnSpc>
                <a:spcBef>
                  <a:spcPts val="1000"/>
                </a:spcBef>
                <a:buFont typeface="+mj-lt"/>
                <a:buNone/>
              </a:pPr>
              <a:r>
                <a:rPr lang="en-GB" sz="1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GB" sz="180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mlemanchester</a:t>
              </a:r>
              <a:endParaRPr lang="en-GB" sz="1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19" name="Picture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5536" y="1124744"/>
              <a:ext cx="455603" cy="369617"/>
            </a:xfrm>
            <a:prstGeom prst="rect">
              <a:avLst/>
            </a:prstGeom>
          </p:spPr>
        </p:pic>
      </p:grpSp>
    </p:spTree>
    <p:extLst>
      <p:ext uri="{BB962C8B-B14F-4D97-AF65-F5344CB8AC3E}">
        <p14:creationId xmlns:p14="http://schemas.microsoft.com/office/powerpoint/2010/main" val="925529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oute_2">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1475656" y="1988840"/>
            <a:ext cx="6264696" cy="2879725"/>
          </a:xfrm>
          <a:prstGeom prst="rect">
            <a:avLst/>
          </a:prstGeom>
        </p:spPr>
        <p:txBody>
          <a:bodyPr/>
          <a:lstStyle>
            <a:lvl1pPr marL="0" indent="0">
              <a:buNone/>
              <a:defRPr>
                <a:solidFill>
                  <a:schemeClr val="tx1">
                    <a:lumMod val="75000"/>
                    <a:lumOff val="25000"/>
                  </a:schemeClr>
                </a:solidFill>
                <a:latin typeface="Open Sans"/>
                <a:ea typeface="Open Sans"/>
                <a:cs typeface="Open Sans"/>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amet, consectetuer adipiscing elit. Maecenas porttitor congue massa. Fusce posuere, magna sed pulvinar ultricies, purus lectus </a:t>
            </a:r>
            <a:r>
              <a:rPr lang="en-US" err="1"/>
              <a:t>malesuada</a:t>
            </a:r>
            <a:r>
              <a:rPr lang="en-US"/>
              <a:t> libero.</a:t>
            </a:r>
          </a:p>
        </p:txBody>
      </p:sp>
      <p:sp>
        <p:nvSpPr>
          <p:cNvPr id="9"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5" name="Text Placeholder 6"/>
          <p:cNvSpPr>
            <a:spLocks noGrp="1"/>
          </p:cNvSpPr>
          <p:nvPr>
            <p:ph type="body" sz="quarter" idx="12" hasCustomPrompt="1"/>
          </p:nvPr>
        </p:nvSpPr>
        <p:spPr>
          <a:xfrm>
            <a:off x="3995936" y="5301208"/>
            <a:ext cx="3584458" cy="504056"/>
          </a:xfrm>
          <a:prstGeom prst="rect">
            <a:avLst/>
          </a:prstGeom>
          <a:noFill/>
        </p:spPr>
        <p:txBody>
          <a:bodyPr/>
          <a:lstStyle>
            <a:lvl1pPr marL="0" indent="0">
              <a:buNone/>
              <a:defRPr sz="2400" b="0">
                <a:solidFill>
                  <a:srgbClr val="7A1F7F"/>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Name here</a:t>
            </a:r>
          </a:p>
        </p:txBody>
      </p:sp>
      <p:pic>
        <p:nvPicPr>
          <p:cNvPr id="2050" name="Picture 2" title="gold 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599" y="1196752"/>
            <a:ext cx="6200775" cy="5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1956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ncepts">
    <p:spTree>
      <p:nvGrpSpPr>
        <p:cNvPr id="1" name=""/>
        <p:cNvGrpSpPr/>
        <p:nvPr/>
      </p:nvGrpSpPr>
      <p:grpSpPr>
        <a:xfrm>
          <a:off x="0" y="0"/>
          <a:ext cx="0" cy="0"/>
          <a:chOff x="0" y="0"/>
          <a:chExt cx="0" cy="0"/>
        </a:xfrm>
      </p:grpSpPr>
      <p:pic>
        <p:nvPicPr>
          <p:cNvPr id="9" name="Picture 8" title="purple box"/>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tretch>
            <a:fillRect/>
          </a:stretch>
        </p:blipFill>
        <p:spPr>
          <a:xfrm>
            <a:off x="323528" y="2600789"/>
            <a:ext cx="2664296" cy="2131437"/>
          </a:xfrm>
          <a:prstGeom prst="rect">
            <a:avLst/>
          </a:prstGeom>
        </p:spPr>
      </p:pic>
      <p:pic>
        <p:nvPicPr>
          <p:cNvPr id="3" name="Picture 2" title="grey line"/>
          <p:cNvPicPr>
            <a:picLocks noChangeAspect="1"/>
          </p:cNvPicPr>
          <p:nvPr userDrawn="1"/>
        </p:nvPicPr>
        <p:blipFill rotWithShape="1">
          <a:blip r:embed="rId4">
            <a:extLst>
              <a:ext uri="{28A0092B-C50C-407E-A947-70E740481C1C}">
                <a14:useLocalDpi xmlns:a14="http://schemas.microsoft.com/office/drawing/2010/main" val="0"/>
              </a:ext>
            </a:extLst>
          </a:blip>
          <a:srcRect l="24024" t="18173"/>
          <a:stretch/>
        </p:blipFill>
        <p:spPr>
          <a:xfrm>
            <a:off x="0" y="1209040"/>
            <a:ext cx="6947248" cy="55330"/>
          </a:xfrm>
          <a:prstGeom prst="rect">
            <a:avLst/>
          </a:prstGeom>
        </p:spPr>
      </p:pic>
      <p:pic>
        <p:nvPicPr>
          <p:cNvPr id="6" name="Picture 5" title="gold box"/>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228184" y="2636912"/>
            <a:ext cx="2667600" cy="2131200"/>
          </a:xfrm>
          <a:prstGeom prst="rect">
            <a:avLst/>
          </a:prstGeom>
        </p:spPr>
      </p:pic>
      <p:sp>
        <p:nvSpPr>
          <p:cNvPr id="7" name="Rectangle 6"/>
          <p:cNvSpPr/>
          <p:nvPr userDrawn="1"/>
        </p:nvSpPr>
        <p:spPr>
          <a:xfrm>
            <a:off x="6305881" y="2754675"/>
            <a:ext cx="2486307" cy="1943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title="grey box"/>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38047" y="2636910"/>
            <a:ext cx="2667906" cy="2131200"/>
          </a:xfrm>
          <a:prstGeom prst="rect">
            <a:avLst/>
          </a:prstGeom>
        </p:spPr>
      </p:pic>
      <p:sp>
        <p:nvSpPr>
          <p:cNvPr id="20" name="Text Placeholder 16"/>
          <p:cNvSpPr>
            <a:spLocks noGrp="1"/>
          </p:cNvSpPr>
          <p:nvPr userDrawn="1">
            <p:ph type="body" sz="quarter" idx="13" hasCustomPrompt="1"/>
          </p:nvPr>
        </p:nvSpPr>
        <p:spPr>
          <a:xfrm>
            <a:off x="637220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a:t>Placeholder</a:t>
            </a:r>
          </a:p>
        </p:txBody>
      </p:sp>
      <p:sp>
        <p:nvSpPr>
          <p:cNvPr id="21" name="Text Placeholder 16"/>
          <p:cNvSpPr>
            <a:spLocks noGrp="1"/>
          </p:cNvSpPr>
          <p:nvPr userDrawn="1">
            <p:ph type="body" sz="quarter" idx="14" hasCustomPrompt="1"/>
          </p:nvPr>
        </p:nvSpPr>
        <p:spPr>
          <a:xfrm>
            <a:off x="3347864"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a:t>Placeholder</a:t>
            </a:r>
          </a:p>
        </p:txBody>
      </p:sp>
      <p:sp>
        <p:nvSpPr>
          <p:cNvPr id="22" name="Text Placeholder 16"/>
          <p:cNvSpPr>
            <a:spLocks noGrp="1"/>
          </p:cNvSpPr>
          <p:nvPr userDrawn="1">
            <p:ph type="body" sz="quarter" idx="15" hasCustomPrompt="1"/>
          </p:nvPr>
        </p:nvSpPr>
        <p:spPr>
          <a:xfrm>
            <a:off x="395536"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a:t>Placeholder</a:t>
            </a:r>
          </a:p>
        </p:txBody>
      </p:sp>
      <p:sp>
        <p:nvSpPr>
          <p:cNvPr id="23" name="Text Placeholder 8"/>
          <p:cNvSpPr>
            <a:spLocks noGrp="1"/>
          </p:cNvSpPr>
          <p:nvPr userDrawn="1">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388904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3 concepts">
    <p:spTree>
      <p:nvGrpSpPr>
        <p:cNvPr id="1" name=""/>
        <p:cNvGrpSpPr/>
        <p:nvPr/>
      </p:nvGrpSpPr>
      <p:grpSpPr>
        <a:xfrm>
          <a:off x="0" y="0"/>
          <a:ext cx="0" cy="0"/>
          <a:chOff x="0" y="0"/>
          <a:chExt cx="0" cy="0"/>
        </a:xfrm>
      </p:grpSpPr>
      <p:pic>
        <p:nvPicPr>
          <p:cNvPr id="3" name="Picture 2"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24024" t="18173"/>
          <a:stretch/>
        </p:blipFill>
        <p:spPr>
          <a:xfrm>
            <a:off x="0" y="1209040"/>
            <a:ext cx="6947248" cy="55330"/>
          </a:xfrm>
          <a:prstGeom prst="rect">
            <a:avLst/>
          </a:prstGeom>
        </p:spPr>
      </p:pic>
      <p:sp>
        <p:nvSpPr>
          <p:cNvPr id="20" name="Text Placeholder 16"/>
          <p:cNvSpPr>
            <a:spLocks noGrp="1"/>
          </p:cNvSpPr>
          <p:nvPr>
            <p:ph type="body" sz="quarter" idx="13" hasCustomPrompt="1"/>
          </p:nvPr>
        </p:nvSpPr>
        <p:spPr>
          <a:xfrm>
            <a:off x="637220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a:t>Placeholder</a:t>
            </a:r>
          </a:p>
        </p:txBody>
      </p:sp>
      <p:sp>
        <p:nvSpPr>
          <p:cNvPr id="22" name="Text Placeholder 16"/>
          <p:cNvSpPr>
            <a:spLocks noGrp="1"/>
          </p:cNvSpPr>
          <p:nvPr>
            <p:ph type="body" sz="quarter" idx="15" hasCustomPrompt="1"/>
          </p:nvPr>
        </p:nvSpPr>
        <p:spPr>
          <a:xfrm>
            <a:off x="61156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a:t>Placeholder</a:t>
            </a:r>
          </a:p>
        </p:txBody>
      </p:sp>
      <p:sp>
        <p:nvSpPr>
          <p:cNvPr id="23"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3" name="Text Placeholder 16"/>
          <p:cNvSpPr>
            <a:spLocks noGrp="1"/>
          </p:cNvSpPr>
          <p:nvPr>
            <p:ph type="body" sz="quarter" idx="16" hasCustomPrompt="1"/>
          </p:nvPr>
        </p:nvSpPr>
        <p:spPr>
          <a:xfrm>
            <a:off x="349188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a:t>Placeholder</a:t>
            </a:r>
          </a:p>
        </p:txBody>
      </p:sp>
    </p:spTree>
    <p:extLst>
      <p:ext uri="{BB962C8B-B14F-4D97-AF65-F5344CB8AC3E}">
        <p14:creationId xmlns:p14="http://schemas.microsoft.com/office/powerpoint/2010/main" val="2789719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ncepts">
    <p:spTree>
      <p:nvGrpSpPr>
        <p:cNvPr id="1" name=""/>
        <p:cNvGrpSpPr/>
        <p:nvPr/>
      </p:nvGrpSpPr>
      <p:grpSpPr>
        <a:xfrm>
          <a:off x="0" y="0"/>
          <a:ext cx="0" cy="0"/>
          <a:chOff x="0" y="0"/>
          <a:chExt cx="0" cy="0"/>
        </a:xfrm>
      </p:grpSpPr>
      <p:pic>
        <p:nvPicPr>
          <p:cNvPr id="8" name="Picture 7" title="grey box"/>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19013" y="2276872"/>
            <a:ext cx="3425395" cy="2736304"/>
          </a:xfrm>
          <a:prstGeom prst="rect">
            <a:avLst/>
          </a:prstGeom>
        </p:spPr>
      </p:pic>
      <p:pic>
        <p:nvPicPr>
          <p:cNvPr id="9" name="Picture 8" title="purple box"/>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2549" y="2276872"/>
            <a:ext cx="3456384" cy="2765108"/>
          </a:xfrm>
          <a:prstGeom prst="rect">
            <a:avLst/>
          </a:prstGeom>
        </p:spPr>
      </p:pic>
      <p:pic>
        <p:nvPicPr>
          <p:cNvPr id="3" name="Picture 2" title="gold lin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512" y="1209040"/>
            <a:ext cx="6252299" cy="55330"/>
          </a:xfrm>
          <a:prstGeom prst="rect">
            <a:avLst/>
          </a:prstGeom>
        </p:spPr>
      </p:pic>
      <p:sp>
        <p:nvSpPr>
          <p:cNvPr id="21" name="Text Placeholder 16"/>
          <p:cNvSpPr>
            <a:spLocks noGrp="1"/>
          </p:cNvSpPr>
          <p:nvPr>
            <p:ph type="body" sz="quarter" idx="14" hasCustomPrompt="1"/>
          </p:nvPr>
        </p:nvSpPr>
        <p:spPr>
          <a:xfrm>
            <a:off x="4963029" y="2492896"/>
            <a:ext cx="3096344" cy="2376264"/>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a:t>Placeholder</a:t>
            </a:r>
          </a:p>
        </p:txBody>
      </p:sp>
      <p:sp>
        <p:nvSpPr>
          <p:cNvPr id="22" name="Text Placeholder 16"/>
          <p:cNvSpPr>
            <a:spLocks noGrp="1"/>
          </p:cNvSpPr>
          <p:nvPr>
            <p:ph type="body" sz="quarter" idx="15" hasCustomPrompt="1"/>
          </p:nvPr>
        </p:nvSpPr>
        <p:spPr>
          <a:xfrm>
            <a:off x="714557" y="2492896"/>
            <a:ext cx="3168352" cy="2448272"/>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a:t>Placeholder</a:t>
            </a:r>
          </a:p>
        </p:txBody>
      </p:sp>
      <p:sp>
        <p:nvSpPr>
          <p:cNvPr id="12"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2204178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2 concepts">
    <p:spTree>
      <p:nvGrpSpPr>
        <p:cNvPr id="1" name=""/>
        <p:cNvGrpSpPr/>
        <p:nvPr/>
      </p:nvGrpSpPr>
      <p:grpSpPr>
        <a:xfrm>
          <a:off x="0" y="0"/>
          <a:ext cx="0" cy="0"/>
          <a:chOff x="0" y="0"/>
          <a:chExt cx="0" cy="0"/>
        </a:xfrm>
      </p:grpSpPr>
      <p:pic>
        <p:nvPicPr>
          <p:cNvPr id="3" name="Picture 2"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1209040"/>
            <a:ext cx="6252299" cy="55330"/>
          </a:xfrm>
          <a:prstGeom prst="rect">
            <a:avLst/>
          </a:prstGeom>
        </p:spPr>
      </p:pic>
      <p:sp>
        <p:nvSpPr>
          <p:cNvPr id="21" name="Text Placeholder 16"/>
          <p:cNvSpPr>
            <a:spLocks noGrp="1"/>
          </p:cNvSpPr>
          <p:nvPr>
            <p:ph type="body" sz="quarter" idx="14" hasCustomPrompt="1"/>
          </p:nvPr>
        </p:nvSpPr>
        <p:spPr>
          <a:xfrm>
            <a:off x="4963029" y="2492896"/>
            <a:ext cx="3096344" cy="2376264"/>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a:t>Placeholder</a:t>
            </a:r>
          </a:p>
        </p:txBody>
      </p:sp>
      <p:sp>
        <p:nvSpPr>
          <p:cNvPr id="22" name="Text Placeholder 16"/>
          <p:cNvSpPr>
            <a:spLocks noGrp="1"/>
          </p:cNvSpPr>
          <p:nvPr>
            <p:ph type="body" sz="quarter" idx="15" hasCustomPrompt="1"/>
          </p:nvPr>
        </p:nvSpPr>
        <p:spPr>
          <a:xfrm>
            <a:off x="714557" y="2492896"/>
            <a:ext cx="3168352" cy="2448272"/>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a:t>Placeholder</a:t>
            </a:r>
          </a:p>
        </p:txBody>
      </p:sp>
      <p:sp>
        <p:nvSpPr>
          <p:cNvPr id="12"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44245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urple heading gold rule">
    <p:spTree>
      <p:nvGrpSpPr>
        <p:cNvPr id="1" name=""/>
        <p:cNvGrpSpPr/>
        <p:nvPr/>
      </p:nvGrpSpPr>
      <p:grpSpPr>
        <a:xfrm>
          <a:off x="0" y="0"/>
          <a:ext cx="0" cy="0"/>
          <a:chOff x="0" y="0"/>
          <a:chExt cx="0" cy="0"/>
        </a:xfrm>
      </p:grpSpPr>
      <p:pic>
        <p:nvPicPr>
          <p:cNvPr id="2" name="Picture 1" title="purple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4"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pic>
        <p:nvPicPr>
          <p:cNvPr id="3" name="Picture 2" title="gold open book"/>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8384" y="188640"/>
            <a:ext cx="864096" cy="796133"/>
          </a:xfrm>
          <a:prstGeom prst="rect">
            <a:avLst/>
          </a:prstGeom>
        </p:spPr>
      </p:pic>
    </p:spTree>
    <p:extLst>
      <p:ext uri="{BB962C8B-B14F-4D97-AF65-F5344CB8AC3E}">
        <p14:creationId xmlns:p14="http://schemas.microsoft.com/office/powerpoint/2010/main" val="1364287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Purple heading gold rule">
    <p:spTree>
      <p:nvGrpSpPr>
        <p:cNvPr id="1" name=""/>
        <p:cNvGrpSpPr/>
        <p:nvPr/>
      </p:nvGrpSpPr>
      <p:grpSpPr>
        <a:xfrm>
          <a:off x="0" y="0"/>
          <a:ext cx="0" cy="0"/>
          <a:chOff x="0" y="0"/>
          <a:chExt cx="0" cy="0"/>
        </a:xfrm>
      </p:grpSpPr>
      <p:pic>
        <p:nvPicPr>
          <p:cNvPr id="2" name="Picture 1" title="purple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hasCustomPrompt="1"/>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Chart title</a:t>
            </a:r>
          </a:p>
        </p:txBody>
      </p:sp>
      <p:graphicFrame>
        <p:nvGraphicFramePr>
          <p:cNvPr id="7" name="Chart 6"/>
          <p:cNvGraphicFramePr/>
          <p:nvPr userDrawn="1">
            <p:extLst>
              <p:ext uri="{D42A27DB-BD31-4B8C-83A1-F6EECF244321}">
                <p14:modId xmlns:p14="http://schemas.microsoft.com/office/powerpoint/2010/main" val="277702090"/>
              </p:ext>
            </p:extLst>
          </p:nvPr>
        </p:nvGraphicFramePr>
        <p:xfrm>
          <a:off x="35496" y="1484784"/>
          <a:ext cx="9073008" cy="52565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244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Purple heading gold rule">
    <p:spTree>
      <p:nvGrpSpPr>
        <p:cNvPr id="1" name=""/>
        <p:cNvGrpSpPr/>
        <p:nvPr/>
      </p:nvGrpSpPr>
      <p:grpSpPr>
        <a:xfrm>
          <a:off x="0" y="0"/>
          <a:ext cx="0" cy="0"/>
          <a:chOff x="0" y="0"/>
          <a:chExt cx="0" cy="0"/>
        </a:xfrm>
      </p:grpSpPr>
      <p:graphicFrame>
        <p:nvGraphicFramePr>
          <p:cNvPr id="7" name="Chart 6"/>
          <p:cNvGraphicFramePr/>
          <p:nvPr userDrawn="1">
            <p:extLst>
              <p:ext uri="{D42A27DB-BD31-4B8C-83A1-F6EECF244321}">
                <p14:modId xmlns:p14="http://schemas.microsoft.com/office/powerpoint/2010/main" val="456668831"/>
              </p:ext>
            </p:extLst>
          </p:nvPr>
        </p:nvGraphicFramePr>
        <p:xfrm>
          <a:off x="251520" y="188640"/>
          <a:ext cx="8712968" cy="6480720"/>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title="purple lin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hasCustomPrompt="1"/>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Chart title</a:t>
            </a:r>
          </a:p>
        </p:txBody>
      </p:sp>
    </p:spTree>
    <p:extLst>
      <p:ext uri="{BB962C8B-B14F-4D97-AF65-F5344CB8AC3E}">
        <p14:creationId xmlns:p14="http://schemas.microsoft.com/office/powerpoint/2010/main" val="787566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Purple heading gold rule">
    <p:spTree>
      <p:nvGrpSpPr>
        <p:cNvPr id="1" name=""/>
        <p:cNvGrpSpPr/>
        <p:nvPr/>
      </p:nvGrpSpPr>
      <p:grpSpPr>
        <a:xfrm>
          <a:off x="0" y="0"/>
          <a:ext cx="0" cy="0"/>
          <a:chOff x="0" y="0"/>
          <a:chExt cx="0" cy="0"/>
        </a:xfrm>
      </p:grpSpPr>
      <p:graphicFrame>
        <p:nvGraphicFramePr>
          <p:cNvPr id="7" name="Chart 6"/>
          <p:cNvGraphicFramePr/>
          <p:nvPr userDrawn="1">
            <p:extLst>
              <p:ext uri="{D42A27DB-BD31-4B8C-83A1-F6EECF244321}">
                <p14:modId xmlns:p14="http://schemas.microsoft.com/office/powerpoint/2010/main" val="1691440702"/>
              </p:ext>
            </p:extLst>
          </p:nvPr>
        </p:nvGraphicFramePr>
        <p:xfrm>
          <a:off x="179512" y="289229"/>
          <a:ext cx="8640960" cy="6552728"/>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title="purple lin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hasCustomPrompt="1"/>
          </p:nvPr>
        </p:nvSpPr>
        <p:spPr>
          <a:xfrm>
            <a:off x="179389" y="188640"/>
            <a:ext cx="7344940"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Chart title</a:t>
            </a:r>
          </a:p>
        </p:txBody>
      </p:sp>
    </p:spTree>
    <p:extLst>
      <p:ext uri="{BB962C8B-B14F-4D97-AF65-F5344CB8AC3E}">
        <p14:creationId xmlns:p14="http://schemas.microsoft.com/office/powerpoint/2010/main" val="215877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urple heading gold rule">
    <p:spTree>
      <p:nvGrpSpPr>
        <p:cNvPr id="1" name=""/>
        <p:cNvGrpSpPr/>
        <p:nvPr/>
      </p:nvGrpSpPr>
      <p:grpSpPr>
        <a:xfrm>
          <a:off x="0" y="0"/>
          <a:ext cx="0" cy="0"/>
          <a:chOff x="0" y="0"/>
          <a:chExt cx="0" cy="0"/>
        </a:xfrm>
      </p:grpSpPr>
      <p:pic>
        <p:nvPicPr>
          <p:cNvPr id="2" name="Picture 1" title="purple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4"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Open Sans"/>
                <a:ea typeface="Open Sans"/>
                <a:cs typeface="Open Sans"/>
              </a:defRPr>
            </a:lvl1pPr>
            <a:lvl2pPr marL="457200" indent="0">
              <a:buNone/>
              <a:defRPr sz="2400">
                <a:solidFill>
                  <a:schemeClr val="tx1">
                    <a:lumMod val="65000"/>
                    <a:lumOff val="35000"/>
                  </a:schemeClr>
                </a:solidFill>
                <a:latin typeface="Open Sans"/>
              </a:defRPr>
            </a:lvl2pPr>
            <a:lvl3pPr marL="914400" indent="0">
              <a:buNone/>
              <a:defRPr sz="2200">
                <a:solidFill>
                  <a:schemeClr val="tx1">
                    <a:lumMod val="65000"/>
                    <a:lumOff val="35000"/>
                  </a:schemeClr>
                </a:solidFill>
                <a:latin typeface="Open Sans"/>
              </a:defRPr>
            </a:lvl3pPr>
            <a:lvl4pPr marL="1371600" indent="0">
              <a:buNone/>
              <a:defRPr/>
            </a:lvl4pPr>
            <a:lvl5pPr marL="1828800" indent="0">
              <a:buNone/>
              <a:defRPr/>
            </a:lvl5pPr>
          </a:lstStyle>
          <a:p>
            <a:pPr lvl="0"/>
            <a:r>
              <a:rPr lang="en-US"/>
              <a:t>Click to edit Master text styles</a:t>
            </a:r>
          </a:p>
        </p:txBody>
      </p:sp>
      <p:pic>
        <p:nvPicPr>
          <p:cNvPr id="3" name="Picture 2" title="gold lightbulb"/>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395" y="188640"/>
            <a:ext cx="764073" cy="796133"/>
          </a:xfrm>
          <a:prstGeom prst="rect">
            <a:avLst/>
          </a:prstGeom>
        </p:spPr>
      </p:pic>
    </p:spTree>
    <p:extLst>
      <p:ext uri="{BB962C8B-B14F-4D97-AF65-F5344CB8AC3E}">
        <p14:creationId xmlns:p14="http://schemas.microsoft.com/office/powerpoint/2010/main" val="3308563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nk &amp; heading">
    <p:spTree>
      <p:nvGrpSpPr>
        <p:cNvPr id="1" name=""/>
        <p:cNvGrpSpPr/>
        <p:nvPr/>
      </p:nvGrpSpPr>
      <p:grpSpPr>
        <a:xfrm>
          <a:off x="0" y="0"/>
          <a:ext cx="0" cy="0"/>
          <a:chOff x="0" y="0"/>
          <a:chExt cx="0" cy="0"/>
        </a:xfrm>
      </p:grpSpPr>
      <p:pic>
        <p:nvPicPr>
          <p:cNvPr id="1026" name="Picture 2" title="My Learning Essentials Punk hea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8144" y="2051330"/>
            <a:ext cx="3309937"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Rectangle 4" title="transparent box"/>
              <p:cNvSpPr/>
              <p:nvPr userDrawn="1"/>
            </p:nvSpPr>
            <p:spPr>
              <a:xfrm>
                <a:off x="0" y="44624"/>
                <a:ext cx="9144000"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a:fld id="{825F15A7-03F4-43D7-82C5-3E23DA2F108C}" type="mathplaceholder">
                        <a:rPr lang="en-GB" i="1" smtClean="0">
                          <a:latin typeface="Open Sans Semibold"/>
                        </a:rPr>
                        <a:t>Type equation here.</a:t>
                      </a:fld>
                    </m:oMath>
                  </m:oMathPara>
                </a14:m>
                <a:endParaRPr lang="en-GB">
                  <a:latin typeface="Open Sans Semibold"/>
                </a:endParaRPr>
              </a:p>
            </p:txBody>
          </p:sp>
        </mc:Choice>
        <mc:Fallback xmlns="">
          <p:sp>
            <p:nvSpPr>
              <p:cNvPr id="5" name="Rectangle 4" title="transparent box"/>
              <p:cNvSpPr>
                <a:spLocks noRot="1" noChangeAspect="1" noMove="1" noResize="1" noEditPoints="1" noAdjustHandles="1" noChangeArrowheads="1" noChangeShapeType="1" noTextEdit="1"/>
              </p:cNvSpPr>
              <p:nvPr userDrawn="1"/>
            </p:nvSpPr>
            <p:spPr>
              <a:xfrm>
                <a:off x="0" y="44624"/>
                <a:ext cx="9144000" cy="6858000"/>
              </a:xfrm>
              <a:prstGeom prst="rect">
                <a:avLst/>
              </a:prstGeom>
              <a:blipFill>
                <a:blip r:embed="rId3"/>
                <a:stretch>
                  <a:fillRect/>
                </a:stretch>
              </a:blipFill>
              <a:ln>
                <a:noFill/>
              </a:ln>
            </p:spPr>
            <p:txBody>
              <a:bodyPr/>
              <a:lstStyle/>
              <a:p>
                <a:r>
                  <a:rPr lang="en-US">
                    <a:noFill/>
                  </a:rPr>
                  <a:t> </a:t>
                </a:r>
              </a:p>
            </p:txBody>
          </p:sp>
        </mc:Fallback>
      </mc:AlternateContent>
      <p:sp>
        <p:nvSpPr>
          <p:cNvPr id="9"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1" name="Text Placeholder 10"/>
          <p:cNvSpPr>
            <a:spLocks noGrp="1"/>
          </p:cNvSpPr>
          <p:nvPr>
            <p:ph type="body" sz="quarter" idx="11"/>
          </p:nvPr>
        </p:nvSpPr>
        <p:spPr>
          <a:xfrm>
            <a:off x="250825" y="1628774"/>
            <a:ext cx="5545311" cy="4968577"/>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pic>
        <p:nvPicPr>
          <p:cNvPr id="13" name="Picture 12"/>
          <p:cNvPicPr>
            <a:picLocks noChangeAspect="1"/>
          </p:cNvPicPr>
          <p:nvPr userDrawn="1"/>
        </p:nvPicPr>
        <p:blipFill rotWithShape="1">
          <a:blip r:embed="rId4">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Tree>
    <p:extLst>
      <p:ext uri="{BB962C8B-B14F-4D97-AF65-F5344CB8AC3E}">
        <p14:creationId xmlns:p14="http://schemas.microsoft.com/office/powerpoint/2010/main" val="2457435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btitled list question">
    <p:spTree>
      <p:nvGrpSpPr>
        <p:cNvPr id="1" name=""/>
        <p:cNvGrpSpPr/>
        <p:nvPr/>
      </p:nvGrpSpPr>
      <p:grpSpPr>
        <a:xfrm>
          <a:off x="0" y="0"/>
          <a:ext cx="0" cy="0"/>
          <a:chOff x="0" y="0"/>
          <a:chExt cx="0" cy="0"/>
        </a:xfrm>
      </p:grpSpPr>
      <p:grpSp>
        <p:nvGrpSpPr>
          <p:cNvPr id="4" name="Group 3" title="1"/>
          <p:cNvGrpSpPr/>
          <p:nvPr userDrawn="1"/>
        </p:nvGrpSpPr>
        <p:grpSpPr>
          <a:xfrm>
            <a:off x="776853" y="2766827"/>
            <a:ext cx="566400" cy="590165"/>
            <a:chOff x="796833" y="2766827"/>
            <a:chExt cx="566400" cy="590165"/>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833" y="2766827"/>
              <a:ext cx="566400" cy="590165"/>
            </a:xfrm>
            <a:prstGeom prst="rect">
              <a:avLst/>
            </a:prstGeom>
          </p:spPr>
        </p:pic>
        <p:sp>
          <p:nvSpPr>
            <p:cNvPr id="12" name="TextBox 11"/>
            <p:cNvSpPr txBox="1"/>
            <p:nvPr userDrawn="1"/>
          </p:nvSpPr>
          <p:spPr>
            <a:xfrm>
              <a:off x="920121" y="2852936"/>
              <a:ext cx="323499" cy="461665"/>
            </a:xfrm>
            <a:prstGeom prst="rect">
              <a:avLst/>
            </a:prstGeom>
            <a:noFill/>
          </p:spPr>
          <p:txBody>
            <a:bodyPr wrap="square" rtlCol="0">
              <a:spAutoFit/>
            </a:bodyPr>
            <a:lstStyle/>
            <a:p>
              <a:r>
                <a:rPr lang="en-GB" sz="2400" b="1">
                  <a:solidFill>
                    <a:srgbClr val="7A1F7F"/>
                  </a:solidFill>
                  <a:latin typeface="Open Sans"/>
                  <a:ea typeface="Open Sans Semibold" panose="020B0706030804020204" pitchFamily="34" charset="0"/>
                  <a:cs typeface="Open Sans Semibold" panose="020B0706030804020204" pitchFamily="34" charset="0"/>
                </a:rPr>
                <a:t>1</a:t>
              </a:r>
            </a:p>
          </p:txBody>
        </p:sp>
      </p:grpSp>
      <p:grpSp>
        <p:nvGrpSpPr>
          <p:cNvPr id="13" name="Group 12"/>
          <p:cNvGrpSpPr/>
          <p:nvPr userDrawn="1"/>
        </p:nvGrpSpPr>
        <p:grpSpPr>
          <a:xfrm>
            <a:off x="776853" y="3776414"/>
            <a:ext cx="536489" cy="558999"/>
            <a:chOff x="786204" y="3526135"/>
            <a:chExt cx="536489" cy="558999"/>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15" name="TextBox 14" title="2"/>
            <p:cNvSpPr txBox="1"/>
            <p:nvPr/>
          </p:nvSpPr>
          <p:spPr>
            <a:xfrm>
              <a:off x="892698" y="3605579"/>
              <a:ext cx="323499" cy="461665"/>
            </a:xfrm>
            <a:prstGeom prst="rect">
              <a:avLst/>
            </a:prstGeom>
            <a:noFill/>
          </p:spPr>
          <p:txBody>
            <a:bodyPr wrap="square" rtlCol="0">
              <a:spAutoFit/>
            </a:bodyPr>
            <a:lstStyle/>
            <a:p>
              <a:pPr marL="0" algn="l" defTabSz="914400" rtl="0" eaLnBrk="1" latinLnBrk="0" hangingPunct="1"/>
              <a:r>
                <a:rPr lang="en-GB" sz="2400" b="1" kern="1200">
                  <a:solidFill>
                    <a:srgbClr val="7A1F7F"/>
                  </a:solidFill>
                  <a:latin typeface="Open Sans"/>
                  <a:ea typeface="Open Sans Semibold" panose="020B0706030804020204" pitchFamily="34" charset="0"/>
                  <a:cs typeface="Open Sans Semibold" panose="020B0706030804020204" pitchFamily="34" charset="0"/>
                </a:rPr>
                <a:t>2</a:t>
              </a:r>
            </a:p>
          </p:txBody>
        </p:sp>
      </p:grpSp>
      <p:grpSp>
        <p:nvGrpSpPr>
          <p:cNvPr id="16" name="Group 15" title="3"/>
          <p:cNvGrpSpPr/>
          <p:nvPr userDrawn="1"/>
        </p:nvGrpSpPr>
        <p:grpSpPr>
          <a:xfrm>
            <a:off x="776853" y="4754835"/>
            <a:ext cx="536489" cy="558999"/>
            <a:chOff x="786204" y="3526135"/>
            <a:chExt cx="536489" cy="558999"/>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18" name="TextBox 17"/>
            <p:cNvSpPr txBox="1"/>
            <p:nvPr/>
          </p:nvSpPr>
          <p:spPr>
            <a:xfrm>
              <a:off x="892698" y="3605579"/>
              <a:ext cx="323499" cy="461665"/>
            </a:xfrm>
            <a:prstGeom prst="rect">
              <a:avLst/>
            </a:prstGeom>
            <a:noFill/>
          </p:spPr>
          <p:txBody>
            <a:bodyPr wrap="square" rtlCol="0">
              <a:spAutoFit/>
            </a:bodyPr>
            <a:lstStyle/>
            <a:p>
              <a:pPr marL="0" algn="l" defTabSz="914400" rtl="0" eaLnBrk="1" latinLnBrk="0" hangingPunct="1"/>
              <a:r>
                <a:rPr lang="en-GB" sz="2400" b="1" kern="1200">
                  <a:solidFill>
                    <a:srgbClr val="7A1F7F"/>
                  </a:solidFill>
                  <a:latin typeface="Open Sans"/>
                  <a:ea typeface="Open Sans Semibold" panose="020B0706030804020204" pitchFamily="34" charset="0"/>
                  <a:cs typeface="Open Sans Semibold" panose="020B0706030804020204" pitchFamily="34" charset="0"/>
                </a:rPr>
                <a:t>3</a:t>
              </a:r>
            </a:p>
          </p:txBody>
        </p:sp>
      </p:grpSp>
      <p:sp>
        <p:nvSpPr>
          <p:cNvPr id="20"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3" name="Text Placeholder 2"/>
          <p:cNvSpPr>
            <a:spLocks noGrp="1"/>
          </p:cNvSpPr>
          <p:nvPr>
            <p:ph type="body" sz="quarter" idx="11" hasCustomPrompt="1"/>
          </p:nvPr>
        </p:nvSpPr>
        <p:spPr>
          <a:xfrm>
            <a:off x="674112" y="1608480"/>
            <a:ext cx="6274152" cy="865188"/>
          </a:xfrm>
          <a:prstGeom prst="rect">
            <a:avLst/>
          </a:prstGeom>
        </p:spPr>
        <p:txBody>
          <a:bodyPr/>
          <a:lstStyle>
            <a:lvl1pPr marL="0" indent="0">
              <a:buFontTx/>
              <a:buNone/>
              <a:defRPr sz="2800">
                <a:solidFill>
                  <a:srgbClr val="7A1F7F"/>
                </a:solidFill>
                <a:latin typeface="Open Sans"/>
                <a:ea typeface="Open Sans"/>
                <a:cs typeface="Open Sans"/>
              </a:defRPr>
            </a:lvl1pPr>
            <a:lvl2pPr marL="457200" indent="0">
              <a:buNone/>
              <a:defRPr lang="en-US" sz="2800" b="1" kern="1200" dirty="0" smtClean="0">
                <a:solidFill>
                  <a:srgbClr val="7A1F7F"/>
                </a:solidFill>
                <a:latin typeface="Open Sans Semibold" panose="020B0706030804020204" pitchFamily="34" charset="0"/>
                <a:ea typeface="Open Sans Semibold" panose="020B0706030804020204" pitchFamily="34" charset="0"/>
                <a:cs typeface="Open Sans Semibold" panose="020B0706030804020204" pitchFamily="34" charset="0"/>
              </a:defRPr>
            </a:lvl2pPr>
          </a:lstStyle>
          <a:p>
            <a:pPr lvl="0"/>
            <a:r>
              <a:rPr lang="en-US"/>
              <a:t>Subtitle</a:t>
            </a:r>
          </a:p>
        </p:txBody>
      </p:sp>
      <p:grpSp>
        <p:nvGrpSpPr>
          <p:cNvPr id="22" name="Group 21" title="4"/>
          <p:cNvGrpSpPr/>
          <p:nvPr userDrawn="1"/>
        </p:nvGrpSpPr>
        <p:grpSpPr>
          <a:xfrm>
            <a:off x="776853" y="5733256"/>
            <a:ext cx="536489" cy="558999"/>
            <a:chOff x="786204" y="3526135"/>
            <a:chExt cx="536489" cy="558999"/>
          </a:xfrm>
        </p:grpSpPr>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24" name="TextBox 23"/>
            <p:cNvSpPr txBox="1"/>
            <p:nvPr/>
          </p:nvSpPr>
          <p:spPr>
            <a:xfrm>
              <a:off x="858212" y="3605579"/>
              <a:ext cx="323499" cy="461665"/>
            </a:xfrm>
            <a:prstGeom prst="rect">
              <a:avLst/>
            </a:prstGeom>
            <a:noFill/>
          </p:spPr>
          <p:txBody>
            <a:bodyPr wrap="square" rtlCol="0">
              <a:spAutoFit/>
            </a:bodyPr>
            <a:lstStyle/>
            <a:p>
              <a:pPr marL="0" algn="l" defTabSz="914400" rtl="0" eaLnBrk="1" latinLnBrk="0" hangingPunct="1"/>
              <a:r>
                <a:rPr lang="en-GB" sz="2400" b="1" kern="1200">
                  <a:solidFill>
                    <a:srgbClr val="7A1F7F"/>
                  </a:solidFill>
                  <a:latin typeface="Open Sans"/>
                  <a:ea typeface="Open Sans Semibold" panose="020B0706030804020204" pitchFamily="34" charset="0"/>
                  <a:cs typeface="Open Sans Semibold" panose="020B0706030804020204" pitchFamily="34" charset="0"/>
                </a:rPr>
                <a:t>4</a:t>
              </a:r>
            </a:p>
          </p:txBody>
        </p:sp>
      </p:grpSp>
      <p:sp>
        <p:nvSpPr>
          <p:cNvPr id="5" name="Text Placeholder 4"/>
          <p:cNvSpPr>
            <a:spLocks noGrp="1"/>
          </p:cNvSpPr>
          <p:nvPr>
            <p:ph type="body" sz="quarter" idx="12" hasCustomPrompt="1"/>
          </p:nvPr>
        </p:nvSpPr>
        <p:spPr>
          <a:xfrm>
            <a:off x="1475656" y="4749146"/>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Open Sans"/>
                <a:ea typeface="Open Sans" panose="020B0606030504020204" pitchFamily="34" charset="0"/>
                <a:cs typeface="Open Sans" panose="020B0606030504020204" pitchFamily="34" charset="0"/>
              </a:defRPr>
            </a:lvl1pPr>
          </a:lstStyle>
          <a:p>
            <a:pPr marL="0" lvl="0" algn="l" defTabSz="914400" rtl="0" eaLnBrk="1" latinLnBrk="0" hangingPunct="1"/>
            <a:r>
              <a:rPr lang="en-US"/>
              <a:t>Placeholder text</a:t>
            </a:r>
            <a:endParaRPr lang="en-GB"/>
          </a:p>
        </p:txBody>
      </p:sp>
      <p:sp>
        <p:nvSpPr>
          <p:cNvPr id="28" name="Text Placeholder 4"/>
          <p:cNvSpPr>
            <a:spLocks noGrp="1"/>
          </p:cNvSpPr>
          <p:nvPr>
            <p:ph type="body" sz="quarter" idx="13" hasCustomPrompt="1"/>
          </p:nvPr>
        </p:nvSpPr>
        <p:spPr>
          <a:xfrm>
            <a:off x="1475656" y="3765037"/>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Open Sans"/>
                <a:ea typeface="Open Sans" panose="020B0606030504020204" pitchFamily="34" charset="0"/>
                <a:cs typeface="Open Sans" panose="020B0606030504020204" pitchFamily="34" charset="0"/>
              </a:defRPr>
            </a:lvl1pPr>
          </a:lstStyle>
          <a:p>
            <a:pPr marL="0" lvl="0" algn="l" defTabSz="914400" rtl="0" eaLnBrk="1" latinLnBrk="0" hangingPunct="1"/>
            <a:r>
              <a:rPr lang="en-US"/>
              <a:t>Placeholder text</a:t>
            </a:r>
            <a:endParaRPr lang="en-GB"/>
          </a:p>
        </p:txBody>
      </p:sp>
      <p:sp>
        <p:nvSpPr>
          <p:cNvPr id="29" name="Text Placeholder 4"/>
          <p:cNvSpPr>
            <a:spLocks noGrp="1"/>
          </p:cNvSpPr>
          <p:nvPr>
            <p:ph type="body" sz="quarter" idx="14" hasCustomPrompt="1"/>
          </p:nvPr>
        </p:nvSpPr>
        <p:spPr>
          <a:xfrm>
            <a:off x="1475656" y="5733256"/>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Open Sans"/>
                <a:ea typeface="Open Sans" panose="020B0606030504020204" pitchFamily="34" charset="0"/>
                <a:cs typeface="Open Sans" panose="020B0606030504020204" pitchFamily="34" charset="0"/>
              </a:defRPr>
            </a:lvl1pPr>
          </a:lstStyle>
          <a:p>
            <a:pPr marL="0" lvl="0" algn="l" defTabSz="914400" rtl="0" eaLnBrk="1" latinLnBrk="0" hangingPunct="1"/>
            <a:r>
              <a:rPr lang="en-US"/>
              <a:t>Placeholder text</a:t>
            </a:r>
            <a:endParaRPr lang="en-GB"/>
          </a:p>
        </p:txBody>
      </p:sp>
      <p:sp>
        <p:nvSpPr>
          <p:cNvPr id="30" name="Text Placeholder 4"/>
          <p:cNvSpPr>
            <a:spLocks noGrp="1"/>
          </p:cNvSpPr>
          <p:nvPr>
            <p:ph type="body" sz="quarter" idx="15" hasCustomPrompt="1"/>
          </p:nvPr>
        </p:nvSpPr>
        <p:spPr>
          <a:xfrm>
            <a:off x="1475656" y="2780928"/>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Open Sans"/>
                <a:ea typeface="Open Sans" panose="020B0606030504020204" pitchFamily="34" charset="0"/>
                <a:cs typeface="Open Sans" panose="020B0606030504020204" pitchFamily="34" charset="0"/>
              </a:defRPr>
            </a:lvl1pPr>
          </a:lstStyle>
          <a:p>
            <a:pPr marL="0" lvl="0" algn="l" defTabSz="914400" rtl="0" eaLnBrk="1" latinLnBrk="0" hangingPunct="1"/>
            <a:r>
              <a:rPr lang="en-US"/>
              <a:t>Placeholder text</a:t>
            </a:r>
            <a:endParaRPr lang="en-GB"/>
          </a:p>
        </p:txBody>
      </p:sp>
    </p:spTree>
    <p:extLst>
      <p:ext uri="{BB962C8B-B14F-4D97-AF65-F5344CB8AC3E}">
        <p14:creationId xmlns:p14="http://schemas.microsoft.com/office/powerpoint/2010/main" val="2582409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urple banner white headin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40919" y="2075259"/>
            <a:ext cx="3309937"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userDrawn="1"/>
        </p:nvSpPr>
        <p:spPr>
          <a:xfrm>
            <a:off x="0" y="0"/>
            <a:ext cx="9144000" cy="6858000"/>
          </a:xfrm>
          <a:prstGeom prst="rect">
            <a:avLst/>
          </a:prstGeom>
          <a:solidFill>
            <a:schemeClr val="bg2">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8"/>
          <p:cNvSpPr>
            <a:spLocks noGrp="1"/>
          </p:cNvSpPr>
          <p:nvPr>
            <p:ph type="body" sz="quarter" idx="10"/>
          </p:nvPr>
        </p:nvSpPr>
        <p:spPr>
          <a:xfrm>
            <a:off x="179388" y="322854"/>
            <a:ext cx="7488237" cy="585866"/>
          </a:xfrm>
          <a:prstGeom prst="rect">
            <a:avLst/>
          </a:prstGeom>
        </p:spPr>
        <p:txBody>
          <a:bodyPr tIns="46800" anchor="ctr" anchorCtr="0">
            <a:spAutoFit/>
          </a:bodyPr>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3837481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urple banner white heading">
    <p:spTree>
      <p:nvGrpSpPr>
        <p:cNvPr id="1" name=""/>
        <p:cNvGrpSpPr/>
        <p:nvPr/>
      </p:nvGrpSpPr>
      <p:grpSpPr>
        <a:xfrm>
          <a:off x="0" y="0"/>
          <a:ext cx="0" cy="0"/>
          <a:chOff x="0" y="0"/>
          <a:chExt cx="0" cy="0"/>
        </a:xfrm>
      </p:grpSpPr>
      <p:sp>
        <p:nvSpPr>
          <p:cNvPr id="6" name="Text Placeholder 8"/>
          <p:cNvSpPr>
            <a:spLocks noGrp="1"/>
          </p:cNvSpPr>
          <p:nvPr>
            <p:ph type="body" sz="quarter" idx="10"/>
          </p:nvPr>
        </p:nvSpPr>
        <p:spPr>
          <a:xfrm>
            <a:off x="179388" y="322854"/>
            <a:ext cx="7488237" cy="585866"/>
          </a:xfrm>
          <a:prstGeom prst="rect">
            <a:avLst/>
          </a:prstGeom>
        </p:spPr>
        <p:txBody>
          <a:bodyPr tIns="46800" anchor="ctr" anchorCtr="0">
            <a:spAutoFit/>
          </a:bodyPr>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pic>
        <p:nvPicPr>
          <p:cNvPr id="2" name="Picture 1" title="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1844824"/>
            <a:ext cx="576064" cy="576064"/>
          </a:xfrm>
          <a:prstGeom prst="rect">
            <a:avLst/>
          </a:prstGeom>
        </p:spPr>
      </p:pic>
      <p:pic>
        <p:nvPicPr>
          <p:cNvPr id="4" name="Picture 3" title="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544" y="2834934"/>
            <a:ext cx="576064" cy="576064"/>
          </a:xfrm>
          <a:prstGeom prst="rect">
            <a:avLst/>
          </a:prstGeom>
        </p:spPr>
      </p:pic>
      <p:pic>
        <p:nvPicPr>
          <p:cNvPr id="7" name="Picture 6" title="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7544" y="3825044"/>
            <a:ext cx="576064" cy="576064"/>
          </a:xfrm>
          <a:prstGeom prst="rect">
            <a:avLst/>
          </a:prstGeom>
        </p:spPr>
      </p:pic>
      <p:pic>
        <p:nvPicPr>
          <p:cNvPr id="8" name="Picture 7" title="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7544" y="4815154"/>
            <a:ext cx="576064" cy="576064"/>
          </a:xfrm>
          <a:prstGeom prst="rect">
            <a:avLst/>
          </a:prstGeom>
        </p:spPr>
      </p:pic>
      <p:pic>
        <p:nvPicPr>
          <p:cNvPr id="9" name="Picture 8" title="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67608" y="5805264"/>
            <a:ext cx="576000" cy="576000"/>
          </a:xfrm>
          <a:prstGeom prst="rect">
            <a:avLst/>
          </a:prstGeom>
        </p:spPr>
      </p:pic>
      <p:sp>
        <p:nvSpPr>
          <p:cNvPr id="11" name="Text Placeholder 10"/>
          <p:cNvSpPr>
            <a:spLocks noGrp="1"/>
          </p:cNvSpPr>
          <p:nvPr>
            <p:ph type="body" sz="quarter" idx="11"/>
          </p:nvPr>
        </p:nvSpPr>
        <p:spPr>
          <a:xfrm>
            <a:off x="1187624" y="1844824"/>
            <a:ext cx="7488832" cy="648072"/>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12" name="Text Placeholder 10"/>
          <p:cNvSpPr>
            <a:spLocks noGrp="1"/>
          </p:cNvSpPr>
          <p:nvPr>
            <p:ph type="body" sz="quarter" idx="12"/>
          </p:nvPr>
        </p:nvSpPr>
        <p:spPr>
          <a:xfrm>
            <a:off x="1187624" y="2834934"/>
            <a:ext cx="7488832" cy="648072"/>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13" name="Text Placeholder 10"/>
          <p:cNvSpPr>
            <a:spLocks noGrp="1"/>
          </p:cNvSpPr>
          <p:nvPr>
            <p:ph type="body" sz="quarter" idx="13"/>
          </p:nvPr>
        </p:nvSpPr>
        <p:spPr>
          <a:xfrm>
            <a:off x="1187624" y="3825044"/>
            <a:ext cx="7488832" cy="648072"/>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14" name="Text Placeholder 10"/>
          <p:cNvSpPr>
            <a:spLocks noGrp="1"/>
          </p:cNvSpPr>
          <p:nvPr>
            <p:ph type="body" sz="quarter" idx="14"/>
          </p:nvPr>
        </p:nvSpPr>
        <p:spPr>
          <a:xfrm>
            <a:off x="1187624" y="4815154"/>
            <a:ext cx="7488832" cy="648072"/>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15" name="Text Placeholder 10"/>
          <p:cNvSpPr>
            <a:spLocks noGrp="1"/>
          </p:cNvSpPr>
          <p:nvPr>
            <p:ph type="body" sz="quarter" idx="15"/>
          </p:nvPr>
        </p:nvSpPr>
        <p:spPr>
          <a:xfrm>
            <a:off x="1187624" y="5805264"/>
            <a:ext cx="7488832" cy="648072"/>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125645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unk &amp; heading">
    <p:spTree>
      <p:nvGrpSpPr>
        <p:cNvPr id="1" name=""/>
        <p:cNvGrpSpPr/>
        <p:nvPr/>
      </p:nvGrpSpPr>
      <p:grpSpPr>
        <a:xfrm>
          <a:off x="0" y="0"/>
          <a:ext cx="0" cy="0"/>
          <a:chOff x="0" y="0"/>
          <a:chExt cx="0" cy="0"/>
        </a:xfrm>
      </p:grpSpPr>
      <p:sp>
        <p:nvSpPr>
          <p:cNvPr id="2" name="Rectangle 1"/>
          <p:cNvSpPr/>
          <p:nvPr userDrawn="1"/>
        </p:nvSpPr>
        <p:spPr>
          <a:xfrm>
            <a:off x="0" y="1062259"/>
            <a:ext cx="9144000" cy="5795741"/>
          </a:xfrm>
          <a:prstGeom prst="rect">
            <a:avLst/>
          </a:prstGeom>
          <a:solidFill>
            <a:srgbClr val="7A1F7F"/>
          </a:solidFill>
          <a:ln>
            <a:solidFill>
              <a:srgbClr val="7A1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title="My Learning Essentials punk head"/>
          <p:cNvPicPr>
            <a:picLocks noChangeAspect="1"/>
          </p:cNvPicPr>
          <p:nvPr userDrawn="1"/>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bwMode="auto">
          <a:xfrm>
            <a:off x="5947463" y="2201739"/>
            <a:ext cx="3203849" cy="4656261"/>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TextBox 15"/>
          <p:cNvSpPr txBox="1"/>
          <p:nvPr userDrawn="1"/>
        </p:nvSpPr>
        <p:spPr>
          <a:xfrm>
            <a:off x="971600" y="0"/>
            <a:ext cx="568863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a:solidFill>
                  <a:schemeClr val="accent3"/>
                </a:solidFill>
                <a:effectLst>
                  <a:outerShdw blurRad="38100" dist="38100" dir="2700000" algn="tl">
                    <a:srgbClr val="000000">
                      <a:alpha val="43137"/>
                    </a:srgbClr>
                  </a:outerShdw>
                </a:effectLst>
                <a:latin typeface="+mj-lt"/>
                <a:ea typeface="+mj-ea"/>
                <a:cs typeface="+mj-cs"/>
              </a:defRPr>
            </a:lvl1pPr>
            <a:lvl2pPr algn="ctr">
              <a:defRPr sz="4400"/>
            </a:lvl2pPr>
            <a:lvl3pPr algn="ctr">
              <a:defRPr sz="4400"/>
            </a:lvl3pPr>
            <a:lvl4pPr algn="ctr">
              <a:defRPr sz="4400"/>
            </a:lvl4pPr>
            <a:lvl5pPr algn="ctr">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pPr>
              <a:defRPr/>
            </a:pPr>
            <a:r>
              <a:rPr lang="en-GB" sz="3600">
                <a:solidFill>
                  <a:srgbClr val="7A1F7F"/>
                </a:solidFill>
                <a:effectLst/>
                <a:latin typeface="Open Sans Semibold" panose="020B0706030804020204" pitchFamily="34" charset="0"/>
                <a:ea typeface="Open Sans Semibold" panose="020B0706030804020204" pitchFamily="34" charset="0"/>
                <a:cs typeface="Open Sans Semibold" panose="020B0706030804020204" pitchFamily="34" charset="0"/>
              </a:rPr>
              <a:t>Tell us what you think!</a:t>
            </a:r>
          </a:p>
        </p:txBody>
      </p:sp>
      <p:pic>
        <p:nvPicPr>
          <p:cNvPr id="17" name="Picture 16" title="gold lightbulb"/>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9512" y="116632"/>
            <a:ext cx="721338" cy="751603"/>
          </a:xfrm>
          <a:prstGeom prst="rect">
            <a:avLst/>
          </a:prstGeom>
        </p:spPr>
      </p:pic>
      <p:sp>
        <p:nvSpPr>
          <p:cNvPr id="19" name="Rectangle 18"/>
          <p:cNvSpPr/>
          <p:nvPr userDrawn="1"/>
        </p:nvSpPr>
        <p:spPr>
          <a:xfrm>
            <a:off x="539552" y="6381328"/>
            <a:ext cx="2160240" cy="390876"/>
          </a:xfrm>
          <a:prstGeom prst="rect">
            <a:avLst/>
          </a:prstGeom>
        </p:spPr>
        <p:txBody>
          <a:bodyPr wrap="square">
            <a:spAutoFit/>
          </a:bodyPr>
          <a:lstStyle/>
          <a:p>
            <a:pPr>
              <a:lnSpc>
                <a:spcPct val="115000"/>
              </a:lnSpc>
              <a:spcBef>
                <a:spcPts val="1000"/>
              </a:spcBef>
              <a:buFont typeface="+mj-lt"/>
              <a:buNone/>
            </a:pPr>
            <a:r>
              <a:rPr lang="en-GB" sz="1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GB" sz="180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mlemanchester</a:t>
            </a:r>
            <a:endParaRPr lang="en-GB" sz="1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20" name="Picture 19" title="gold twitter ic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9512" y="6453336"/>
            <a:ext cx="366843" cy="297609"/>
          </a:xfrm>
          <a:prstGeom prst="rect">
            <a:avLst/>
          </a:prstGeom>
        </p:spPr>
      </p:pic>
      <p:sp>
        <p:nvSpPr>
          <p:cNvPr id="18" name="Rectangle 17"/>
          <p:cNvSpPr/>
          <p:nvPr userDrawn="1"/>
        </p:nvSpPr>
        <p:spPr>
          <a:xfrm>
            <a:off x="3203848" y="6401348"/>
            <a:ext cx="2808312" cy="390876"/>
          </a:xfrm>
          <a:prstGeom prst="rect">
            <a:avLst/>
          </a:prstGeom>
        </p:spPr>
        <p:txBody>
          <a:bodyPr wrap="square">
            <a:spAutoFit/>
          </a:bodyPr>
          <a:lstStyle/>
          <a:p>
            <a:pPr>
              <a:lnSpc>
                <a:spcPct val="115000"/>
              </a:lnSpc>
              <a:spcBef>
                <a:spcPts val="1000"/>
              </a:spcBef>
              <a:buFont typeface="+mj-lt"/>
              <a:buNone/>
            </a:pPr>
            <a:r>
              <a:rPr lang="en-GB" sz="1800" kern="1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mle@manchester.ac.uk</a:t>
            </a:r>
          </a:p>
        </p:txBody>
      </p:sp>
      <p:pic>
        <p:nvPicPr>
          <p:cNvPr id="23" name="Picture 2" title="gold arrow"/>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2843808" y="6381328"/>
            <a:ext cx="360040" cy="37432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825226" y="1556792"/>
            <a:ext cx="5402958" cy="400110"/>
          </a:xfrm>
          <a:prstGeom prst="rect">
            <a:avLst/>
          </a:prstGeom>
        </p:spPr>
        <p:txBody>
          <a:bodyPr wrap="square">
            <a:spAutoFit/>
          </a:bodyPr>
          <a:lstStyle/>
          <a:p>
            <a:r>
              <a:rPr lang="en-GB" sz="2000">
                <a:solidFill>
                  <a:prstClr val="white"/>
                </a:solidFill>
                <a:latin typeface="Open Sans"/>
              </a:rPr>
              <a:t>I have found this session engaging.</a:t>
            </a:r>
          </a:p>
        </p:txBody>
      </p:sp>
      <p:pic>
        <p:nvPicPr>
          <p:cNvPr id="25" name="Picture 5" descr="S:\Teaching and Learning Team\Online resources\MLE\assets\icons\1.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57947" y="1484784"/>
            <a:ext cx="527518" cy="52751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825226" y="2636912"/>
            <a:ext cx="5234356" cy="707886"/>
          </a:xfrm>
          <a:prstGeom prst="rect">
            <a:avLst/>
          </a:prstGeom>
        </p:spPr>
        <p:txBody>
          <a:bodyPr wrap="square">
            <a:spAutoFit/>
          </a:bodyPr>
          <a:lstStyle/>
          <a:p>
            <a:r>
              <a:rPr lang="en-GB" sz="2000">
                <a:solidFill>
                  <a:prstClr val="white"/>
                </a:solidFill>
                <a:latin typeface="Open Sans"/>
              </a:rPr>
              <a:t>Do you feel more confident as a result</a:t>
            </a:r>
          </a:p>
          <a:p>
            <a:r>
              <a:rPr lang="en-GB" sz="2000">
                <a:solidFill>
                  <a:prstClr val="white"/>
                </a:solidFill>
                <a:latin typeface="Open Sans"/>
              </a:rPr>
              <a:t>of what you have learned?</a:t>
            </a:r>
          </a:p>
        </p:txBody>
      </p:sp>
      <p:pic>
        <p:nvPicPr>
          <p:cNvPr id="26" name="Picture 6" descr="S:\Teaching and Learning Team\Online resources\MLE\assets\icons\2.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57947" y="2681161"/>
            <a:ext cx="527517" cy="527517"/>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userDrawn="1"/>
        </p:nvSpPr>
        <p:spPr>
          <a:xfrm>
            <a:off x="825226" y="3789040"/>
            <a:ext cx="5378372" cy="707886"/>
          </a:xfrm>
          <a:prstGeom prst="rect">
            <a:avLst/>
          </a:prstGeom>
        </p:spPr>
        <p:txBody>
          <a:bodyPr wrap="square">
            <a:spAutoFit/>
          </a:bodyPr>
          <a:lstStyle/>
          <a:p>
            <a:r>
              <a:rPr lang="en-GB" sz="2000">
                <a:solidFill>
                  <a:prstClr val="white"/>
                </a:solidFill>
                <a:latin typeface="Open Sans"/>
              </a:rPr>
              <a:t>Do you think this session will be</a:t>
            </a:r>
          </a:p>
          <a:p>
            <a:r>
              <a:rPr lang="en-GB" sz="2000">
                <a:solidFill>
                  <a:prstClr val="white"/>
                </a:solidFill>
                <a:latin typeface="Open Sans"/>
              </a:rPr>
              <a:t>beneficial to your learning?</a:t>
            </a:r>
          </a:p>
        </p:txBody>
      </p:sp>
      <p:pic>
        <p:nvPicPr>
          <p:cNvPr id="27" name="Picture 7" title="3"/>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57947" y="3877538"/>
            <a:ext cx="527518" cy="52751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userDrawn="1"/>
        </p:nvSpPr>
        <p:spPr>
          <a:xfrm>
            <a:off x="825226" y="5097378"/>
            <a:ext cx="5256584" cy="707886"/>
          </a:xfrm>
          <a:prstGeom prst="rect">
            <a:avLst/>
          </a:prstGeom>
          <a:noFill/>
        </p:spPr>
        <p:txBody>
          <a:bodyPr wrap="square" rtlCol="0">
            <a:spAutoFit/>
          </a:bodyPr>
          <a:lstStyle/>
          <a:p>
            <a:r>
              <a:rPr lang="en-GB" sz="2000">
                <a:solidFill>
                  <a:prstClr val="white"/>
                </a:solidFill>
                <a:latin typeface="Open Sans"/>
              </a:rPr>
              <a:t>Will you change the way you work based on what you’ve learned?</a:t>
            </a:r>
          </a:p>
        </p:txBody>
      </p:sp>
      <p:pic>
        <p:nvPicPr>
          <p:cNvPr id="28" name="Picture 8" title="4"/>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57948" y="5073916"/>
            <a:ext cx="527517" cy="5275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title="grey line"/>
          <p:cNvPicPr>
            <a:picLocks noChangeAspect="1"/>
          </p:cNvPicPr>
          <p:nvPr userDrawn="1"/>
        </p:nvPicPr>
        <p:blipFill rotWithShape="1">
          <a:blip r:embed="rId11">
            <a:extLst>
              <a:ext uri="{28A0092B-C50C-407E-A947-70E740481C1C}">
                <a14:useLocalDpi xmlns:a14="http://schemas.microsoft.com/office/drawing/2010/main" val="0"/>
              </a:ext>
            </a:extLst>
          </a:blip>
          <a:srcRect r="50455" b="26318"/>
          <a:stretch/>
        </p:blipFill>
        <p:spPr>
          <a:xfrm>
            <a:off x="-108520" y="980728"/>
            <a:ext cx="9252520" cy="104445"/>
          </a:xfrm>
          <a:prstGeom prst="rect">
            <a:avLst/>
          </a:prstGeom>
        </p:spPr>
      </p:pic>
    </p:spTree>
    <p:extLst>
      <p:ext uri="{BB962C8B-B14F-4D97-AF65-F5344CB8AC3E}">
        <p14:creationId xmlns:p14="http://schemas.microsoft.com/office/powerpoint/2010/main" val="3385712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6752" y="1196752"/>
            <a:ext cx="9144000" cy="67618"/>
          </a:xfrm>
          <a:prstGeom prst="rect">
            <a:avLst/>
          </a:prstGeom>
        </p:spPr>
      </p:pic>
      <p:sp>
        <p:nvSpPr>
          <p:cNvPr id="6" name="Text Placeholder 8"/>
          <p:cNvSpPr>
            <a:spLocks noGrp="1"/>
          </p:cNvSpPr>
          <p:nvPr>
            <p:ph type="body" sz="quarter" idx="10"/>
          </p:nvPr>
        </p:nvSpPr>
        <p:spPr>
          <a:xfrm>
            <a:off x="179388" y="260648"/>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3540006"/>
            <a:ext cx="1974451" cy="658359"/>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9512" y="2780928"/>
            <a:ext cx="1944216" cy="648072"/>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9512" y="5949280"/>
            <a:ext cx="1944216" cy="720080"/>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79513" y="4309371"/>
            <a:ext cx="1944216" cy="697816"/>
          </a:xfrm>
          <a:prstGeom prst="rect">
            <a:avLst/>
          </a:prstGeom>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79512" y="5118193"/>
            <a:ext cx="1944216" cy="720080"/>
          </a:xfrm>
          <a:prstGeom prst="rect">
            <a:avLst/>
          </a:prstGeom>
        </p:spPr>
      </p:pic>
    </p:spTree>
    <p:extLst>
      <p:ext uri="{BB962C8B-B14F-4D97-AF65-F5344CB8AC3E}">
        <p14:creationId xmlns:p14="http://schemas.microsoft.com/office/powerpoint/2010/main" val="4343194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cxnSp>
        <p:nvCxnSpPr>
          <p:cNvPr id="7" name="Straight Connector 6" title="gold line"/>
          <p:cNvCxnSpPr/>
          <p:nvPr userDrawn="1"/>
        </p:nvCxnSpPr>
        <p:spPr>
          <a:xfrm>
            <a:off x="2987824" y="1556792"/>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title="gold line"/>
          <p:cNvCxnSpPr/>
          <p:nvPr userDrawn="1"/>
        </p:nvCxnSpPr>
        <p:spPr>
          <a:xfrm>
            <a:off x="6156176" y="1556792"/>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ywllow line"/>
          <p:cNvCxnSpPr/>
          <p:nvPr userDrawn="1"/>
        </p:nvCxnSpPr>
        <p:spPr>
          <a:xfrm flipH="1">
            <a:off x="179512" y="2420888"/>
            <a:ext cx="8712968" cy="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144016" y="1556792"/>
            <a:ext cx="2843808" cy="720080"/>
          </a:xfrm>
          <a:prstGeom prst="rect">
            <a:avLst/>
          </a:prstGeom>
        </p:spPr>
        <p:txBody>
          <a:bodyPr/>
          <a:lstStyle>
            <a:lvl1pPr marL="0" indent="0" algn="ctr">
              <a:buNone/>
              <a:defRPr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29" name="Text Placeholder 10"/>
          <p:cNvSpPr>
            <a:spLocks noGrp="1"/>
          </p:cNvSpPr>
          <p:nvPr>
            <p:ph type="body" sz="quarter" idx="12"/>
          </p:nvPr>
        </p:nvSpPr>
        <p:spPr>
          <a:xfrm>
            <a:off x="3059832" y="1556792"/>
            <a:ext cx="2952328"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a:t>Click to edit Master text styles</a:t>
            </a:r>
          </a:p>
        </p:txBody>
      </p:sp>
      <p:sp>
        <p:nvSpPr>
          <p:cNvPr id="30" name="Text Placeholder 10"/>
          <p:cNvSpPr>
            <a:spLocks noGrp="1"/>
          </p:cNvSpPr>
          <p:nvPr>
            <p:ph type="body" sz="quarter" idx="13"/>
          </p:nvPr>
        </p:nvSpPr>
        <p:spPr>
          <a:xfrm>
            <a:off x="6228184" y="1556792"/>
            <a:ext cx="2736304"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a:t>Click to edit Master text styles</a:t>
            </a:r>
          </a:p>
        </p:txBody>
      </p:sp>
      <p:sp>
        <p:nvSpPr>
          <p:cNvPr id="45" name="Text Placeholder 10"/>
          <p:cNvSpPr>
            <a:spLocks noGrp="1"/>
          </p:cNvSpPr>
          <p:nvPr>
            <p:ph type="body" sz="quarter" idx="14"/>
          </p:nvPr>
        </p:nvSpPr>
        <p:spPr>
          <a:xfrm>
            <a:off x="179512" y="4077072"/>
            <a:ext cx="2843808" cy="720080"/>
          </a:xfrm>
          <a:prstGeom prst="rect">
            <a:avLst/>
          </a:prstGeom>
        </p:spPr>
        <p:txBody>
          <a:bodyPr/>
          <a:lstStyle>
            <a:lvl1pPr marL="0" indent="0" algn="ctr">
              <a:buNone/>
              <a:defRPr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46" name="Text Placeholder 10"/>
          <p:cNvSpPr>
            <a:spLocks noGrp="1"/>
          </p:cNvSpPr>
          <p:nvPr>
            <p:ph type="body" sz="quarter" idx="15"/>
          </p:nvPr>
        </p:nvSpPr>
        <p:spPr>
          <a:xfrm>
            <a:off x="3095328" y="4077072"/>
            <a:ext cx="2952328"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a:t>Click to edit Master text styles</a:t>
            </a:r>
          </a:p>
        </p:txBody>
      </p:sp>
      <p:sp>
        <p:nvSpPr>
          <p:cNvPr id="47" name="Text Placeholder 10"/>
          <p:cNvSpPr>
            <a:spLocks noGrp="1"/>
          </p:cNvSpPr>
          <p:nvPr>
            <p:ph type="body" sz="quarter" idx="16"/>
          </p:nvPr>
        </p:nvSpPr>
        <p:spPr>
          <a:xfrm>
            <a:off x="6263680" y="4077072"/>
            <a:ext cx="2736304"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a:t>Click to edit Master text styles</a:t>
            </a:r>
          </a:p>
        </p:txBody>
      </p:sp>
    </p:spTree>
    <p:extLst>
      <p:ext uri="{BB962C8B-B14F-4D97-AF65-F5344CB8AC3E}">
        <p14:creationId xmlns:p14="http://schemas.microsoft.com/office/powerpoint/2010/main" val="38194402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cxnSp>
        <p:nvCxnSpPr>
          <p:cNvPr id="7" name="Straight Connector 6" title="teal line"/>
          <p:cNvCxnSpPr/>
          <p:nvPr userDrawn="1"/>
        </p:nvCxnSpPr>
        <p:spPr>
          <a:xfrm>
            <a:off x="2987824" y="1556792"/>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17" name="Straight Connector 16" title="teal line"/>
          <p:cNvCxnSpPr/>
          <p:nvPr userDrawn="1"/>
        </p:nvCxnSpPr>
        <p:spPr>
          <a:xfrm>
            <a:off x="6156176" y="1556792"/>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teal line"/>
          <p:cNvCxnSpPr/>
          <p:nvPr userDrawn="1"/>
        </p:nvCxnSpPr>
        <p:spPr>
          <a:xfrm flipH="1">
            <a:off x="179512" y="2420888"/>
            <a:ext cx="8712968" cy="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144016" y="1556792"/>
            <a:ext cx="2843808" cy="720080"/>
          </a:xfrm>
          <a:prstGeom prst="rect">
            <a:avLst/>
          </a:prstGeom>
        </p:spPr>
        <p:txBody>
          <a:bodyPr/>
          <a:lstStyle>
            <a:lvl1pPr marL="0" indent="0" algn="ctr">
              <a:buNone/>
              <a:defRPr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29" name="Text Placeholder 10"/>
          <p:cNvSpPr>
            <a:spLocks noGrp="1"/>
          </p:cNvSpPr>
          <p:nvPr>
            <p:ph type="body" sz="quarter" idx="12"/>
          </p:nvPr>
        </p:nvSpPr>
        <p:spPr>
          <a:xfrm>
            <a:off x="3059832" y="1556792"/>
            <a:ext cx="2952328"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a:t>Click to edit Master text styles</a:t>
            </a:r>
          </a:p>
        </p:txBody>
      </p:sp>
      <p:sp>
        <p:nvSpPr>
          <p:cNvPr id="30" name="Text Placeholder 10"/>
          <p:cNvSpPr>
            <a:spLocks noGrp="1"/>
          </p:cNvSpPr>
          <p:nvPr>
            <p:ph type="body" sz="quarter" idx="13"/>
          </p:nvPr>
        </p:nvSpPr>
        <p:spPr>
          <a:xfrm>
            <a:off x="6228184" y="1556792"/>
            <a:ext cx="2736304"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a:t>Click to edit Master text styles</a:t>
            </a:r>
          </a:p>
        </p:txBody>
      </p:sp>
      <p:sp>
        <p:nvSpPr>
          <p:cNvPr id="45" name="Text Placeholder 10"/>
          <p:cNvSpPr>
            <a:spLocks noGrp="1"/>
          </p:cNvSpPr>
          <p:nvPr>
            <p:ph type="body" sz="quarter" idx="14"/>
          </p:nvPr>
        </p:nvSpPr>
        <p:spPr>
          <a:xfrm>
            <a:off x="179512" y="4077072"/>
            <a:ext cx="2843808" cy="720080"/>
          </a:xfrm>
          <a:prstGeom prst="rect">
            <a:avLst/>
          </a:prstGeom>
        </p:spPr>
        <p:txBody>
          <a:bodyPr/>
          <a:lstStyle>
            <a:lvl1pPr marL="0" indent="0" algn="ctr">
              <a:buNone/>
              <a:defRPr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46" name="Text Placeholder 10"/>
          <p:cNvSpPr>
            <a:spLocks noGrp="1"/>
          </p:cNvSpPr>
          <p:nvPr>
            <p:ph type="body" sz="quarter" idx="15"/>
          </p:nvPr>
        </p:nvSpPr>
        <p:spPr>
          <a:xfrm>
            <a:off x="3095328" y="4077072"/>
            <a:ext cx="2952328"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a:t>Click to edit Master text styles</a:t>
            </a:r>
          </a:p>
        </p:txBody>
      </p:sp>
      <p:sp>
        <p:nvSpPr>
          <p:cNvPr id="47" name="Text Placeholder 10"/>
          <p:cNvSpPr>
            <a:spLocks noGrp="1"/>
          </p:cNvSpPr>
          <p:nvPr>
            <p:ph type="body" sz="quarter" idx="16"/>
          </p:nvPr>
        </p:nvSpPr>
        <p:spPr>
          <a:xfrm>
            <a:off x="6263680" y="4077072"/>
            <a:ext cx="2736304"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a:t>Click to edit Master text styles</a:t>
            </a:r>
          </a:p>
        </p:txBody>
      </p:sp>
    </p:spTree>
    <p:extLst>
      <p:ext uri="{BB962C8B-B14F-4D97-AF65-F5344CB8AC3E}">
        <p14:creationId xmlns:p14="http://schemas.microsoft.com/office/powerpoint/2010/main" val="23108501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cxnSp>
        <p:nvCxnSpPr>
          <p:cNvPr id="7" name="Straight Connector 6" title="gold line"/>
          <p:cNvCxnSpPr/>
          <p:nvPr userDrawn="1"/>
        </p:nvCxnSpPr>
        <p:spPr>
          <a:xfrm>
            <a:off x="4572000" y="1628528"/>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gold line"/>
          <p:cNvCxnSpPr/>
          <p:nvPr userDrawn="1"/>
        </p:nvCxnSpPr>
        <p:spPr>
          <a:xfrm flipH="1">
            <a:off x="179512" y="2420888"/>
            <a:ext cx="8712968" cy="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251520" y="1628800"/>
            <a:ext cx="4032448" cy="720080"/>
          </a:xfrm>
          <a:prstGeom prst="rect">
            <a:avLst/>
          </a:prstGeom>
        </p:spPr>
        <p:txBody>
          <a:bodyPr/>
          <a:lstStyle>
            <a:lvl1pPr marL="0" indent="0" algn="ctr">
              <a:buNone/>
              <a:defRPr sz="2400"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30" name="Text Placeholder 10"/>
          <p:cNvSpPr>
            <a:spLocks noGrp="1"/>
          </p:cNvSpPr>
          <p:nvPr>
            <p:ph type="body" sz="quarter" idx="13"/>
          </p:nvPr>
        </p:nvSpPr>
        <p:spPr>
          <a:xfrm>
            <a:off x="4716016" y="1628800"/>
            <a:ext cx="4032448" cy="720080"/>
          </a:xfrm>
          <a:prstGeom prst="rect">
            <a:avLst/>
          </a:prstGeom>
        </p:spPr>
        <p:txBody>
          <a:bodyPr/>
          <a:lstStyle>
            <a:lvl1pPr>
              <a:defRPr lang="en-US" sz="2400"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a:t>Click to edit Master text styles</a:t>
            </a:r>
          </a:p>
        </p:txBody>
      </p:sp>
      <p:sp>
        <p:nvSpPr>
          <p:cNvPr id="45" name="Text Placeholder 10"/>
          <p:cNvSpPr>
            <a:spLocks noGrp="1"/>
          </p:cNvSpPr>
          <p:nvPr>
            <p:ph type="body" sz="quarter" idx="14"/>
          </p:nvPr>
        </p:nvSpPr>
        <p:spPr>
          <a:xfrm>
            <a:off x="251520" y="2728225"/>
            <a:ext cx="4032448" cy="720080"/>
          </a:xfrm>
          <a:prstGeom prst="rect">
            <a:avLst/>
          </a:prstGeom>
        </p:spPr>
        <p:txBody>
          <a:bodyPr/>
          <a:lstStyle>
            <a:lvl1pPr marL="0" indent="0" algn="ctr">
              <a:buNone/>
              <a:defRPr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47" name="Text Placeholder 10"/>
          <p:cNvSpPr>
            <a:spLocks noGrp="1"/>
          </p:cNvSpPr>
          <p:nvPr>
            <p:ph type="body" sz="quarter" idx="16" hasCustomPrompt="1"/>
          </p:nvPr>
        </p:nvSpPr>
        <p:spPr>
          <a:xfrm>
            <a:off x="4716016" y="2728225"/>
            <a:ext cx="4032448"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a:t>Click to edit Master text styles.</a:t>
            </a:r>
          </a:p>
        </p:txBody>
      </p:sp>
    </p:spTree>
    <p:extLst>
      <p:ext uri="{BB962C8B-B14F-4D97-AF65-F5344CB8AC3E}">
        <p14:creationId xmlns:p14="http://schemas.microsoft.com/office/powerpoint/2010/main" val="4015928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cxnSp>
        <p:nvCxnSpPr>
          <p:cNvPr id="7" name="Straight Connector 6" title="teal line"/>
          <p:cNvCxnSpPr/>
          <p:nvPr userDrawn="1"/>
        </p:nvCxnSpPr>
        <p:spPr>
          <a:xfrm>
            <a:off x="4572000" y="1628528"/>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teal line"/>
          <p:cNvCxnSpPr/>
          <p:nvPr userDrawn="1"/>
        </p:nvCxnSpPr>
        <p:spPr>
          <a:xfrm flipH="1">
            <a:off x="179512" y="2420888"/>
            <a:ext cx="8712968" cy="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251520" y="1628800"/>
            <a:ext cx="4032448" cy="720080"/>
          </a:xfrm>
          <a:prstGeom prst="rect">
            <a:avLst/>
          </a:prstGeom>
        </p:spPr>
        <p:txBody>
          <a:bodyPr/>
          <a:lstStyle>
            <a:lvl1pPr marL="0" indent="0" algn="ctr">
              <a:buNone/>
              <a:defRPr sz="2400"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30" name="Text Placeholder 10"/>
          <p:cNvSpPr>
            <a:spLocks noGrp="1"/>
          </p:cNvSpPr>
          <p:nvPr>
            <p:ph type="body" sz="quarter" idx="13"/>
          </p:nvPr>
        </p:nvSpPr>
        <p:spPr>
          <a:xfrm>
            <a:off x="4716016" y="1628800"/>
            <a:ext cx="4032448" cy="720080"/>
          </a:xfrm>
          <a:prstGeom prst="rect">
            <a:avLst/>
          </a:prstGeom>
        </p:spPr>
        <p:txBody>
          <a:bodyPr/>
          <a:lstStyle>
            <a:lvl1pPr>
              <a:defRPr lang="en-US" sz="2400"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a:t>Click to edit Master text styles</a:t>
            </a:r>
          </a:p>
        </p:txBody>
      </p:sp>
      <p:sp>
        <p:nvSpPr>
          <p:cNvPr id="45" name="Text Placeholder 10"/>
          <p:cNvSpPr>
            <a:spLocks noGrp="1"/>
          </p:cNvSpPr>
          <p:nvPr>
            <p:ph type="body" sz="quarter" idx="14"/>
          </p:nvPr>
        </p:nvSpPr>
        <p:spPr>
          <a:xfrm>
            <a:off x="251520" y="2728225"/>
            <a:ext cx="4032448" cy="720080"/>
          </a:xfrm>
          <a:prstGeom prst="rect">
            <a:avLst/>
          </a:prstGeom>
        </p:spPr>
        <p:txBody>
          <a:bodyPr/>
          <a:lstStyle>
            <a:lvl1pPr marL="0" indent="0" algn="ctr">
              <a:buNone/>
              <a:defRPr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47" name="Text Placeholder 10"/>
          <p:cNvSpPr>
            <a:spLocks noGrp="1"/>
          </p:cNvSpPr>
          <p:nvPr>
            <p:ph type="body" sz="quarter" idx="16" hasCustomPrompt="1"/>
          </p:nvPr>
        </p:nvSpPr>
        <p:spPr>
          <a:xfrm>
            <a:off x="4716016" y="2728225"/>
            <a:ext cx="4032448"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a:t>Click to edit Master text styles.</a:t>
            </a:r>
          </a:p>
        </p:txBody>
      </p:sp>
    </p:spTree>
    <p:extLst>
      <p:ext uri="{BB962C8B-B14F-4D97-AF65-F5344CB8AC3E}">
        <p14:creationId xmlns:p14="http://schemas.microsoft.com/office/powerpoint/2010/main" val="1536910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urple heading grey rule">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7"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130002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urple heading gold rule">
    <p:spTree>
      <p:nvGrpSpPr>
        <p:cNvPr id="1" name=""/>
        <p:cNvGrpSpPr/>
        <p:nvPr/>
      </p:nvGrpSpPr>
      <p:grpSpPr>
        <a:xfrm>
          <a:off x="0" y="0"/>
          <a:ext cx="0" cy="0"/>
          <a:chOff x="0" y="0"/>
          <a:chExt cx="0" cy="0"/>
        </a:xfrm>
      </p:grpSpPr>
      <p:pic>
        <p:nvPicPr>
          <p:cNvPr id="2" name="Picture 1"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9" y="1196752"/>
            <a:ext cx="7640845" cy="67618"/>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4"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952590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8" name="Text Placeholder 8"/>
          <p:cNvSpPr>
            <a:spLocks noGrp="1"/>
          </p:cNvSpPr>
          <p:nvPr>
            <p:ph type="body" sz="quarter" idx="10"/>
          </p:nvPr>
        </p:nvSpPr>
        <p:spPr>
          <a:xfrm>
            <a:off x="179388" y="-2738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pic>
        <p:nvPicPr>
          <p:cNvPr id="7" name="Picture 6"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980728"/>
            <a:ext cx="6200432" cy="54871"/>
          </a:xfrm>
          <a:prstGeom prst="rect">
            <a:avLst/>
          </a:prstGeom>
        </p:spPr>
      </p:pic>
      <p:pic>
        <p:nvPicPr>
          <p:cNvPr id="1027" name="Picture 3" title="computer screen grey"/>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1" y="5890444"/>
            <a:ext cx="864095" cy="809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Placeholder 11"/>
          <p:cNvSpPr>
            <a:spLocks noGrp="1"/>
          </p:cNvSpPr>
          <p:nvPr>
            <p:ph type="body" sz="quarter" idx="11" hasCustomPrompt="1"/>
          </p:nvPr>
        </p:nvSpPr>
        <p:spPr>
          <a:xfrm>
            <a:off x="1547664" y="5877272"/>
            <a:ext cx="6624736" cy="719360"/>
          </a:xfrm>
          <a:prstGeom prst="rect">
            <a:avLst/>
          </a:prstGeom>
        </p:spPr>
        <p:txBody>
          <a:bodyPr anchor="ctr" anchorCtr="0"/>
          <a:lstStyle>
            <a:lvl1pPr marL="0" indent="0">
              <a:buNone/>
              <a:defRPr lang="en-GB" sz="2400" b="0" i="0" u="none" smtClean="0">
                <a:effectLst/>
              </a:defRPr>
            </a:lvl1pPr>
            <a:lvl3pPr marL="914400" indent="0">
              <a:buNone/>
              <a:defRPr/>
            </a:lvl3pPr>
          </a:lstStyle>
          <a:p>
            <a:pPr lvl="0"/>
            <a:r>
              <a:rPr lang="en-GB" b="0" i="0">
                <a:solidFill>
                  <a:srgbClr val="444444"/>
                </a:solidFill>
                <a:effectLst/>
                <a:latin typeface="Roboto"/>
              </a:rPr>
              <a:t>https://goo.gl/kG3AKz place video URL here</a:t>
            </a:r>
            <a:endParaRPr lang="en-US"/>
          </a:p>
        </p:txBody>
      </p:sp>
      <p:sp>
        <p:nvSpPr>
          <p:cNvPr id="16" name="Media Placeholder 15"/>
          <p:cNvSpPr>
            <a:spLocks noGrp="1"/>
          </p:cNvSpPr>
          <p:nvPr>
            <p:ph type="media" sz="quarter" idx="13"/>
          </p:nvPr>
        </p:nvSpPr>
        <p:spPr>
          <a:xfrm>
            <a:off x="1331640" y="1484784"/>
            <a:ext cx="6624736" cy="3600400"/>
          </a:xfrm>
          <a:prstGeom prst="rect">
            <a:avLst/>
          </a:prstGeom>
        </p:spPr>
        <p:txBody>
          <a:bodyPr/>
          <a:lstStyle>
            <a:lvl1pPr marL="0" indent="0">
              <a:buNone/>
              <a:defRPr/>
            </a:lvl1pPr>
          </a:lstStyle>
          <a:p>
            <a:endParaRPr lang="en-GB"/>
          </a:p>
        </p:txBody>
      </p:sp>
    </p:spTree>
    <p:extLst>
      <p:ext uri="{BB962C8B-B14F-4D97-AF65-F5344CB8AC3E}">
        <p14:creationId xmlns:p14="http://schemas.microsoft.com/office/powerpoint/2010/main" val="487224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_time">
    <p:spTree>
      <p:nvGrpSpPr>
        <p:cNvPr id="1" name=""/>
        <p:cNvGrpSpPr/>
        <p:nvPr/>
      </p:nvGrpSpPr>
      <p:grpSpPr>
        <a:xfrm>
          <a:off x="0" y="0"/>
          <a:ext cx="0" cy="0"/>
          <a:chOff x="0" y="0"/>
          <a:chExt cx="0" cy="0"/>
        </a:xfrm>
      </p:grpSpPr>
      <p:sp>
        <p:nvSpPr>
          <p:cNvPr id="8"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pic>
        <p:nvPicPr>
          <p:cNvPr id="7" name="Picture 6"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1196752"/>
            <a:ext cx="6200432" cy="54871"/>
          </a:xfrm>
          <a:prstGeom prst="rect">
            <a:avLst/>
          </a:prstGeom>
        </p:spPr>
      </p:pic>
      <p:pic>
        <p:nvPicPr>
          <p:cNvPr id="1027" name="Picture 3" title="clock icon"/>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244408" y="5949280"/>
            <a:ext cx="601460" cy="61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able Placeholder 2"/>
          <p:cNvSpPr>
            <a:spLocks noGrp="1"/>
          </p:cNvSpPr>
          <p:nvPr>
            <p:ph type="tbl" sz="quarter" idx="14"/>
          </p:nvPr>
        </p:nvSpPr>
        <p:spPr>
          <a:xfrm>
            <a:off x="539552" y="1556792"/>
            <a:ext cx="8064896" cy="4032448"/>
          </a:xfrm>
          <a:prstGeom prst="rect">
            <a:avLst/>
          </a:prstGeom>
        </p:spPr>
        <p:txBody>
          <a:bodyPr/>
          <a:lstStyle/>
          <a:p>
            <a:endParaRPr lang="en-GB"/>
          </a:p>
        </p:txBody>
      </p:sp>
    </p:spTree>
    <p:extLst>
      <p:ext uri="{BB962C8B-B14F-4D97-AF65-F5344CB8AC3E}">
        <p14:creationId xmlns:p14="http://schemas.microsoft.com/office/powerpoint/2010/main" val="3964428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able_time">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821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nn">
    <p:spTree>
      <p:nvGrpSpPr>
        <p:cNvPr id="1" name=""/>
        <p:cNvGrpSpPr/>
        <p:nvPr/>
      </p:nvGrpSpPr>
      <p:grpSpPr>
        <a:xfrm>
          <a:off x="0" y="0"/>
          <a:ext cx="0" cy="0"/>
          <a:chOff x="0" y="0"/>
          <a:chExt cx="0" cy="0"/>
        </a:xfrm>
      </p:grpSpPr>
      <p:sp>
        <p:nvSpPr>
          <p:cNvPr id="4" name="Oval 3" title="purple circle white fill"/>
          <p:cNvSpPr/>
          <p:nvPr userDrawn="1"/>
        </p:nvSpPr>
        <p:spPr>
          <a:xfrm>
            <a:off x="539552" y="1556792"/>
            <a:ext cx="4888854" cy="4890918"/>
          </a:xfrm>
          <a:prstGeom prst="ellipse">
            <a:avLst/>
          </a:prstGeom>
          <a:solidFill>
            <a:schemeClr val="bg2">
              <a:alpha val="43000"/>
            </a:schemeClr>
          </a:solidFill>
          <a:ln w="38100">
            <a:solidFill>
              <a:srgbClr val="7A1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title="gold circle white fill"/>
          <p:cNvSpPr/>
          <p:nvPr userDrawn="1"/>
        </p:nvSpPr>
        <p:spPr>
          <a:xfrm>
            <a:off x="3643586" y="1634426"/>
            <a:ext cx="4888854" cy="4890918"/>
          </a:xfrm>
          <a:prstGeom prst="ellipse">
            <a:avLst/>
          </a:prstGeom>
          <a:solidFill>
            <a:schemeClr val="bg1">
              <a:alpha val="43000"/>
            </a:schemeClr>
          </a:solidFill>
          <a:ln w="38100">
            <a:solidFill>
              <a:srgbClr val="FDB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
        <p:nvSpPr>
          <p:cNvPr id="9" name="Text Placeholder 8"/>
          <p:cNvSpPr>
            <a:spLocks noGrp="1"/>
          </p:cNvSpPr>
          <p:nvPr userDrawn="1">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1" name="Text Placeholder 8"/>
          <p:cNvSpPr>
            <a:spLocks noGrp="1"/>
          </p:cNvSpPr>
          <p:nvPr userDrawn="1">
            <p:ph type="body" sz="quarter" idx="12" hasCustomPrompt="1"/>
          </p:nvPr>
        </p:nvSpPr>
        <p:spPr>
          <a:xfrm>
            <a:off x="5868144" y="3068960"/>
            <a:ext cx="2520280" cy="1656184"/>
          </a:xfrm>
          <a:prstGeom prst="rect">
            <a:avLst/>
          </a:prstGeom>
        </p:spPr>
        <p:txBody>
          <a:bodyPr tIns="288000"/>
          <a:lstStyle>
            <a:lvl1pPr marL="216000" indent="0">
              <a:lnSpc>
                <a:spcPct val="150000"/>
              </a:lnSpc>
              <a:spcBef>
                <a:spcPts val="1800"/>
              </a:spcBef>
              <a:spcAft>
                <a:spcPts val="1800"/>
              </a:spcAft>
              <a:buNone/>
              <a:defRPr kumimoji="0" lang="en-US" sz="28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Placeholder text</a:t>
            </a:r>
          </a:p>
        </p:txBody>
      </p:sp>
      <p:sp>
        <p:nvSpPr>
          <p:cNvPr id="12" name="Text Placeholder 8"/>
          <p:cNvSpPr>
            <a:spLocks noGrp="1"/>
          </p:cNvSpPr>
          <p:nvPr userDrawn="1">
            <p:ph type="body" sz="quarter" idx="13" hasCustomPrompt="1"/>
          </p:nvPr>
        </p:nvSpPr>
        <p:spPr>
          <a:xfrm>
            <a:off x="683568" y="3068960"/>
            <a:ext cx="2520280" cy="1656184"/>
          </a:xfrm>
          <a:prstGeom prst="rect">
            <a:avLst/>
          </a:prstGeom>
        </p:spPr>
        <p:txBody>
          <a:bodyPr tIns="288000"/>
          <a:lstStyle>
            <a:lvl1pPr marL="216000" indent="0">
              <a:lnSpc>
                <a:spcPct val="150000"/>
              </a:lnSpc>
              <a:spcBef>
                <a:spcPts val="1800"/>
              </a:spcBef>
              <a:spcAft>
                <a:spcPts val="1800"/>
              </a:spcAft>
              <a:buNone/>
              <a:defRPr kumimoji="0" lang="en-US" sz="28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Placeholder text</a:t>
            </a:r>
          </a:p>
        </p:txBody>
      </p:sp>
      <p:sp>
        <p:nvSpPr>
          <p:cNvPr id="13" name="Text Placeholder 8"/>
          <p:cNvSpPr>
            <a:spLocks noGrp="1"/>
          </p:cNvSpPr>
          <p:nvPr userDrawn="1">
            <p:ph type="body" sz="quarter" idx="14" hasCustomPrompt="1"/>
          </p:nvPr>
        </p:nvSpPr>
        <p:spPr>
          <a:xfrm>
            <a:off x="3707904" y="3068960"/>
            <a:ext cx="1656184" cy="2160240"/>
          </a:xfrm>
          <a:prstGeom prst="rect">
            <a:avLst/>
          </a:prstGeom>
        </p:spPr>
        <p:txBody>
          <a:bodyPr tIns="288000"/>
          <a:lstStyle>
            <a:lvl1pPr marL="216000" indent="0">
              <a:lnSpc>
                <a:spcPct val="150000"/>
              </a:lnSpc>
              <a:spcBef>
                <a:spcPts val="1800"/>
              </a:spcBef>
              <a:spcAft>
                <a:spcPts val="1800"/>
              </a:spcAft>
              <a:buNone/>
              <a:defRPr kumimoji="0" lang="en-US" sz="24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Placeholder text</a:t>
            </a:r>
          </a:p>
        </p:txBody>
      </p:sp>
    </p:spTree>
    <p:extLst>
      <p:ext uri="{BB962C8B-B14F-4D97-AF65-F5344CB8AC3E}">
        <p14:creationId xmlns:p14="http://schemas.microsoft.com/office/powerpoint/2010/main" val="1785005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oute_1">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1475656" y="1988840"/>
            <a:ext cx="6264696" cy="2879725"/>
          </a:xfrm>
          <a:prstGeom prst="rect">
            <a:avLst/>
          </a:prstGeom>
        </p:spPr>
        <p:txBody>
          <a:bodyPr/>
          <a:lstStyle>
            <a:lvl1pPr marL="0" indent="0">
              <a:buNone/>
              <a:defRPr>
                <a:solidFill>
                  <a:schemeClr val="tx1">
                    <a:lumMod val="75000"/>
                    <a:lumOff val="25000"/>
                  </a:schemeClr>
                </a:solidFill>
                <a:latin typeface="Open Sans"/>
                <a:ea typeface="Open Sans"/>
                <a:cs typeface="Open Sans"/>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amet, consectetuer adipiscing elit. Maecenas porttitor congue massa. Fusce posuere, magna sed pulvinar ultricies, purus lectus </a:t>
            </a:r>
            <a:r>
              <a:rPr lang="en-US" err="1"/>
              <a:t>malesuada</a:t>
            </a:r>
            <a:r>
              <a:rPr lang="en-US"/>
              <a:t> libero.</a:t>
            </a:r>
          </a:p>
        </p:txBody>
      </p:sp>
      <p:pic>
        <p:nvPicPr>
          <p:cNvPr id="8" name="Picture 7"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
        <p:nvSpPr>
          <p:cNvPr id="9"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5" name="Text Placeholder 6"/>
          <p:cNvSpPr>
            <a:spLocks noGrp="1"/>
          </p:cNvSpPr>
          <p:nvPr>
            <p:ph type="body" sz="quarter" idx="12" hasCustomPrompt="1"/>
          </p:nvPr>
        </p:nvSpPr>
        <p:spPr>
          <a:xfrm>
            <a:off x="3995936" y="5301208"/>
            <a:ext cx="3584458" cy="504056"/>
          </a:xfrm>
          <a:prstGeom prst="rect">
            <a:avLst/>
          </a:prstGeom>
        </p:spPr>
        <p:txBody>
          <a:bodyPr/>
          <a:lstStyle>
            <a:lvl1pPr marL="0" indent="0">
              <a:buNone/>
              <a:defRPr sz="2400" b="0">
                <a:solidFill>
                  <a:srgbClr val="7A1F7F"/>
                </a:solidFill>
                <a:latin typeface="Open Sans"/>
                <a:ea typeface="Open Sans"/>
                <a:cs typeface="Open Sans"/>
              </a:defRPr>
            </a:lvl1pPr>
            <a:lvl2pPr marL="457200" indent="0">
              <a:buNone/>
              <a:defRPr/>
            </a:lvl2pPr>
            <a:lvl3pPr marL="914400" indent="0">
              <a:buNone/>
              <a:defRPr/>
            </a:lvl3pPr>
            <a:lvl4pPr marL="1371600" indent="0">
              <a:buNone/>
              <a:defRPr/>
            </a:lvl4pPr>
            <a:lvl5pPr marL="1828800" indent="0">
              <a:buNone/>
              <a:defRPr/>
            </a:lvl5pPr>
          </a:lstStyle>
          <a:p>
            <a:pPr lvl="0"/>
            <a:r>
              <a:rPr lang="en-US"/>
              <a:t>Name here</a:t>
            </a:r>
          </a:p>
        </p:txBody>
      </p:sp>
    </p:spTree>
    <p:extLst>
      <p:ext uri="{BB962C8B-B14F-4D97-AF65-F5344CB8AC3E}">
        <p14:creationId xmlns:p14="http://schemas.microsoft.com/office/powerpoint/2010/main" val="274354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2F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2113621"/>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9" r:id="rId4"/>
    <p:sldLayoutId id="2147483666" r:id="rId5"/>
    <p:sldLayoutId id="2147483667" r:id="rId6"/>
    <p:sldLayoutId id="2147483684" r:id="rId7"/>
    <p:sldLayoutId id="2147483670" r:id="rId8"/>
    <p:sldLayoutId id="2147483671" r:id="rId9"/>
    <p:sldLayoutId id="2147483672" r:id="rId10"/>
    <p:sldLayoutId id="2147483668" r:id="rId11"/>
    <p:sldLayoutId id="2147483676" r:id="rId12"/>
    <p:sldLayoutId id="2147483669" r:id="rId13"/>
    <p:sldLayoutId id="2147483677" r:id="rId14"/>
    <p:sldLayoutId id="2147483664" r:id="rId15"/>
    <p:sldLayoutId id="2147483673" r:id="rId16"/>
    <p:sldLayoutId id="2147483675" r:id="rId17"/>
    <p:sldLayoutId id="2147483674" r:id="rId18"/>
    <p:sldLayoutId id="2147483665" r:id="rId19"/>
    <p:sldLayoutId id="2147483660" r:id="rId20"/>
    <p:sldLayoutId id="2147483658" r:id="rId21"/>
    <p:sldLayoutId id="2147483661" r:id="rId22"/>
    <p:sldLayoutId id="2147483662" r:id="rId23"/>
    <p:sldLayoutId id="2147483657" r:id="rId24"/>
    <p:sldLayoutId id="2147483678" r:id="rId25"/>
    <p:sldLayoutId id="2147483681" r:id="rId26"/>
    <p:sldLayoutId id="2147483682" r:id="rId27"/>
    <p:sldLayoutId id="2147483683" r:id="rId2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bit.ly/3p0JHpa"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mleblog.medium.com/royal-literary-fund-fellow-one-to-one-writing-tutorials-66e460bdaab7"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mleblog.medium.com/royal-literary-fund-fellow-one-to-one-writing-tutorials-66e460bdaab7%5d"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bwMode="auto">
          <a:xfrm>
            <a:off x="0" y="4140021"/>
            <a:ext cx="5406926" cy="1440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lnSpc>
                <a:spcPct val="100000"/>
              </a:lnSpc>
              <a:spcBef>
                <a:spcPct val="20000"/>
              </a:spcBef>
              <a:spcAft>
                <a:spcPct val="0"/>
              </a:spcAft>
              <a:buFont typeface="Arial" charset="0"/>
              <a:buNone/>
              <a:defRPr lang="en-GB" sz="3600" b="0" i="0" u="none" strike="noStrike" kern="1200" cap="none" spc="0" baseline="0" dirty="0">
                <a:ln>
                  <a:noFill/>
                </a:ln>
                <a:solidFill>
                  <a:schemeClr val="bg1"/>
                </a:solidFill>
                <a:effectLst/>
                <a:latin typeface="Open Sans Semibold" pitchFamily="34" charset="0"/>
                <a:ea typeface="Open Sans Semibold" pitchFamily="34" charset="0"/>
                <a:cs typeface="Open Sans Semibold" pitchFamily="34" charset="0"/>
                <a:sym typeface="Arial"/>
              </a:defRPr>
            </a:lvl1pPr>
            <a:lvl2pPr marL="742950" indent="-285750" algn="l" rtl="0" eaLnBrk="1" fontAlgn="base" hangingPunct="1">
              <a:lnSpc>
                <a:spcPct val="150000"/>
              </a:lnSpc>
              <a:spcBef>
                <a:spcPct val="20000"/>
              </a:spcBef>
              <a:spcAft>
                <a:spcPct val="0"/>
              </a:spcAft>
              <a:buFont typeface="Arial" charset="0"/>
              <a:buChar char="–"/>
              <a:defRPr sz="2400" kern="1200">
                <a:solidFill>
                  <a:schemeClr val="tx2"/>
                </a:solidFill>
                <a:latin typeface="+mn-lt"/>
                <a:ea typeface="+mn-ea"/>
                <a:cs typeface="+mn-cs"/>
              </a:defRPr>
            </a:lvl2pPr>
            <a:lvl3pPr marL="1143000" indent="-228600" algn="l" rtl="0" eaLnBrk="1" fontAlgn="base" hangingPunct="1">
              <a:lnSpc>
                <a:spcPct val="150000"/>
              </a:lnSpc>
              <a:spcBef>
                <a:spcPct val="20000"/>
              </a:spcBef>
              <a:spcAft>
                <a:spcPct val="0"/>
              </a:spcAft>
              <a:buFont typeface="Arial" charset="0"/>
              <a:buChar char="•"/>
              <a:defRPr sz="2000" kern="1200">
                <a:solidFill>
                  <a:schemeClr val="tx2"/>
                </a:solidFill>
                <a:latin typeface="+mn-lt"/>
                <a:ea typeface="+mn-ea"/>
                <a:cs typeface="+mn-cs"/>
              </a:defRPr>
            </a:lvl3pPr>
            <a:lvl4pPr marL="1600200" indent="-228600" algn="l" rtl="0" eaLnBrk="1" fontAlgn="base" hangingPunct="1">
              <a:lnSpc>
                <a:spcPct val="150000"/>
              </a:lnSpc>
              <a:spcBef>
                <a:spcPct val="20000"/>
              </a:spcBef>
              <a:spcAft>
                <a:spcPct val="0"/>
              </a:spcAft>
              <a:buFont typeface="Arial" charset="0"/>
              <a:buChar char="–"/>
              <a:defRPr kern="1200">
                <a:solidFill>
                  <a:schemeClr val="tx2"/>
                </a:solidFill>
                <a:latin typeface="+mn-lt"/>
                <a:ea typeface="+mn-ea"/>
                <a:cs typeface="+mn-cs"/>
              </a:defRPr>
            </a:lvl4pPr>
            <a:lvl5pPr marL="2057400" indent="-228600" algn="l" rtl="0" eaLnBrk="1" fontAlgn="base" hangingPunct="1">
              <a:lnSpc>
                <a:spcPct val="150000"/>
              </a:lnSpc>
              <a:spcBef>
                <a:spcPct val="20000"/>
              </a:spcBef>
              <a:spcAft>
                <a:spcPct val="0"/>
              </a:spcAft>
              <a:buFont typeface="Arial" charset="0"/>
              <a:buChar char="»"/>
              <a:defRPr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a:latin typeface="Open Sans"/>
                <a:ea typeface="Open Sans Semibold"/>
                <a:cs typeface="Open Sans Semibold"/>
              </a:rPr>
              <a:t>Critical Analysis – A Practical Approach</a:t>
            </a:r>
          </a:p>
          <a:p>
            <a:pPr>
              <a:defRPr/>
            </a:pPr>
            <a:r>
              <a:rPr kumimoji="0" lang="en-US" sz="2800" b="0" i="0" u="none" strike="noStrike" kern="1200" cap="none" spc="0" normalizeH="0" baseline="0" noProof="0">
                <a:ln>
                  <a:noFill/>
                </a:ln>
                <a:solidFill>
                  <a:sysClr val="window" lastClr="FFFFFF"/>
                </a:solidFill>
                <a:effectLst/>
                <a:uLnTx/>
                <a:uFillTx/>
                <a:latin typeface="Open Sans"/>
                <a:ea typeface="Open Sans Semibold"/>
                <a:cs typeface="Open Sans Semibold"/>
                <a:sym typeface="Arial"/>
              </a:rPr>
              <a:t>Sam</a:t>
            </a:r>
            <a:r>
              <a:rPr lang="en-US" sz="2800">
                <a:solidFill>
                  <a:sysClr val="window" lastClr="FFFFFF"/>
                </a:solidFill>
                <a:latin typeface="Open Sans"/>
                <a:ea typeface="Open Sans Semibold"/>
                <a:cs typeface="Open Sans Semibold"/>
              </a:rPr>
              <a:t> Aston &amp; Jess Napthine Hodkinson  </a:t>
            </a:r>
            <a:endParaRPr kumimoji="0" lang="en-US" sz="2800" b="0" i="0" u="none" strike="noStrike" kern="1200" cap="none" spc="0" normalizeH="0" baseline="0" noProof="0">
              <a:ln>
                <a:noFill/>
              </a:ln>
              <a:solidFill>
                <a:sysClr val="window" lastClr="FFFFFF"/>
              </a:solidFill>
              <a:effectLst/>
              <a:uLnTx/>
              <a:uFillTx/>
              <a:latin typeface="Open Sans"/>
              <a:ea typeface="Open Sans Semibold" pitchFamily="34" charset="0"/>
              <a:cs typeface="Open Sans Semibold" pitchFamily="34" charset="0"/>
              <a:sym typeface="Arial"/>
            </a:endParaRPr>
          </a:p>
        </p:txBody>
      </p:sp>
    </p:spTree>
    <p:extLst>
      <p:ext uri="{BB962C8B-B14F-4D97-AF65-F5344CB8AC3E}">
        <p14:creationId xmlns:p14="http://schemas.microsoft.com/office/powerpoint/2010/main" val="1884308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b="1"/>
              <a:t>Create</a:t>
            </a:r>
          </a:p>
        </p:txBody>
      </p:sp>
      <p:sp>
        <p:nvSpPr>
          <p:cNvPr id="3" name="Text Placeholder 2"/>
          <p:cNvSpPr>
            <a:spLocks noGrp="1"/>
          </p:cNvSpPr>
          <p:nvPr>
            <p:ph type="body" sz="quarter" idx="11"/>
          </p:nvPr>
        </p:nvSpPr>
        <p:spPr>
          <a:xfrm>
            <a:off x="238566" y="1231451"/>
            <a:ext cx="8425631" cy="5184575"/>
          </a:xfrm>
        </p:spPr>
        <p:txBody>
          <a:bodyPr lIns="91440" tIns="45720" rIns="91440" bIns="45720" anchor="t"/>
          <a:lstStyle/>
          <a:p>
            <a:r>
              <a:rPr lang="en-GB" sz="2400" dirty="0">
                <a:latin typeface="Open Sans"/>
                <a:ea typeface="Open Sans"/>
                <a:cs typeface="Open Sans"/>
              </a:rPr>
              <a:t>Start to explore </a:t>
            </a:r>
            <a:r>
              <a:rPr lang="en-GB" sz="2400" b="1" dirty="0">
                <a:latin typeface="Open Sans"/>
                <a:ea typeface="Open Sans"/>
                <a:cs typeface="Open Sans"/>
              </a:rPr>
              <a:t>original ideas </a:t>
            </a:r>
            <a:r>
              <a:rPr lang="en-GB" sz="2400" dirty="0">
                <a:latin typeface="Open Sans"/>
                <a:ea typeface="Open Sans"/>
                <a:cs typeface="Open Sans"/>
              </a:rPr>
              <a:t>which use those new connections and your existing knowledge:</a:t>
            </a:r>
          </a:p>
          <a:p>
            <a:endParaRPr lang="en-GB" sz="1200"/>
          </a:p>
          <a:p>
            <a:pPr marL="342900" indent="-342900">
              <a:buFont typeface="Arial" panose="020B0604020202020204" pitchFamily="34" charset="0"/>
              <a:buChar char="•"/>
            </a:pPr>
            <a:r>
              <a:rPr lang="en-US" sz="2400" b="1" dirty="0">
                <a:latin typeface="Open Sans"/>
                <a:ea typeface="Open Sans"/>
                <a:cs typeface="Open Sans"/>
              </a:rPr>
              <a:t>Group your new connections </a:t>
            </a:r>
            <a:r>
              <a:rPr lang="en-US" sz="2400" dirty="0">
                <a:latin typeface="Open Sans"/>
                <a:ea typeface="Open Sans"/>
                <a:cs typeface="Open Sans"/>
              </a:rPr>
              <a:t>- how does what you know now shape your understanding of the topic? </a:t>
            </a:r>
            <a:endParaRPr lang="en-US" sz="2400" dirty="0"/>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dirty="0">
                <a:latin typeface="Open Sans"/>
                <a:ea typeface="Open Sans"/>
                <a:cs typeface="Open Sans"/>
              </a:rPr>
              <a:t>Pull out a </a:t>
            </a:r>
            <a:r>
              <a:rPr lang="en-US" sz="2400" b="1" dirty="0">
                <a:latin typeface="Open Sans"/>
                <a:ea typeface="Open Sans"/>
                <a:cs typeface="Open Sans"/>
              </a:rPr>
              <a:t>high-level idea </a:t>
            </a:r>
            <a:r>
              <a:rPr lang="en-US" sz="2400" dirty="0">
                <a:latin typeface="Open Sans"/>
                <a:ea typeface="Open Sans"/>
                <a:cs typeface="Open Sans"/>
              </a:rPr>
              <a:t>- how does this impact other areas in your subject? Can you add a </a:t>
            </a:r>
            <a:r>
              <a:rPr lang="en-US" sz="2400" b="1" dirty="0">
                <a:latin typeface="Open Sans"/>
                <a:ea typeface="Open Sans"/>
                <a:cs typeface="Open Sans"/>
              </a:rPr>
              <a:t>new perspective</a:t>
            </a:r>
            <a:r>
              <a:rPr lang="en-US" sz="2400" dirty="0">
                <a:latin typeface="Open Sans"/>
                <a:ea typeface="Open Sans"/>
                <a:cs typeface="Open Sans"/>
              </a:rPr>
              <a:t>?</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dirty="0">
                <a:latin typeface="Open Sans"/>
                <a:ea typeface="Open Sans"/>
                <a:cs typeface="Open Sans"/>
              </a:rPr>
              <a:t>Try to </a:t>
            </a:r>
            <a:r>
              <a:rPr lang="en-US" sz="2400" b="1" dirty="0" err="1">
                <a:latin typeface="Open Sans"/>
                <a:ea typeface="Open Sans"/>
                <a:cs typeface="Open Sans"/>
              </a:rPr>
              <a:t>synthesise</a:t>
            </a:r>
            <a:r>
              <a:rPr lang="en-US" sz="2400" b="1" dirty="0">
                <a:latin typeface="Open Sans"/>
                <a:ea typeface="Open Sans"/>
                <a:cs typeface="Open Sans"/>
              </a:rPr>
              <a:t> and blend </a:t>
            </a:r>
            <a:r>
              <a:rPr lang="en-US" sz="2400" dirty="0">
                <a:latin typeface="Open Sans"/>
                <a:ea typeface="Open Sans"/>
                <a:cs typeface="Open Sans"/>
              </a:rPr>
              <a:t>a few connections together, can you write a short piece exploring the ideas you are putting together? If someone asked you why they were important, what would you say? </a:t>
            </a:r>
            <a:endParaRPr lang="en-GB"/>
          </a:p>
        </p:txBody>
      </p:sp>
      <p:pic>
        <p:nvPicPr>
          <p:cNvPr id="2050" name="Picture 2" title="purple lightbul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2156" y="5871864"/>
            <a:ext cx="688975"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8550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79388" y="167105"/>
            <a:ext cx="7488237" cy="753348"/>
          </a:xfrm>
        </p:spPr>
        <p:txBody>
          <a:bodyPr/>
          <a:lstStyle/>
          <a:p>
            <a:r>
              <a:rPr lang="en-GB" b="1"/>
              <a:t>Let’s apply the model</a:t>
            </a:r>
          </a:p>
        </p:txBody>
      </p:sp>
      <p:sp>
        <p:nvSpPr>
          <p:cNvPr id="2" name="TextBox 1">
            <a:extLst>
              <a:ext uri="{FF2B5EF4-FFF2-40B4-BE49-F238E27FC236}">
                <a16:creationId xmlns:a16="http://schemas.microsoft.com/office/drawing/2014/main" id="{F93EDB63-4044-469B-B784-63EBEAD3F8A9}"/>
              </a:ext>
            </a:extLst>
          </p:cNvPr>
          <p:cNvSpPr txBox="1"/>
          <p:nvPr/>
        </p:nvSpPr>
        <p:spPr>
          <a:xfrm>
            <a:off x="395536" y="1124744"/>
            <a:ext cx="5400600" cy="4062651"/>
          </a:xfrm>
          <a:prstGeom prst="rect">
            <a:avLst/>
          </a:prstGeom>
          <a:noFill/>
        </p:spPr>
        <p:txBody>
          <a:bodyPr wrap="square" lIns="91440" tIns="45720" rIns="91440" bIns="45720" rtlCol="0" anchor="t">
            <a:spAutoFit/>
          </a:bodyPr>
          <a:lstStyle/>
          <a:p>
            <a:r>
              <a:rPr lang="en-US" sz="2400" dirty="0">
                <a:solidFill>
                  <a:srgbClr val="727272"/>
                </a:solidFill>
              </a:rPr>
              <a:t>We are going to look at a case study on Burberry.</a:t>
            </a:r>
            <a:endParaRPr lang="en-US" dirty="0">
              <a:ea typeface="Open Sans"/>
              <a:cs typeface="Open Sans"/>
            </a:endParaRPr>
          </a:p>
          <a:p>
            <a:pPr marL="342900" indent="-342900">
              <a:buFont typeface="Arial" panose="020B0604020202020204" pitchFamily="34" charset="0"/>
              <a:buChar char="•"/>
            </a:pPr>
            <a:endParaRPr lang="en-US" sz="2400" dirty="0">
              <a:solidFill>
                <a:srgbClr val="727272"/>
              </a:solidFill>
              <a:ea typeface="Open Sans"/>
              <a:cs typeface="Open Sans"/>
            </a:endParaRPr>
          </a:p>
          <a:p>
            <a:pPr marL="342900" indent="-342900">
              <a:buFont typeface="Arial" panose="020B0604020202020204" pitchFamily="34" charset="0"/>
              <a:buChar char="•"/>
            </a:pPr>
            <a:endParaRPr lang="en-US" sz="2400">
              <a:solidFill>
                <a:srgbClr val="727272"/>
              </a:solidFill>
            </a:endParaRPr>
          </a:p>
          <a:p>
            <a:r>
              <a:rPr lang="en-US" sz="2400" dirty="0">
                <a:solidFill>
                  <a:srgbClr val="727272"/>
                </a:solidFill>
              </a:rPr>
              <a:t>Open this link to the case study </a:t>
            </a:r>
            <a:endParaRPr lang="en-US" sz="2400" dirty="0">
              <a:solidFill>
                <a:srgbClr val="727272"/>
              </a:solidFill>
              <a:ea typeface="+mn-lt"/>
              <a:cs typeface="+mn-lt"/>
            </a:endParaRPr>
          </a:p>
          <a:p>
            <a:endParaRPr lang="en-US" dirty="0">
              <a:ea typeface="+mn-lt"/>
              <a:cs typeface="+mn-lt"/>
            </a:endParaRPr>
          </a:p>
          <a:p>
            <a:r>
              <a:rPr lang="en-US" sz="2400" dirty="0">
                <a:solidFill>
                  <a:schemeClr val="tx1">
                    <a:lumMod val="75000"/>
                    <a:lumOff val="25000"/>
                  </a:schemeClr>
                </a:solidFill>
                <a:ea typeface="+mn-lt"/>
                <a:cs typeface="+mn-lt"/>
                <a:hlinkClick r:id="rId3">
                  <a:extLst>
                    <a:ext uri="{A12FA001-AC4F-418D-AE19-62706E023703}">
                      <ahyp:hlinkClr xmlns:ahyp="http://schemas.microsoft.com/office/drawing/2018/hyperlinkcolor" val="tx"/>
                    </a:ext>
                  </a:extLst>
                </a:hlinkClick>
              </a:rPr>
              <a:t>https://bit.ly/3p0JHpa</a:t>
            </a:r>
            <a:endParaRPr lang="en-US" dirty="0">
              <a:solidFill>
                <a:schemeClr val="tx1">
                  <a:lumMod val="75000"/>
                  <a:lumOff val="25000"/>
                </a:schemeClr>
              </a:solidFill>
              <a:ea typeface="Open Sans"/>
              <a:cs typeface="Open Sans"/>
            </a:endParaRPr>
          </a:p>
          <a:p>
            <a:endParaRPr lang="en-US" sz="2400" dirty="0">
              <a:solidFill>
                <a:schemeClr val="tx1">
                  <a:lumMod val="75000"/>
                  <a:lumOff val="25000"/>
                </a:schemeClr>
              </a:solidFill>
              <a:ea typeface="Open Sans"/>
              <a:cs typeface="Open Sans"/>
            </a:endParaRPr>
          </a:p>
          <a:p>
            <a:pPr marL="342900" indent="-342900">
              <a:buFont typeface="Arial" panose="020B0604020202020204" pitchFamily="34" charset="0"/>
              <a:buChar char="•"/>
            </a:pPr>
            <a:endParaRPr lang="en-US" sz="2400">
              <a:solidFill>
                <a:srgbClr val="727272"/>
              </a:solidFill>
            </a:endParaRPr>
          </a:p>
          <a:p>
            <a:pPr marL="342900" indent="-342900">
              <a:buFont typeface="Arial" panose="020B0604020202020204" pitchFamily="34" charset="0"/>
              <a:buChar char="•"/>
            </a:pPr>
            <a:endParaRPr lang="en-US" sz="2400" dirty="0">
              <a:solidFill>
                <a:srgbClr val="727272"/>
              </a:solidFill>
              <a:ea typeface="Open Sans"/>
              <a:cs typeface="Open Sans"/>
            </a:endParaRPr>
          </a:p>
          <a:p>
            <a:pPr marL="342900" indent="-342900">
              <a:buFont typeface="Arial" panose="020B0604020202020204" pitchFamily="34" charset="0"/>
              <a:buChar char="•"/>
            </a:pPr>
            <a:endParaRPr lang="en-US" sz="2400">
              <a:solidFill>
                <a:srgbClr val="727272"/>
              </a:solidFill>
            </a:endParaRPr>
          </a:p>
        </p:txBody>
      </p:sp>
    </p:spTree>
    <p:extLst>
      <p:ext uri="{BB962C8B-B14F-4D97-AF65-F5344CB8AC3E}">
        <p14:creationId xmlns:p14="http://schemas.microsoft.com/office/powerpoint/2010/main" val="70090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DF9AE4-6ECA-42D3-8479-CF3A89C998B8}"/>
              </a:ext>
            </a:extLst>
          </p:cNvPr>
          <p:cNvSpPr>
            <a:spLocks noGrp="1"/>
          </p:cNvSpPr>
          <p:nvPr>
            <p:ph type="body" sz="quarter" idx="10"/>
          </p:nvPr>
        </p:nvSpPr>
        <p:spPr/>
        <p:txBody>
          <a:bodyPr lIns="91440" tIns="288000" rIns="91440" bIns="45720" anchor="t"/>
          <a:lstStyle/>
          <a:p>
            <a:pPr marL="215900"/>
            <a:r>
              <a:rPr lang="en-GB" b="1"/>
              <a:t>Recording  our shared notes</a:t>
            </a:r>
            <a:r>
              <a:rPr lang="en-GB"/>
              <a:t> </a:t>
            </a:r>
          </a:p>
        </p:txBody>
      </p:sp>
      <p:sp>
        <p:nvSpPr>
          <p:cNvPr id="3" name="Text Placeholder 2">
            <a:extLst>
              <a:ext uri="{FF2B5EF4-FFF2-40B4-BE49-F238E27FC236}">
                <a16:creationId xmlns:a16="http://schemas.microsoft.com/office/drawing/2014/main" id="{13B474BF-7B0D-4275-A0BC-A52743FD6E4D}"/>
              </a:ext>
            </a:extLst>
          </p:cNvPr>
          <p:cNvSpPr>
            <a:spLocks noGrp="1"/>
          </p:cNvSpPr>
          <p:nvPr>
            <p:ph type="body" sz="quarter" idx="11"/>
          </p:nvPr>
        </p:nvSpPr>
        <p:spPr/>
        <p:txBody>
          <a:bodyPr lIns="91440" tIns="45720" rIns="91440" bIns="45720" anchor="t"/>
          <a:lstStyle/>
          <a:p>
            <a:pPr>
              <a:spcBef>
                <a:spcPts val="0"/>
              </a:spcBef>
            </a:pPr>
            <a:r>
              <a:rPr lang="en-US" dirty="0">
                <a:latin typeface="Open Sans"/>
                <a:ea typeface="Open Sans"/>
                <a:cs typeface="Open Sans"/>
              </a:rPr>
              <a:t>We are going to use a Menti for you to make shared notes as we go through the model. </a:t>
            </a:r>
            <a:endParaRPr lang="en-US"/>
          </a:p>
          <a:p>
            <a:pPr marL="342900" indent="-342900">
              <a:spcBef>
                <a:spcPts val="0"/>
              </a:spcBef>
              <a:buFont typeface="Arial,Sans-Serif"/>
              <a:buChar char="•"/>
            </a:pPr>
            <a:endParaRPr lang="en-US" dirty="0"/>
          </a:p>
          <a:p>
            <a:pPr marL="342900" indent="-342900">
              <a:spcBef>
                <a:spcPts val="0"/>
              </a:spcBef>
              <a:buFont typeface="Arial,Sans-Serif"/>
              <a:buChar char="•"/>
            </a:pPr>
            <a:r>
              <a:rPr lang="en-US" dirty="0">
                <a:latin typeface="Open Sans"/>
                <a:ea typeface="Open Sans"/>
                <a:cs typeface="Open Sans"/>
              </a:rPr>
              <a:t>Go to Menti.com </a:t>
            </a:r>
            <a:r>
              <a:rPr lang="en-GB" dirty="0">
                <a:solidFill>
                  <a:schemeClr val="accent6">
                    <a:lumMod val="50000"/>
                  </a:schemeClr>
                </a:solidFill>
                <a:latin typeface="Open Sans"/>
                <a:ea typeface="Open Sans"/>
                <a:cs typeface="Open Sans"/>
              </a:rPr>
              <a:t>7322 6013</a:t>
            </a:r>
          </a:p>
        </p:txBody>
      </p:sp>
    </p:spTree>
    <p:extLst>
      <p:ext uri="{BB962C8B-B14F-4D97-AF65-F5344CB8AC3E}">
        <p14:creationId xmlns:p14="http://schemas.microsoft.com/office/powerpoint/2010/main" val="2306622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b="1"/>
              <a:t>Learn</a:t>
            </a:r>
          </a:p>
        </p:txBody>
      </p:sp>
      <p:sp>
        <p:nvSpPr>
          <p:cNvPr id="3" name="Text Placeholder 2"/>
          <p:cNvSpPr>
            <a:spLocks noGrp="1"/>
          </p:cNvSpPr>
          <p:nvPr>
            <p:ph type="body" sz="quarter" idx="11"/>
          </p:nvPr>
        </p:nvSpPr>
        <p:spPr>
          <a:xfrm>
            <a:off x="250825" y="1412776"/>
            <a:ext cx="8425631" cy="5184575"/>
          </a:xfrm>
        </p:spPr>
        <p:txBody>
          <a:bodyPr lIns="91440" tIns="45720" rIns="91440" bIns="45720" anchor="t"/>
          <a:lstStyle/>
          <a:p>
            <a:r>
              <a:rPr lang="en-US" sz="2400" dirty="0">
                <a:latin typeface="Open Sans"/>
                <a:ea typeface="Open Sans"/>
                <a:cs typeface="Open Sans"/>
              </a:rPr>
              <a:t>Take a few minutes to look at the case study. Please start by noting down ANYTHING “new” you see here. Limit yourself (for now!) to some of the case study that interests you.</a:t>
            </a:r>
            <a:endParaRPr lang="en-US" sz="2400" dirty="0">
              <a:ea typeface="Open Sans"/>
              <a:cs typeface="Open Sans"/>
            </a:endParaRPr>
          </a:p>
          <a:p>
            <a:endParaRPr lang="en-US" sz="2400"/>
          </a:p>
          <a:p>
            <a:pPr marL="342900" indent="-342900">
              <a:buFont typeface="Arial" panose="020B0604020202020204" pitchFamily="34" charset="0"/>
              <a:buChar char="•"/>
            </a:pPr>
            <a:r>
              <a:rPr lang="en-US" sz="2400" dirty="0">
                <a:latin typeface="Open Sans"/>
                <a:ea typeface="Open Sans"/>
                <a:cs typeface="Open Sans"/>
              </a:rPr>
              <a:t>Is there a date/concrete detail/fact you want to note? </a:t>
            </a:r>
            <a:endParaRPr lang="en-US" sz="2400" dirty="0">
              <a:ea typeface="Open Sans"/>
              <a:cs typeface="Open Sans"/>
            </a:endParaRPr>
          </a:p>
          <a:p>
            <a:endParaRPr lang="en-US" sz="2400"/>
          </a:p>
          <a:p>
            <a:pPr marL="342900" indent="-342900">
              <a:buFont typeface="Arial" panose="020B0604020202020204" pitchFamily="34" charset="0"/>
              <a:buChar char="•"/>
            </a:pPr>
            <a:r>
              <a:rPr lang="en-US" sz="2400" dirty="0">
                <a:latin typeface="Open Sans"/>
                <a:ea typeface="Open Sans"/>
                <a:cs typeface="Open Sans"/>
              </a:rPr>
              <a:t>What is the study trying to "tell" you? What does it want you to think? Feel?</a:t>
            </a:r>
            <a:endParaRPr lang="en-US" sz="2400" dirty="0">
              <a:ea typeface="Open Sans"/>
              <a:cs typeface="Open Sans"/>
            </a:endParaRPr>
          </a:p>
          <a:p>
            <a:endParaRPr lang="en-US" sz="2400"/>
          </a:p>
          <a:p>
            <a:pPr marL="342900" indent="-342900">
              <a:buChar char="•"/>
            </a:pPr>
            <a:r>
              <a:rPr lang="en-US" sz="2400" dirty="0">
                <a:latin typeface="Open Sans"/>
                <a:ea typeface="Open Sans"/>
                <a:cs typeface="Open Sans"/>
              </a:rPr>
              <a:t>What imagery or text is present? What does it tell you?</a:t>
            </a:r>
            <a:endParaRPr lang="en-US" sz="2400" dirty="0">
              <a:ea typeface="Open Sans"/>
              <a:cs typeface="Open Sans"/>
            </a:endParaRPr>
          </a:p>
          <a:p>
            <a:pPr marL="342900" indent="-342900">
              <a:buChar char="•"/>
            </a:pPr>
            <a:endParaRPr lang="en-US" sz="2400"/>
          </a:p>
          <a:p>
            <a:endParaRPr lang="en-GB" sz="1200"/>
          </a:p>
          <a:p>
            <a:endParaRPr lang="en-GB"/>
          </a:p>
        </p:txBody>
      </p:sp>
      <p:pic>
        <p:nvPicPr>
          <p:cNvPr id="2050" name="Picture 2" title="purple lightbul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2156" y="5871864"/>
            <a:ext cx="688975"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0525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AEAB45D-8685-4CB3-8D74-301B82653DED}"/>
              </a:ext>
            </a:extLst>
          </p:cNvPr>
          <p:cNvPicPr>
            <a:picLocks noChangeAspect="1"/>
          </p:cNvPicPr>
          <p:nvPr/>
        </p:nvPicPr>
        <p:blipFill>
          <a:blip r:embed="rId2"/>
          <a:stretch>
            <a:fillRect/>
          </a:stretch>
        </p:blipFill>
        <p:spPr>
          <a:xfrm>
            <a:off x="-3600" y="29475"/>
            <a:ext cx="9151200" cy="5161050"/>
          </a:xfrm>
          <a:prstGeom prst="rect">
            <a:avLst/>
          </a:prstGeom>
        </p:spPr>
      </p:pic>
    </p:spTree>
    <p:extLst>
      <p:ext uri="{BB962C8B-B14F-4D97-AF65-F5344CB8AC3E}">
        <p14:creationId xmlns:p14="http://schemas.microsoft.com/office/powerpoint/2010/main" val="2777071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agram&#10;&#10;Description automatically generated">
            <a:extLst>
              <a:ext uri="{FF2B5EF4-FFF2-40B4-BE49-F238E27FC236}">
                <a16:creationId xmlns:a16="http://schemas.microsoft.com/office/drawing/2014/main" id="{B2D21CDE-D42A-407F-9CAD-8584F57681DC}"/>
              </a:ext>
            </a:extLst>
          </p:cNvPr>
          <p:cNvPicPr>
            <a:picLocks noChangeAspect="1"/>
          </p:cNvPicPr>
          <p:nvPr/>
        </p:nvPicPr>
        <p:blipFill>
          <a:blip r:embed="rId2"/>
          <a:stretch>
            <a:fillRect/>
          </a:stretch>
        </p:blipFill>
        <p:spPr>
          <a:xfrm>
            <a:off x="-3600" y="2475"/>
            <a:ext cx="9151200" cy="5161050"/>
          </a:xfrm>
          <a:prstGeom prst="rect">
            <a:avLst/>
          </a:prstGeom>
        </p:spPr>
      </p:pic>
    </p:spTree>
    <p:extLst>
      <p:ext uri="{BB962C8B-B14F-4D97-AF65-F5344CB8AC3E}">
        <p14:creationId xmlns:p14="http://schemas.microsoft.com/office/powerpoint/2010/main" val="1006918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C5D9C36-6719-4329-862D-9F65429C501C}"/>
              </a:ext>
            </a:extLst>
          </p:cNvPr>
          <p:cNvPicPr>
            <a:picLocks noChangeAspect="1"/>
          </p:cNvPicPr>
          <p:nvPr/>
        </p:nvPicPr>
        <p:blipFill>
          <a:blip r:embed="rId2"/>
          <a:stretch>
            <a:fillRect/>
          </a:stretch>
        </p:blipFill>
        <p:spPr>
          <a:xfrm>
            <a:off x="-3600" y="2475"/>
            <a:ext cx="9124200" cy="5152050"/>
          </a:xfrm>
          <a:prstGeom prst="rect">
            <a:avLst/>
          </a:prstGeom>
        </p:spPr>
      </p:pic>
    </p:spTree>
    <p:extLst>
      <p:ext uri="{BB962C8B-B14F-4D97-AF65-F5344CB8AC3E}">
        <p14:creationId xmlns:p14="http://schemas.microsoft.com/office/powerpoint/2010/main" val="166993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b="1"/>
              <a:t>Connect</a:t>
            </a:r>
          </a:p>
        </p:txBody>
      </p:sp>
      <p:sp>
        <p:nvSpPr>
          <p:cNvPr id="3" name="Text Placeholder 2"/>
          <p:cNvSpPr>
            <a:spLocks noGrp="1"/>
          </p:cNvSpPr>
          <p:nvPr>
            <p:ph type="body" sz="quarter" idx="11"/>
          </p:nvPr>
        </p:nvSpPr>
        <p:spPr>
          <a:xfrm>
            <a:off x="250825" y="1412776"/>
            <a:ext cx="8425631" cy="5184575"/>
          </a:xfrm>
        </p:spPr>
        <p:txBody>
          <a:bodyPr lIns="91440" tIns="45720" rIns="91440" bIns="45720" anchor="t"/>
          <a:lstStyle/>
          <a:p>
            <a:r>
              <a:rPr lang="en-US" sz="2400" dirty="0">
                <a:latin typeface="Open Sans"/>
                <a:ea typeface="Open Sans"/>
                <a:cs typeface="Open Sans"/>
              </a:rPr>
              <a:t>Look at the notes for “learn”. </a:t>
            </a:r>
            <a:endParaRPr lang="en-US" sz="2400" dirty="0">
              <a:ea typeface="Open Sans"/>
              <a:cs typeface="Open Sans"/>
            </a:endParaRPr>
          </a:p>
          <a:p>
            <a:endParaRPr lang="en-US" sz="2400"/>
          </a:p>
          <a:p>
            <a:pPr marL="342900" indent="-342900">
              <a:buFont typeface="Arial" panose="020B0604020202020204" pitchFamily="34" charset="0"/>
              <a:buChar char="•"/>
            </a:pPr>
            <a:r>
              <a:rPr lang="en-US" sz="2400" dirty="0">
                <a:latin typeface="Open Sans"/>
                <a:ea typeface="Open Sans"/>
                <a:cs typeface="Open Sans"/>
              </a:rPr>
              <a:t>What prior understanding can you connect to that information? </a:t>
            </a:r>
            <a:endParaRPr lang="en-US" sz="2400" dirty="0">
              <a:ea typeface="Open Sans"/>
              <a:cs typeface="Open Sans"/>
            </a:endParaRPr>
          </a:p>
          <a:p>
            <a:endParaRPr lang="en-US" sz="2400"/>
          </a:p>
          <a:p>
            <a:pPr marL="342900" indent="-342900">
              <a:buFont typeface="Arial" panose="020B0604020202020204" pitchFamily="34" charset="0"/>
              <a:buChar char="•"/>
            </a:pPr>
            <a:r>
              <a:rPr lang="en-US" sz="2400" dirty="0">
                <a:latin typeface="Open Sans"/>
                <a:ea typeface="Open Sans"/>
                <a:cs typeface="Open Sans"/>
              </a:rPr>
              <a:t>What context or facts can you add to what is noted on "learn"?</a:t>
            </a:r>
          </a:p>
          <a:p>
            <a:endParaRPr lang="en-US" sz="2400"/>
          </a:p>
          <a:p>
            <a:pPr marL="342900" indent="-342900">
              <a:buFont typeface="Arial" panose="020B0604020202020204" pitchFamily="34" charset="0"/>
              <a:buChar char="•"/>
            </a:pPr>
            <a:r>
              <a:rPr lang="en-US" sz="2400" dirty="0">
                <a:latin typeface="Open Sans"/>
                <a:ea typeface="Open Sans"/>
                <a:cs typeface="Open Sans"/>
              </a:rPr>
              <a:t>What connections can you draw between elements noted on "learn"?</a:t>
            </a:r>
            <a:endParaRPr lang="en-US" sz="2400" dirty="0">
              <a:ea typeface="Open Sans"/>
              <a:cs typeface="Open Sans"/>
            </a:endParaRPr>
          </a:p>
        </p:txBody>
      </p:sp>
      <p:pic>
        <p:nvPicPr>
          <p:cNvPr id="2050" name="Picture 2" title="purple lightbul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2156" y="5871864"/>
            <a:ext cx="688975"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7193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agram, table&#10;&#10;Description automatically generated">
            <a:extLst>
              <a:ext uri="{FF2B5EF4-FFF2-40B4-BE49-F238E27FC236}">
                <a16:creationId xmlns:a16="http://schemas.microsoft.com/office/drawing/2014/main" id="{F0CCAC72-0CDA-4F2C-8921-9CE10E8DF6A9}"/>
              </a:ext>
            </a:extLst>
          </p:cNvPr>
          <p:cNvPicPr>
            <a:picLocks noChangeAspect="1"/>
          </p:cNvPicPr>
          <p:nvPr/>
        </p:nvPicPr>
        <p:blipFill>
          <a:blip r:embed="rId2"/>
          <a:stretch>
            <a:fillRect/>
          </a:stretch>
        </p:blipFill>
        <p:spPr>
          <a:xfrm>
            <a:off x="-3600" y="2475"/>
            <a:ext cx="9151200" cy="5170050"/>
          </a:xfrm>
          <a:prstGeom prst="rect">
            <a:avLst/>
          </a:prstGeom>
        </p:spPr>
      </p:pic>
    </p:spTree>
    <p:extLst>
      <p:ext uri="{BB962C8B-B14F-4D97-AF65-F5344CB8AC3E}">
        <p14:creationId xmlns:p14="http://schemas.microsoft.com/office/powerpoint/2010/main" val="1362851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BD5EAABD-07BF-4A59-BC62-AE6FC566ADC4}"/>
              </a:ext>
            </a:extLst>
          </p:cNvPr>
          <p:cNvPicPr>
            <a:picLocks noChangeAspect="1"/>
          </p:cNvPicPr>
          <p:nvPr/>
        </p:nvPicPr>
        <p:blipFill>
          <a:blip r:embed="rId2"/>
          <a:stretch>
            <a:fillRect/>
          </a:stretch>
        </p:blipFill>
        <p:spPr>
          <a:xfrm>
            <a:off x="-3600" y="2475"/>
            <a:ext cx="9151200" cy="5188050"/>
          </a:xfrm>
          <a:prstGeom prst="rect">
            <a:avLst/>
          </a:prstGeom>
        </p:spPr>
      </p:pic>
    </p:spTree>
    <p:extLst>
      <p:ext uri="{BB962C8B-B14F-4D97-AF65-F5344CB8AC3E}">
        <p14:creationId xmlns:p14="http://schemas.microsoft.com/office/powerpoint/2010/main" val="3532778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75607"/>
            <a:ext cx="8028384" cy="1165161"/>
          </a:xfrm>
        </p:spPr>
        <p:txBody>
          <a:bodyPr>
            <a:normAutofit/>
          </a:bodyPr>
          <a:lstStyle/>
          <a:p>
            <a:r>
              <a:rPr lang="en-GB" b="1">
                <a:latin typeface="+mn-lt"/>
                <a:cs typeface="Arial" panose="020B0604020202020204" pitchFamily="34" charset="0"/>
              </a:rPr>
              <a:t>How to join in today</a:t>
            </a:r>
          </a:p>
        </p:txBody>
      </p:sp>
      <p:pic>
        <p:nvPicPr>
          <p:cNvPr id="4" name="Picture 3" descr="Ear">
            <a:extLst>
              <a:ext uri="{FF2B5EF4-FFF2-40B4-BE49-F238E27FC236}">
                <a16:creationId xmlns:a16="http://schemas.microsoft.com/office/drawing/2014/main" id="{D9FCD9A2-E81F-864D-814C-9E2684F73A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440" y="2660381"/>
            <a:ext cx="1026000" cy="1026000"/>
          </a:xfrm>
          <a:prstGeom prst="rect">
            <a:avLst/>
          </a:prstGeom>
        </p:spPr>
      </p:pic>
      <p:pic>
        <p:nvPicPr>
          <p:cNvPr id="10" name="Picture 9" descr="Chat box">
            <a:extLst>
              <a:ext uri="{FF2B5EF4-FFF2-40B4-BE49-F238E27FC236}">
                <a16:creationId xmlns:a16="http://schemas.microsoft.com/office/drawing/2014/main" id="{D180755F-4834-804F-BA88-4550D66C09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9528" y="2670440"/>
            <a:ext cx="1026000" cy="1026000"/>
          </a:xfrm>
          <a:prstGeom prst="rect">
            <a:avLst/>
          </a:prstGeom>
        </p:spPr>
      </p:pic>
      <p:pic>
        <p:nvPicPr>
          <p:cNvPr id="12" name="Picture 11" descr="Pencil">
            <a:extLst>
              <a:ext uri="{FF2B5EF4-FFF2-40B4-BE49-F238E27FC236}">
                <a16:creationId xmlns:a16="http://schemas.microsoft.com/office/drawing/2014/main" id="{E15DCE33-AF6C-D843-AE96-9313ADDA1C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1616" y="2660381"/>
            <a:ext cx="1026000" cy="1026000"/>
          </a:xfrm>
          <a:prstGeom prst="rect">
            <a:avLst/>
          </a:prstGeom>
        </p:spPr>
      </p:pic>
      <p:pic>
        <p:nvPicPr>
          <p:cNvPr id="14" name="Picture 13" descr="Shape, circle&#10;&#10;Description automatically generated">
            <a:extLst>
              <a:ext uri="{FF2B5EF4-FFF2-40B4-BE49-F238E27FC236}">
                <a16:creationId xmlns:a16="http://schemas.microsoft.com/office/drawing/2014/main" id="{CF25467A-F3D6-0745-AAFA-2F643AF568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0851" y="2670440"/>
            <a:ext cx="1026000" cy="1026000"/>
          </a:xfrm>
          <a:prstGeom prst="rect">
            <a:avLst/>
          </a:prstGeom>
        </p:spPr>
      </p:pic>
      <p:pic>
        <p:nvPicPr>
          <p:cNvPr id="17" name="Picture 16" descr="Lightbulb">
            <a:extLst>
              <a:ext uri="{FF2B5EF4-FFF2-40B4-BE49-F238E27FC236}">
                <a16:creationId xmlns:a16="http://schemas.microsoft.com/office/drawing/2014/main" id="{617B980B-B15B-DB4A-9670-7BC5C0FA55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0189" y="2674582"/>
            <a:ext cx="1026000" cy="1026000"/>
          </a:xfrm>
          <a:prstGeom prst="rect">
            <a:avLst/>
          </a:prstGeom>
        </p:spPr>
      </p:pic>
      <p:pic>
        <p:nvPicPr>
          <p:cNvPr id="19" name="Picture 18" descr="Document">
            <a:extLst>
              <a:ext uri="{FF2B5EF4-FFF2-40B4-BE49-F238E27FC236}">
                <a16:creationId xmlns:a16="http://schemas.microsoft.com/office/drawing/2014/main" id="{C41F437B-45E3-5E44-8A1F-1EC59FBCACE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60777" y="2660381"/>
            <a:ext cx="1026000" cy="1026000"/>
          </a:xfrm>
          <a:prstGeom prst="rect">
            <a:avLst/>
          </a:prstGeom>
        </p:spPr>
      </p:pic>
      <p:sp>
        <p:nvSpPr>
          <p:cNvPr id="11" name="TextBox 10">
            <a:extLst>
              <a:ext uri="{FF2B5EF4-FFF2-40B4-BE49-F238E27FC236}">
                <a16:creationId xmlns:a16="http://schemas.microsoft.com/office/drawing/2014/main" id="{5C6F33D0-790D-4E07-88D3-B4A388720F37}"/>
              </a:ext>
            </a:extLst>
          </p:cNvPr>
          <p:cNvSpPr txBox="1"/>
          <p:nvPr/>
        </p:nvSpPr>
        <p:spPr>
          <a:xfrm>
            <a:off x="450166" y="3958934"/>
            <a:ext cx="8693834" cy="461665"/>
          </a:xfrm>
          <a:prstGeom prst="rect">
            <a:avLst/>
          </a:prstGeom>
          <a:noFill/>
        </p:spPr>
        <p:txBody>
          <a:bodyPr wrap="square" rtlCol="0">
            <a:spAutoFit/>
          </a:bodyPr>
          <a:lstStyle/>
          <a:p>
            <a:r>
              <a:rPr lang="en-GB" sz="2400">
                <a:solidFill>
                  <a:srgbClr val="727272"/>
                </a:solidFill>
              </a:rPr>
              <a:t>Listen       Discuss       Write       Think       Reflect       Read</a:t>
            </a:r>
          </a:p>
        </p:txBody>
      </p:sp>
    </p:spTree>
    <p:extLst>
      <p:ext uri="{BB962C8B-B14F-4D97-AF65-F5344CB8AC3E}">
        <p14:creationId xmlns:p14="http://schemas.microsoft.com/office/powerpoint/2010/main" val="3006216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b="1"/>
              <a:t>Create</a:t>
            </a:r>
          </a:p>
        </p:txBody>
      </p:sp>
      <p:sp>
        <p:nvSpPr>
          <p:cNvPr id="3" name="Text Placeholder 2"/>
          <p:cNvSpPr>
            <a:spLocks noGrp="1"/>
          </p:cNvSpPr>
          <p:nvPr>
            <p:ph type="body" sz="quarter" idx="11"/>
          </p:nvPr>
        </p:nvSpPr>
        <p:spPr>
          <a:xfrm>
            <a:off x="238566" y="1231451"/>
            <a:ext cx="8425631" cy="5184575"/>
          </a:xfrm>
        </p:spPr>
        <p:txBody>
          <a:bodyPr lIns="91440" tIns="45720" rIns="91440" bIns="45720" anchor="t"/>
          <a:lstStyle/>
          <a:p>
            <a:r>
              <a:rPr lang="en-US" sz="2400" dirty="0">
                <a:latin typeface="Open Sans"/>
                <a:ea typeface="Open Sans"/>
                <a:cs typeface="Open Sans"/>
              </a:rPr>
              <a:t>Look at the work done on the Learn/Connect:</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dirty="0">
                <a:latin typeface="Open Sans"/>
                <a:ea typeface="Open Sans"/>
                <a:cs typeface="Open Sans"/>
              </a:rPr>
              <a:t>Is there an over-arching theme or topic that stands out? </a:t>
            </a:r>
            <a:endParaRPr lang="en-US" sz="2400" dirty="0">
              <a:ea typeface="Open Sans"/>
              <a:cs typeface="Open Sans"/>
            </a:endParaRPr>
          </a:p>
          <a:p>
            <a:endParaRPr lang="en-US" sz="2400"/>
          </a:p>
          <a:p>
            <a:pPr marL="342900" indent="-342900">
              <a:buFont typeface="Arial" panose="020B0604020202020204" pitchFamily="34" charset="0"/>
              <a:buChar char="•"/>
            </a:pPr>
            <a:r>
              <a:rPr lang="en-US" sz="2400" dirty="0">
                <a:latin typeface="Open Sans"/>
                <a:ea typeface="Open Sans"/>
                <a:cs typeface="Open Sans"/>
              </a:rPr>
              <a:t>Can you "fit" this new knowledge into broader context? Does it add something to your understanding of a wider topic? </a:t>
            </a:r>
            <a:endParaRPr lang="en-US" sz="2400" dirty="0">
              <a:ea typeface="Open Sans"/>
              <a:cs typeface="Open Sans"/>
            </a:endParaRPr>
          </a:p>
          <a:p>
            <a:pPr marL="342900" indent="-342900">
              <a:buChar char="•"/>
            </a:pPr>
            <a:endParaRPr lang="en-US" sz="2400"/>
          </a:p>
          <a:p>
            <a:pPr marL="342900" indent="-342900">
              <a:buChar char="•"/>
            </a:pPr>
            <a:r>
              <a:rPr lang="en-US" sz="2400" dirty="0">
                <a:latin typeface="Open Sans"/>
                <a:ea typeface="Open Sans"/>
                <a:cs typeface="Open Sans"/>
              </a:rPr>
              <a:t>Can you pull together an original opinion or analysis of what you now know?</a:t>
            </a:r>
            <a:endParaRPr lang="en-US" sz="2400" dirty="0">
              <a:ea typeface="Open Sans"/>
              <a:cs typeface="Open Sans"/>
            </a:endParaRPr>
          </a:p>
        </p:txBody>
      </p:sp>
      <p:pic>
        <p:nvPicPr>
          <p:cNvPr id="2050" name="Picture 2" title="purple lightbul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2156" y="5871864"/>
            <a:ext cx="688975"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9152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FF7818F-E493-4BDF-8B05-89E514679054}"/>
              </a:ext>
            </a:extLst>
          </p:cNvPr>
          <p:cNvPicPr>
            <a:picLocks noChangeAspect="1"/>
          </p:cNvPicPr>
          <p:nvPr/>
        </p:nvPicPr>
        <p:blipFill>
          <a:blip r:embed="rId2"/>
          <a:stretch>
            <a:fillRect/>
          </a:stretch>
        </p:blipFill>
        <p:spPr>
          <a:xfrm>
            <a:off x="-3600" y="-24525"/>
            <a:ext cx="9187200" cy="5197050"/>
          </a:xfrm>
          <a:prstGeom prst="rect">
            <a:avLst/>
          </a:prstGeom>
        </p:spPr>
      </p:pic>
    </p:spTree>
    <p:extLst>
      <p:ext uri="{BB962C8B-B14F-4D97-AF65-F5344CB8AC3E}">
        <p14:creationId xmlns:p14="http://schemas.microsoft.com/office/powerpoint/2010/main" val="1033723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ext&#10;&#10;Description automatically generated">
            <a:extLst>
              <a:ext uri="{FF2B5EF4-FFF2-40B4-BE49-F238E27FC236}">
                <a16:creationId xmlns:a16="http://schemas.microsoft.com/office/drawing/2014/main" id="{9A10CAA5-3236-4CD2-A93E-474612931E58}"/>
              </a:ext>
            </a:extLst>
          </p:cNvPr>
          <p:cNvPicPr>
            <a:picLocks noChangeAspect="1"/>
          </p:cNvPicPr>
          <p:nvPr/>
        </p:nvPicPr>
        <p:blipFill>
          <a:blip r:embed="rId2"/>
          <a:stretch>
            <a:fillRect/>
          </a:stretch>
        </p:blipFill>
        <p:spPr>
          <a:xfrm>
            <a:off x="-3600" y="2475"/>
            <a:ext cx="9151200" cy="5170050"/>
          </a:xfrm>
          <a:prstGeom prst="rect">
            <a:avLst/>
          </a:prstGeom>
        </p:spPr>
      </p:pic>
    </p:spTree>
    <p:extLst>
      <p:ext uri="{BB962C8B-B14F-4D97-AF65-F5344CB8AC3E}">
        <p14:creationId xmlns:p14="http://schemas.microsoft.com/office/powerpoint/2010/main" val="3077919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43B609-E8E1-407E-BF98-50C1EFA67C94}"/>
              </a:ext>
            </a:extLst>
          </p:cNvPr>
          <p:cNvSpPr>
            <a:spLocks noGrp="1"/>
          </p:cNvSpPr>
          <p:nvPr>
            <p:ph type="body" sz="quarter" idx="10"/>
          </p:nvPr>
        </p:nvSpPr>
        <p:spPr/>
        <p:txBody>
          <a:bodyPr lIns="91440" tIns="288000" rIns="91440" bIns="45720" anchor="t"/>
          <a:lstStyle/>
          <a:p>
            <a:pPr marL="215900"/>
            <a:r>
              <a:rPr lang="en-GB"/>
              <a:t>Critical analysis in your practice</a:t>
            </a:r>
          </a:p>
        </p:txBody>
      </p:sp>
      <p:sp>
        <p:nvSpPr>
          <p:cNvPr id="3" name="Text Placeholder 2">
            <a:extLst>
              <a:ext uri="{FF2B5EF4-FFF2-40B4-BE49-F238E27FC236}">
                <a16:creationId xmlns:a16="http://schemas.microsoft.com/office/drawing/2014/main" id="{D1BE86A9-3158-497C-83B3-BF93D2A60158}"/>
              </a:ext>
            </a:extLst>
          </p:cNvPr>
          <p:cNvSpPr>
            <a:spLocks noGrp="1"/>
          </p:cNvSpPr>
          <p:nvPr>
            <p:ph type="body" sz="quarter" idx="11"/>
          </p:nvPr>
        </p:nvSpPr>
        <p:spPr/>
        <p:txBody>
          <a:bodyPr lIns="91440" tIns="45720" rIns="91440" bIns="45720" anchor="t"/>
          <a:lstStyle/>
          <a:p>
            <a:r>
              <a:rPr lang="en-GB" dirty="0">
                <a:latin typeface="Open Sans"/>
                <a:ea typeface="Open Sans"/>
                <a:cs typeface="Open Sans"/>
              </a:rPr>
              <a:t>Working on your own, reflect on how you might incorporate this strategy into your own practice.</a:t>
            </a:r>
          </a:p>
          <a:p>
            <a:endParaRPr lang="en-GB"/>
          </a:p>
          <a:p>
            <a:pPr marL="457200" indent="-457200">
              <a:buChar char="•"/>
            </a:pPr>
            <a:r>
              <a:rPr lang="en-GB" dirty="0">
                <a:latin typeface="Open Sans"/>
                <a:ea typeface="Open Sans"/>
                <a:cs typeface="Open Sans"/>
              </a:rPr>
              <a:t>Do you do any of the three steps already?</a:t>
            </a:r>
          </a:p>
          <a:p>
            <a:pPr marL="457200" indent="-457200">
              <a:buChar char="•"/>
            </a:pPr>
            <a:endParaRPr lang="en-GB" dirty="0">
              <a:latin typeface="Open Sans"/>
              <a:ea typeface="Open Sans"/>
              <a:cs typeface="Open Sans"/>
            </a:endParaRPr>
          </a:p>
          <a:p>
            <a:pPr marL="457200" indent="-457200">
              <a:buChar char="•"/>
            </a:pPr>
            <a:r>
              <a:rPr lang="en-GB" dirty="0">
                <a:latin typeface="Open Sans"/>
                <a:ea typeface="Open Sans"/>
                <a:cs typeface="Open Sans"/>
              </a:rPr>
              <a:t>How could you adapt the Learning – Connect – Create model into your reading and note-making approach?</a:t>
            </a:r>
            <a:endParaRPr lang="en-GB" dirty="0"/>
          </a:p>
          <a:p>
            <a:pPr marL="457200" indent="-457200">
              <a:buChar char="•"/>
            </a:pPr>
            <a:endParaRPr lang="en-GB" dirty="0"/>
          </a:p>
          <a:p>
            <a:endParaRPr lang="en-GB"/>
          </a:p>
        </p:txBody>
      </p:sp>
    </p:spTree>
    <p:extLst>
      <p:ext uri="{BB962C8B-B14F-4D97-AF65-F5344CB8AC3E}">
        <p14:creationId xmlns:p14="http://schemas.microsoft.com/office/powerpoint/2010/main" val="4022725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A64415-9A52-498A-A7E4-F3A22E0278CC}"/>
              </a:ext>
            </a:extLst>
          </p:cNvPr>
          <p:cNvSpPr>
            <a:spLocks noGrp="1"/>
          </p:cNvSpPr>
          <p:nvPr>
            <p:ph type="body" sz="quarter" idx="10"/>
          </p:nvPr>
        </p:nvSpPr>
        <p:spPr>
          <a:xfrm>
            <a:off x="8012" y="32049"/>
            <a:ext cx="7488237" cy="1007765"/>
          </a:xfrm>
        </p:spPr>
        <p:txBody>
          <a:bodyPr/>
          <a:lstStyle/>
          <a:p>
            <a:r>
              <a:rPr lang="en-GB" sz="4000"/>
              <a:t>In Blackboard you will find…</a:t>
            </a:r>
          </a:p>
        </p:txBody>
      </p:sp>
      <p:sp>
        <p:nvSpPr>
          <p:cNvPr id="4" name="Text Placeholder 3">
            <a:extLst>
              <a:ext uri="{FF2B5EF4-FFF2-40B4-BE49-F238E27FC236}">
                <a16:creationId xmlns:a16="http://schemas.microsoft.com/office/drawing/2014/main" id="{F3707C47-3747-4AE1-B58D-27A234A45571}"/>
              </a:ext>
            </a:extLst>
          </p:cNvPr>
          <p:cNvSpPr>
            <a:spLocks noGrp="1"/>
          </p:cNvSpPr>
          <p:nvPr>
            <p:ph type="body" sz="quarter" idx="11"/>
          </p:nvPr>
        </p:nvSpPr>
        <p:spPr/>
        <p:txBody>
          <a:bodyPr/>
          <a:lstStyle/>
          <a:p>
            <a:pPr marL="514350" indent="-514350" algn="l" rtl="0" fontAlgn="base">
              <a:buFont typeface="+mj-lt"/>
              <a:buAutoNum type="arabicPeriod"/>
            </a:pPr>
            <a:r>
              <a:rPr lang="en-GB" b="0" i="0" u="none" strike="noStrike">
                <a:solidFill>
                  <a:srgbClr val="727272"/>
                </a:solidFill>
                <a:effectLst/>
                <a:latin typeface="Open Sans" panose="020B0606030504020204" pitchFamily="34" charset="0"/>
              </a:rPr>
              <a:t> 	Content that will support 	you in making notes </a:t>
            </a:r>
          </a:p>
          <a:p>
            <a:pPr marL="514350" indent="-514350" algn="l" rtl="0" fontAlgn="base">
              <a:buFont typeface="+mj-lt"/>
              <a:buAutoNum type="arabicPeriod"/>
            </a:pPr>
            <a:endParaRPr lang="en-US" b="0" i="0">
              <a:solidFill>
                <a:srgbClr val="262626"/>
              </a:solidFill>
              <a:effectLst/>
              <a:latin typeface="Arial" panose="020B0604020202020204" pitchFamily="34" charset="0"/>
            </a:endParaRPr>
          </a:p>
          <a:p>
            <a:pPr marL="514350" indent="-514350" algn="l" rtl="0" fontAlgn="base">
              <a:buFont typeface="+mj-lt"/>
              <a:buAutoNum type="arabicPeriod"/>
            </a:pPr>
            <a:r>
              <a:rPr lang="en-GB" b="0" i="0" u="none" strike="noStrike">
                <a:solidFill>
                  <a:srgbClr val="727272"/>
                </a:solidFill>
                <a:effectLst/>
                <a:latin typeface="Open Sans" panose="020B0606030504020204" pitchFamily="34" charset="0"/>
              </a:rPr>
              <a:t>  	A strategy to help yo</a:t>
            </a:r>
            <a:r>
              <a:rPr lang="en-GB">
                <a:solidFill>
                  <a:srgbClr val="727272"/>
                </a:solidFill>
              </a:rPr>
              <a:t>ur 	 notes into writing </a:t>
            </a:r>
          </a:p>
          <a:p>
            <a:pPr marL="514350" indent="-514350" algn="l" rtl="0" fontAlgn="base">
              <a:buFont typeface="+mj-lt"/>
              <a:buAutoNum type="arabicPeriod"/>
            </a:pPr>
            <a:endParaRPr lang="en-US" b="0" i="0">
              <a:solidFill>
                <a:srgbClr val="262626"/>
              </a:solidFill>
              <a:effectLst/>
              <a:latin typeface="Arial" panose="020B0604020202020204" pitchFamily="34" charset="0"/>
            </a:endParaRPr>
          </a:p>
          <a:p>
            <a:pPr marL="514350" indent="-514350" algn="l" rtl="0" fontAlgn="base">
              <a:buFont typeface="+mj-lt"/>
              <a:buAutoNum type="arabicPeriod"/>
            </a:pPr>
            <a:r>
              <a:rPr lang="en-GB" b="0" i="0" u="none" strike="noStrike">
                <a:solidFill>
                  <a:srgbClr val="727272"/>
                </a:solidFill>
                <a:effectLst/>
                <a:latin typeface="Open Sans" panose="020B0606030504020204" pitchFamily="34" charset="0"/>
              </a:rPr>
              <a:t>  	These slides and links to 	the shared notes that you 	have made today. </a:t>
            </a:r>
            <a:endParaRPr lang="en-US" b="0" i="0">
              <a:solidFill>
                <a:srgbClr val="262626"/>
              </a:solidFill>
              <a:effectLst/>
              <a:latin typeface="Arial" panose="020B0604020202020204" pitchFamily="34" charset="0"/>
            </a:endParaRPr>
          </a:p>
          <a:p>
            <a:endParaRPr lang="en-GB"/>
          </a:p>
        </p:txBody>
      </p:sp>
    </p:spTree>
    <p:extLst>
      <p:ext uri="{BB962C8B-B14F-4D97-AF65-F5344CB8AC3E}">
        <p14:creationId xmlns:p14="http://schemas.microsoft.com/office/powerpoint/2010/main" val="283574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 y="90225"/>
            <a:ext cx="9144000" cy="755824"/>
          </a:xfrm>
        </p:spPr>
        <p:txBody>
          <a:bodyPr lIns="68580" tIns="216000" rIns="68580" bIns="34290" anchor="t"/>
          <a:lstStyle/>
          <a:p>
            <a:pPr marL="161925"/>
            <a:r>
              <a:rPr lang="en-GB" sz="4000"/>
              <a:t>Stay in touch  </a:t>
            </a:r>
            <a:endParaRPr lang="en-US" sz="4000"/>
          </a:p>
        </p:txBody>
      </p:sp>
      <p:sp>
        <p:nvSpPr>
          <p:cNvPr id="3" name="Rectangle 2"/>
          <p:cNvSpPr/>
          <p:nvPr/>
        </p:nvSpPr>
        <p:spPr>
          <a:xfrm>
            <a:off x="-180528" y="1504552"/>
            <a:ext cx="8720872" cy="5239896"/>
          </a:xfrm>
          <a:prstGeom prst="rect">
            <a:avLst/>
          </a:prstGeom>
        </p:spPr>
        <p:txBody>
          <a:bodyPr wrap="square" lIns="68580" tIns="34290" rIns="68580" bIns="34290" anchor="t">
            <a:spAutoFit/>
          </a:bodyPr>
          <a:lstStyle/>
          <a:p>
            <a:pPr marL="68580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Ask our staff anything about the library’s services and where to access support on academic skills like referencing and searching. </a:t>
            </a:r>
          </a:p>
          <a:p>
            <a:pPr marL="68580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endParaRPr>
          </a:p>
          <a:p>
            <a:pPr marL="68580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Available in a face to face and virtual format</a:t>
            </a:r>
          </a:p>
          <a:p>
            <a:pPr marL="68580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endParaRPr>
          </a:p>
          <a:p>
            <a:pPr marL="10287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Drop ins </a:t>
            </a:r>
          </a:p>
          <a:p>
            <a:pPr marL="10287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hlinkClick r:id="rId3"/>
              </a:rPr>
              <a:t>Referencing</a:t>
            </a:r>
            <a:r>
              <a:rPr kumimoji="0" lang="en-GB" sz="2800" b="0" i="0" u="none" strike="noStrike" kern="1200" cap="none" spc="0" normalizeH="0" baseline="0" noProof="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 Drop in</a:t>
            </a:r>
          </a:p>
          <a:p>
            <a:pPr marL="10287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srgbClr val="595959"/>
                </a:solidFill>
                <a:effectLst/>
                <a:uLnTx/>
                <a:uFillTx/>
                <a:latin typeface="Open Sans"/>
                <a:ea typeface="Verdana"/>
                <a:cs typeface="Open Sans"/>
                <a:hlinkClick r:id="rId4"/>
              </a:rPr>
              <a:t>1-2-1 Writing Support </a:t>
            </a:r>
            <a:r>
              <a:rPr kumimoji="0" lang="en-GB" sz="2800" b="0" i="0" u="none" strike="noStrike" kern="1200" cap="none" spc="0" normalizeH="0" baseline="0" noProof="0">
                <a:ln>
                  <a:noFill/>
                </a:ln>
                <a:solidFill>
                  <a:srgbClr val="595959"/>
                </a:solidFill>
                <a:effectLst/>
                <a:uLnTx/>
                <a:uFillTx/>
                <a:latin typeface="Open Sans"/>
                <a:ea typeface="Verdana"/>
                <a:cs typeface="Open Sans"/>
              </a:rPr>
              <a:t>– Royal Literary Fund Fellow</a:t>
            </a:r>
            <a:endParaRPr kumimoji="0" lang="en-GB" sz="2800" b="0" i="0" u="none" strike="noStrike" kern="1200" cap="none" spc="0" normalizeH="0" baseline="0" noProof="0">
              <a:ln>
                <a:noFill/>
              </a:ln>
              <a:solidFill>
                <a:prstClr val="black"/>
              </a:solidFill>
              <a:effectLst/>
              <a:uLnTx/>
              <a:uFillTx/>
              <a:latin typeface="Open Sans"/>
              <a:ea typeface="Open Sans"/>
              <a:cs typeface="Open Sans"/>
              <a:sym typeface="Calibri"/>
            </a:endParaRPr>
          </a:p>
          <a:p>
            <a:pPr marL="10287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Chat from the Library web pages</a:t>
            </a:r>
          </a:p>
          <a:p>
            <a:pPr marL="10287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uml.teachingandlearning@manchester.ac.uk</a:t>
            </a:r>
          </a:p>
        </p:txBody>
      </p:sp>
    </p:spTree>
    <p:extLst>
      <p:ext uri="{BB962C8B-B14F-4D97-AF65-F5344CB8AC3E}">
        <p14:creationId xmlns:p14="http://schemas.microsoft.com/office/powerpoint/2010/main" val="677555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64299" y="404664"/>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a:ln>
                  <a:noFill/>
                </a:ln>
                <a:solidFill>
                  <a:srgbClr val="800080"/>
                </a:solidFill>
                <a:effectLst/>
                <a:uLnTx/>
                <a:uFillTx/>
                <a:latin typeface="+mn-lt"/>
                <a:ea typeface="+mj-ea"/>
                <a:cs typeface="+mj-cs"/>
              </a:rPr>
              <a:t>Do you think what you learned in this session will be useful to you in the future?</a:t>
            </a:r>
          </a:p>
        </p:txBody>
      </p:sp>
      <p:pic>
        <p:nvPicPr>
          <p:cNvPr id="6" name="Picture 5" title="cro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4437112"/>
            <a:ext cx="678621" cy="720000"/>
          </a:xfrm>
          <a:prstGeom prst="rect">
            <a:avLst/>
          </a:prstGeom>
        </p:spPr>
      </p:pic>
      <p:pic>
        <p:nvPicPr>
          <p:cNvPr id="7" name="Picture 6" title="purple tick symbo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177" y="2577600"/>
            <a:ext cx="702149" cy="720000"/>
          </a:xfrm>
          <a:prstGeom prst="rect">
            <a:avLst/>
          </a:prstGeom>
        </p:spPr>
      </p:pic>
      <p:sp>
        <p:nvSpPr>
          <p:cNvPr id="4" name="TextBox 3"/>
          <p:cNvSpPr txBox="1"/>
          <p:nvPr/>
        </p:nvSpPr>
        <p:spPr>
          <a:xfrm>
            <a:off x="1907704" y="2577600"/>
            <a:ext cx="35283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srgbClr val="7A1F7F"/>
                </a:solidFill>
                <a:effectLst/>
                <a:uLnTx/>
                <a:uFillTx/>
                <a:latin typeface="Open Sans"/>
                <a:ea typeface="+mn-ea"/>
                <a:cs typeface="+mn-cs"/>
              </a:rPr>
              <a:t>Yes</a:t>
            </a:r>
          </a:p>
        </p:txBody>
      </p:sp>
      <p:sp>
        <p:nvSpPr>
          <p:cNvPr id="8" name="TextBox 7"/>
          <p:cNvSpPr txBox="1"/>
          <p:nvPr/>
        </p:nvSpPr>
        <p:spPr>
          <a:xfrm>
            <a:off x="1907704" y="4449226"/>
            <a:ext cx="84029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srgbClr val="7A1F7F"/>
                </a:solidFill>
                <a:effectLst/>
                <a:uLnTx/>
                <a:uFillTx/>
                <a:latin typeface="Open Sans"/>
                <a:ea typeface="+mn-ea"/>
                <a:cs typeface="+mn-cs"/>
              </a:rPr>
              <a:t>No</a:t>
            </a:r>
          </a:p>
        </p:txBody>
      </p:sp>
    </p:spTree>
    <p:extLst>
      <p:ext uri="{BB962C8B-B14F-4D97-AF65-F5344CB8AC3E}">
        <p14:creationId xmlns:p14="http://schemas.microsoft.com/office/powerpoint/2010/main" val="1528160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b="1"/>
              <a:t>Structure of the session</a:t>
            </a:r>
          </a:p>
        </p:txBody>
      </p:sp>
      <p:sp>
        <p:nvSpPr>
          <p:cNvPr id="3" name="Text Placeholder 2"/>
          <p:cNvSpPr>
            <a:spLocks noGrp="1"/>
          </p:cNvSpPr>
          <p:nvPr>
            <p:ph type="body" sz="quarter" idx="11"/>
          </p:nvPr>
        </p:nvSpPr>
        <p:spPr/>
        <p:txBody>
          <a:bodyPr lIns="91440" tIns="45720" rIns="91440" bIns="45720" anchor="t"/>
          <a:lstStyle/>
          <a:p>
            <a:r>
              <a:rPr lang="en-GB"/>
              <a:t>In today’s session, we will: </a:t>
            </a:r>
          </a:p>
          <a:p>
            <a:endParaRPr lang="en-GB"/>
          </a:p>
          <a:p>
            <a:pPr marL="457200" indent="-457200">
              <a:buFont typeface="Arial" panose="020B0604020202020204" pitchFamily="34" charset="0"/>
              <a:buChar char="•"/>
            </a:pPr>
            <a:r>
              <a:rPr lang="en-GB">
                <a:latin typeface="Open Sans"/>
              </a:rPr>
              <a:t>Analyse a source to identify new information.</a:t>
            </a:r>
            <a:endParaRPr lang="en-GB"/>
          </a:p>
          <a:p>
            <a:pPr marL="457200" indent="-457200">
              <a:buFont typeface="Arial" panose="020B0604020202020204" pitchFamily="34" charset="0"/>
              <a:buChar char="•"/>
            </a:pPr>
            <a:endParaRPr lang="en-US"/>
          </a:p>
          <a:p>
            <a:pPr marL="457200" indent="-457200">
              <a:buFont typeface="Arial" panose="020B0604020202020204" pitchFamily="34" charset="0"/>
              <a:buChar char="•"/>
            </a:pPr>
            <a:r>
              <a:rPr lang="en-GB">
                <a:latin typeface="Open Sans"/>
              </a:rPr>
              <a:t>Connect new information using a mind map.</a:t>
            </a:r>
            <a:endParaRPr lang="en-US"/>
          </a:p>
          <a:p>
            <a:pPr marL="457200" indent="-457200">
              <a:buFont typeface="Arial" panose="020B0604020202020204" pitchFamily="34" charset="0"/>
              <a:buChar char="•"/>
            </a:pPr>
            <a:endParaRPr lang="en-US"/>
          </a:p>
          <a:p>
            <a:pPr marL="457200" indent="-457200">
              <a:buFont typeface="Arial" panose="020B0604020202020204" pitchFamily="34" charset="0"/>
              <a:buChar char="•"/>
            </a:pPr>
            <a:r>
              <a:rPr lang="en-GB">
                <a:latin typeface="Open Sans"/>
              </a:rPr>
              <a:t>Contextualise new information to create an original idea.</a:t>
            </a:r>
            <a:endParaRPr lang="en-US"/>
          </a:p>
          <a:p>
            <a:endParaRPr lang="en-GB"/>
          </a:p>
        </p:txBody>
      </p:sp>
    </p:spTree>
    <p:extLst>
      <p:ext uri="{BB962C8B-B14F-4D97-AF65-F5344CB8AC3E}">
        <p14:creationId xmlns:p14="http://schemas.microsoft.com/office/powerpoint/2010/main" val="2814530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b="1"/>
              <a:t>Critical analysis/thinking means:</a:t>
            </a:r>
          </a:p>
        </p:txBody>
      </p:sp>
      <p:sp>
        <p:nvSpPr>
          <p:cNvPr id="7" name="TextBox 6">
            <a:extLst>
              <a:ext uri="{FF2B5EF4-FFF2-40B4-BE49-F238E27FC236}">
                <a16:creationId xmlns:a16="http://schemas.microsoft.com/office/drawing/2014/main" id="{A5934974-C78C-42F2-A6AC-8527FEE2F774}"/>
              </a:ext>
            </a:extLst>
          </p:cNvPr>
          <p:cNvSpPr txBox="1"/>
          <p:nvPr/>
        </p:nvSpPr>
        <p:spPr>
          <a:xfrm>
            <a:off x="1619672" y="1628800"/>
            <a:ext cx="7056189" cy="4678204"/>
          </a:xfrm>
          <a:prstGeom prst="rect">
            <a:avLst/>
          </a:prstGeom>
          <a:noFill/>
        </p:spPr>
        <p:txBody>
          <a:bodyPr wrap="square" lIns="91440" tIns="45720" rIns="91440" bIns="45720" rtlCol="0" anchor="t">
            <a:spAutoFit/>
          </a:bodyPr>
          <a:lstStyle/>
          <a:p>
            <a:r>
              <a:rPr lang="en-US" sz="2800">
                <a:solidFill>
                  <a:srgbClr val="727272"/>
                </a:solidFill>
              </a:rPr>
              <a:t>Effectively questioning and evaluating what is put in front of you.</a:t>
            </a:r>
          </a:p>
          <a:p>
            <a:pPr marL="285750" indent="-285750">
              <a:buFont typeface="Arial" panose="020B0604020202020204" pitchFamily="34" charset="0"/>
              <a:buChar char="•"/>
            </a:pPr>
            <a:endParaRPr lang="en-US" sz="2800">
              <a:solidFill>
                <a:srgbClr val="727272"/>
              </a:solidFill>
            </a:endParaRPr>
          </a:p>
          <a:p>
            <a:r>
              <a:rPr lang="en-US" sz="2800">
                <a:solidFill>
                  <a:srgbClr val="727272"/>
                </a:solidFill>
                <a:ea typeface="+mn-lt"/>
                <a:cs typeface="+mn-lt"/>
              </a:rPr>
              <a:t>Understanding the arguments being presented and any underlying assumptions that might impact them</a:t>
            </a:r>
            <a:endParaRPr lang="en-US">
              <a:solidFill>
                <a:srgbClr val="727272"/>
              </a:solidFill>
            </a:endParaRPr>
          </a:p>
          <a:p>
            <a:endParaRPr lang="en-US" sz="2800">
              <a:solidFill>
                <a:srgbClr val="727272"/>
              </a:solidFill>
            </a:endParaRPr>
          </a:p>
          <a:p>
            <a:r>
              <a:rPr lang="en-US" sz="2800">
                <a:solidFill>
                  <a:srgbClr val="727272"/>
                </a:solidFill>
                <a:ea typeface="+mn-lt"/>
                <a:cs typeface="+mn-lt"/>
              </a:rPr>
              <a:t>Assessing an argument in a wider context including other sources and your own existing understanding</a:t>
            </a:r>
            <a:endParaRPr lang="en-US">
              <a:solidFill>
                <a:srgbClr val="727272"/>
              </a:solidFill>
            </a:endParaRPr>
          </a:p>
          <a:p>
            <a:endParaRPr lang="en-GB"/>
          </a:p>
        </p:txBody>
      </p:sp>
      <p:pic>
        <p:nvPicPr>
          <p:cNvPr id="6" name="Picture 5" title="magnifying glass">
            <a:extLst>
              <a:ext uri="{FF2B5EF4-FFF2-40B4-BE49-F238E27FC236}">
                <a16:creationId xmlns:a16="http://schemas.microsoft.com/office/drawing/2014/main" id="{F807A6B5-AA20-4586-AD46-686F2EA0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450" y="1654135"/>
            <a:ext cx="816942" cy="776516"/>
          </a:xfrm>
          <a:prstGeom prst="rect">
            <a:avLst/>
          </a:prstGeom>
        </p:spPr>
      </p:pic>
      <p:pic>
        <p:nvPicPr>
          <p:cNvPr id="8" name="Picture 7" title="magnifying glass">
            <a:extLst>
              <a:ext uri="{FF2B5EF4-FFF2-40B4-BE49-F238E27FC236}">
                <a16:creationId xmlns:a16="http://schemas.microsoft.com/office/drawing/2014/main" id="{E5FCCD0D-E606-457C-8EAF-F565E5995E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510" y="2983256"/>
            <a:ext cx="925198" cy="879415"/>
          </a:xfrm>
          <a:prstGeom prst="rect">
            <a:avLst/>
          </a:prstGeom>
        </p:spPr>
      </p:pic>
      <p:pic>
        <p:nvPicPr>
          <p:cNvPr id="9" name="Picture 8" title="magnifying glass">
            <a:extLst>
              <a:ext uri="{FF2B5EF4-FFF2-40B4-BE49-F238E27FC236}">
                <a16:creationId xmlns:a16="http://schemas.microsoft.com/office/drawing/2014/main" id="{B59BA061-65A2-45D9-800E-FE29499FE3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161" y="4640289"/>
            <a:ext cx="925198" cy="879415"/>
          </a:xfrm>
          <a:prstGeom prst="rect">
            <a:avLst/>
          </a:prstGeom>
        </p:spPr>
      </p:pic>
    </p:spTree>
    <p:extLst>
      <p:ext uri="{BB962C8B-B14F-4D97-AF65-F5344CB8AC3E}">
        <p14:creationId xmlns:p14="http://schemas.microsoft.com/office/powerpoint/2010/main" val="1591995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9388" y="188640"/>
            <a:ext cx="8209036" cy="1007765"/>
          </a:xfrm>
        </p:spPr>
        <p:txBody>
          <a:bodyPr/>
          <a:lstStyle/>
          <a:p>
            <a:pPr marL="0">
              <a:spcBef>
                <a:spcPct val="20000"/>
              </a:spcBef>
            </a:pPr>
            <a:r>
              <a:rPr lang="en-GB" b="1">
                <a:latin typeface="Open Sans" panose="020B0606030504020204" pitchFamily="34" charset="0"/>
                <a:ea typeface="Open Sans" panose="020B0606030504020204" pitchFamily="34" charset="0"/>
                <a:cs typeface="Open Sans" panose="020B0606030504020204" pitchFamily="34" charset="0"/>
              </a:rPr>
              <a:t>Examples of critical thinking in real life</a:t>
            </a:r>
          </a:p>
        </p:txBody>
      </p:sp>
      <p:sp>
        <p:nvSpPr>
          <p:cNvPr id="3" name="Text Placeholder 2"/>
          <p:cNvSpPr>
            <a:spLocks noGrp="1"/>
          </p:cNvSpPr>
          <p:nvPr>
            <p:ph type="body" sz="quarter" idx="11"/>
          </p:nvPr>
        </p:nvSpPr>
        <p:spPr/>
        <p:txBody>
          <a:bodyPr lIns="91440" tIns="45720" rIns="91440" bIns="45720" anchor="t"/>
          <a:lstStyle/>
          <a:p>
            <a:r>
              <a:rPr lang="en-GB">
                <a:latin typeface="Open Sans"/>
              </a:rPr>
              <a:t>      Making an online purchase</a:t>
            </a:r>
            <a:endParaRPr lang="en-GB"/>
          </a:p>
          <a:p>
            <a:r>
              <a:rPr lang="en-GB">
                <a:latin typeface="Open Sans"/>
              </a:rPr>
              <a:t>      </a:t>
            </a:r>
            <a:endParaRPr lang="en-GB"/>
          </a:p>
          <a:p>
            <a:r>
              <a:rPr lang="en-GB">
                <a:latin typeface="Open Sans"/>
              </a:rPr>
              <a:t>      Searching for products </a:t>
            </a:r>
            <a:endParaRPr lang="en-GB"/>
          </a:p>
          <a:p>
            <a:r>
              <a:rPr lang="en-GB">
                <a:latin typeface="Open Sans"/>
              </a:rPr>
              <a:t>      </a:t>
            </a:r>
          </a:p>
          <a:p>
            <a:r>
              <a:rPr lang="en-GB">
                <a:latin typeface="Open Sans"/>
              </a:rPr>
              <a:t>      Refining the search </a:t>
            </a:r>
          </a:p>
          <a:p>
            <a:pPr>
              <a:buClr>
                <a:srgbClr val="7A1F7F"/>
              </a:buClr>
            </a:pPr>
            <a:endParaRPr lang="en-GB"/>
          </a:p>
          <a:p>
            <a:r>
              <a:rPr lang="en-GB">
                <a:latin typeface="Open Sans"/>
              </a:rPr>
              <a:t>      Evaluating the search results  </a:t>
            </a:r>
            <a:endParaRPr lang="en-GB"/>
          </a:p>
          <a:p>
            <a:pPr marL="457200" indent="-457200">
              <a:buChar char="•"/>
            </a:pPr>
            <a:endParaRPr lang="en-GB"/>
          </a:p>
          <a:p>
            <a:r>
              <a:rPr lang="en-GB">
                <a:latin typeface="Open Sans"/>
              </a:rPr>
              <a:t>      Making an informed decision</a:t>
            </a:r>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62" y="1543383"/>
            <a:ext cx="6096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763" y="2552281"/>
            <a:ext cx="6096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763" y="3602862"/>
            <a:ext cx="6096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763" y="4654106"/>
            <a:ext cx="6096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title="5">
            <a:extLst>
              <a:ext uri="{FF2B5EF4-FFF2-40B4-BE49-F238E27FC236}">
                <a16:creationId xmlns:a16="http://schemas.microsoft.com/office/drawing/2014/main" id="{429F1BA7-DEFC-46FF-9AE3-BDBC469825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6832" y="5596708"/>
            <a:ext cx="609158" cy="609158"/>
          </a:xfrm>
          <a:prstGeom prst="rect">
            <a:avLst/>
          </a:prstGeom>
        </p:spPr>
      </p:pic>
    </p:spTree>
    <p:extLst>
      <p:ext uri="{BB962C8B-B14F-4D97-AF65-F5344CB8AC3E}">
        <p14:creationId xmlns:p14="http://schemas.microsoft.com/office/powerpoint/2010/main" val="810418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79388" y="260649"/>
            <a:ext cx="8137028" cy="792088"/>
          </a:xfrm>
          <a:prstGeom prst="rect">
            <a:avLst/>
          </a:prstGeom>
        </p:spPr>
        <p:txBody>
          <a:bodyPr tIns="288000"/>
          <a:lstStyle/>
          <a:p>
            <a:pPr marL="0" indent="0">
              <a:spcBef>
                <a:spcPts val="0"/>
              </a:spcBef>
              <a:buNone/>
            </a:pPr>
            <a:r>
              <a:rPr lang="en-US" sz="3600" b="1">
                <a:solidFill>
                  <a:srgbClr val="7A1F7F"/>
                </a:solidFill>
                <a:latin typeface="Open Sans"/>
                <a:ea typeface="Open Sans"/>
                <a:cs typeface="Open Sans"/>
              </a:rPr>
              <a:t>Critical Thinking model</a:t>
            </a:r>
            <a:endParaRPr lang="en-GB" sz="3600" b="1">
              <a:solidFill>
                <a:srgbClr val="7A1F7F"/>
              </a:solidFill>
              <a:latin typeface="Open Sans"/>
              <a:ea typeface="Open Sans"/>
              <a:cs typeface="Open Sans"/>
            </a:endParaRPr>
          </a:p>
        </p:txBody>
      </p:sp>
      <p:sp useBgFill="1">
        <p:nvSpPr>
          <p:cNvPr id="3" name="Text Placeholder 2"/>
          <p:cNvSpPr>
            <a:spLocks noGrp="1"/>
          </p:cNvSpPr>
          <p:nvPr>
            <p:ph type="body" sz="quarter" idx="13"/>
          </p:nvPr>
        </p:nvSpPr>
        <p:spPr>
          <a:xfrm>
            <a:off x="6374328" y="2795306"/>
            <a:ext cx="2361886" cy="1843454"/>
          </a:xfrm>
        </p:spPr>
        <p:txBody>
          <a:bodyPr/>
          <a:lstStyle/>
          <a:p>
            <a:r>
              <a:rPr lang="en-GB" b="1"/>
              <a:t>Create</a:t>
            </a:r>
          </a:p>
        </p:txBody>
      </p:sp>
      <p:sp useBgFill="1">
        <p:nvSpPr>
          <p:cNvPr id="4" name="Text Placeholder 3"/>
          <p:cNvSpPr>
            <a:spLocks noGrp="1"/>
          </p:cNvSpPr>
          <p:nvPr>
            <p:ph type="body" sz="quarter" idx="14"/>
          </p:nvPr>
        </p:nvSpPr>
        <p:spPr>
          <a:xfrm>
            <a:off x="3319109" y="2795305"/>
            <a:ext cx="2433774" cy="1843454"/>
          </a:xfrm>
        </p:spPr>
        <p:txBody>
          <a:bodyPr/>
          <a:lstStyle/>
          <a:p>
            <a:r>
              <a:rPr lang="en-GB" b="1"/>
              <a:t>Connect</a:t>
            </a:r>
          </a:p>
        </p:txBody>
      </p:sp>
      <p:sp>
        <p:nvSpPr>
          <p:cNvPr id="5" name="Text Placeholder 4"/>
          <p:cNvSpPr>
            <a:spLocks noGrp="1"/>
          </p:cNvSpPr>
          <p:nvPr>
            <p:ph type="body" sz="quarter" idx="15"/>
          </p:nvPr>
        </p:nvSpPr>
        <p:spPr>
          <a:xfrm>
            <a:off x="451554" y="2795305"/>
            <a:ext cx="2359957" cy="1843454"/>
          </a:xfrm>
          <a:solidFill>
            <a:srgbClr val="F3F2F2"/>
          </a:solidFill>
        </p:spPr>
        <p:txBody>
          <a:bodyPr/>
          <a:lstStyle/>
          <a:p>
            <a:r>
              <a:rPr lang="en-US" b="1"/>
              <a:t>L</a:t>
            </a:r>
            <a:r>
              <a:rPr lang="en-GB" b="1"/>
              <a:t>earn</a:t>
            </a:r>
          </a:p>
        </p:txBody>
      </p:sp>
      <p:pic>
        <p:nvPicPr>
          <p:cNvPr id="7" name="Picture 6" title="curved arrow">
            <a:extLst>
              <a:ext uri="{FF2B5EF4-FFF2-40B4-BE49-F238E27FC236}">
                <a16:creationId xmlns:a16="http://schemas.microsoft.com/office/drawing/2014/main" id="{B4E0406A-7B69-4E08-9373-E6E136348F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040000">
            <a:off x="2449576" y="3894615"/>
            <a:ext cx="1305286" cy="1515643"/>
          </a:xfrm>
          <a:prstGeom prst="rect">
            <a:avLst/>
          </a:prstGeom>
        </p:spPr>
      </p:pic>
      <p:pic>
        <p:nvPicPr>
          <p:cNvPr id="10" name="Picture 9" descr="A picture containing text, lamp&#10;&#10;Description automatically generated" title="curved arrow">
            <a:extLst>
              <a:ext uri="{FF2B5EF4-FFF2-40B4-BE49-F238E27FC236}">
                <a16:creationId xmlns:a16="http://schemas.microsoft.com/office/drawing/2014/main" id="{2282C53D-52BE-4778-8057-023F37CC09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040000">
            <a:off x="5670104" y="3937746"/>
            <a:ext cx="1305286" cy="1515643"/>
          </a:xfrm>
          <a:prstGeom prst="rect">
            <a:avLst/>
          </a:prstGeom>
        </p:spPr>
      </p:pic>
    </p:spTree>
    <p:extLst>
      <p:ext uri="{BB962C8B-B14F-4D97-AF65-F5344CB8AC3E}">
        <p14:creationId xmlns:p14="http://schemas.microsoft.com/office/powerpoint/2010/main" val="3863351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b="1"/>
              <a:t>Learn</a:t>
            </a:r>
          </a:p>
        </p:txBody>
      </p:sp>
      <p:sp>
        <p:nvSpPr>
          <p:cNvPr id="3" name="Text Placeholder 2"/>
          <p:cNvSpPr>
            <a:spLocks noGrp="1"/>
          </p:cNvSpPr>
          <p:nvPr>
            <p:ph type="body" sz="quarter" idx="11"/>
          </p:nvPr>
        </p:nvSpPr>
        <p:spPr>
          <a:xfrm>
            <a:off x="250825" y="1412776"/>
            <a:ext cx="8425631" cy="5184575"/>
          </a:xfrm>
        </p:spPr>
        <p:txBody>
          <a:bodyPr lIns="91440" tIns="45720" rIns="91440" bIns="45720" anchor="t"/>
          <a:lstStyle/>
          <a:p>
            <a:r>
              <a:rPr lang="en-GB" sz="2400">
                <a:latin typeface="Open Sans"/>
              </a:rPr>
              <a:t>Observe what you have before you. </a:t>
            </a:r>
            <a:endParaRPr lang="en-GB"/>
          </a:p>
          <a:p>
            <a:r>
              <a:rPr lang="en-GB" sz="2400">
                <a:latin typeface="Open Sans"/>
              </a:rPr>
              <a:t>In particular, consider the following questions:</a:t>
            </a:r>
            <a:endParaRPr lang="en-GB"/>
          </a:p>
          <a:p>
            <a:endParaRPr lang="en-GB" sz="1200"/>
          </a:p>
          <a:p>
            <a:pPr marL="457200" indent="-457200">
              <a:buFont typeface="Arial" panose="020B0604020202020204" pitchFamily="34" charset="0"/>
              <a:buChar char="•"/>
            </a:pPr>
            <a:r>
              <a:rPr lang="en-US" sz="2400">
                <a:latin typeface="Open Sans"/>
              </a:rPr>
              <a:t>What do you </a:t>
            </a:r>
            <a:r>
              <a:rPr lang="en-US" sz="2400" b="1">
                <a:latin typeface="Open Sans"/>
              </a:rPr>
              <a:t>notice</a:t>
            </a:r>
            <a:r>
              <a:rPr lang="en-US" sz="2400">
                <a:latin typeface="Open Sans"/>
              </a:rPr>
              <a:t> or </a:t>
            </a:r>
            <a:r>
              <a:rPr lang="en-US" sz="2400" b="1">
                <a:latin typeface="Open Sans"/>
              </a:rPr>
              <a:t>observe</a:t>
            </a:r>
            <a:r>
              <a:rPr lang="en-US" sz="2400">
                <a:latin typeface="Open Sans"/>
              </a:rPr>
              <a:t>? If you had to describe the item, what would you say?</a:t>
            </a:r>
            <a:endParaRPr lang="en-US" sz="2400"/>
          </a:p>
          <a:p>
            <a:pPr marL="457200" indent="-457200">
              <a:buFont typeface="Arial" panose="020B0604020202020204" pitchFamily="34" charset="0"/>
              <a:buChar char="•"/>
            </a:pPr>
            <a:endParaRPr lang="en-US" sz="2400"/>
          </a:p>
          <a:p>
            <a:pPr marL="457200" indent="-457200">
              <a:buFont typeface="Arial" panose="020B0604020202020204" pitchFamily="34" charset="0"/>
              <a:buChar char="•"/>
            </a:pPr>
            <a:r>
              <a:rPr lang="en-US" sz="2400">
                <a:latin typeface="Open Sans"/>
              </a:rPr>
              <a:t>What is </a:t>
            </a:r>
            <a:r>
              <a:rPr lang="en-US" sz="2400" b="1">
                <a:latin typeface="Open Sans"/>
              </a:rPr>
              <a:t>new</a:t>
            </a:r>
            <a:r>
              <a:rPr lang="en-US" sz="2400">
                <a:latin typeface="Open Sans"/>
              </a:rPr>
              <a:t> to you? </a:t>
            </a:r>
            <a:endParaRPr lang="en-US" sz="2400"/>
          </a:p>
          <a:p>
            <a:pPr marL="457200" indent="-457200">
              <a:buFont typeface="Arial" panose="020B0604020202020204" pitchFamily="34" charset="0"/>
              <a:buChar char="•"/>
            </a:pPr>
            <a:endParaRPr lang="en-US" sz="2000"/>
          </a:p>
          <a:p>
            <a:pPr marL="457200" indent="-457200">
              <a:buFont typeface="Arial" panose="020B0604020202020204" pitchFamily="34" charset="0"/>
              <a:buChar char="•"/>
            </a:pPr>
            <a:r>
              <a:rPr lang="en-US" sz="2400">
                <a:latin typeface="Open Sans"/>
              </a:rPr>
              <a:t>Are there </a:t>
            </a:r>
            <a:r>
              <a:rPr lang="en-US" sz="2400" b="1">
                <a:latin typeface="Open Sans"/>
              </a:rPr>
              <a:t>facts</a:t>
            </a:r>
            <a:r>
              <a:rPr lang="en-US" sz="2400">
                <a:latin typeface="Open Sans"/>
              </a:rPr>
              <a:t> to note down — dates, formula, words, descriptions, events?</a:t>
            </a:r>
          </a:p>
          <a:p>
            <a:pPr marL="457200" indent="-457200">
              <a:buFont typeface="Arial" panose="020B0604020202020204" pitchFamily="34" charset="0"/>
              <a:buChar char="•"/>
            </a:pPr>
            <a:endParaRPr lang="en-US" sz="1800"/>
          </a:p>
          <a:p>
            <a:pPr marL="457200" indent="-457200">
              <a:buFont typeface="Arial" panose="020B0604020202020204" pitchFamily="34" charset="0"/>
              <a:buChar char="•"/>
            </a:pPr>
            <a:r>
              <a:rPr lang="en-US" sz="2400">
                <a:latin typeface="Open Sans"/>
              </a:rPr>
              <a:t>Is there </a:t>
            </a:r>
            <a:r>
              <a:rPr lang="en-US" sz="2400" b="1">
                <a:latin typeface="Open Sans"/>
              </a:rPr>
              <a:t>a new “big” idea </a:t>
            </a:r>
            <a:r>
              <a:rPr lang="en-US" sz="2400">
                <a:latin typeface="Open Sans"/>
              </a:rPr>
              <a:t>that is important to your area of study?</a:t>
            </a:r>
          </a:p>
          <a:p>
            <a:endParaRPr lang="en-GB"/>
          </a:p>
        </p:txBody>
      </p:sp>
      <p:pic>
        <p:nvPicPr>
          <p:cNvPr id="2050" name="Picture 2" title="purple lightbul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3044" y="6059520"/>
            <a:ext cx="688975" cy="708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2020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b="1"/>
              <a:t>Connect</a:t>
            </a:r>
          </a:p>
        </p:txBody>
      </p:sp>
      <p:sp>
        <p:nvSpPr>
          <p:cNvPr id="3" name="Text Placeholder 2"/>
          <p:cNvSpPr>
            <a:spLocks noGrp="1"/>
          </p:cNvSpPr>
          <p:nvPr>
            <p:ph type="body" sz="quarter" idx="11"/>
          </p:nvPr>
        </p:nvSpPr>
        <p:spPr>
          <a:xfrm>
            <a:off x="250825" y="1412776"/>
            <a:ext cx="8425631" cy="5184575"/>
          </a:xfrm>
        </p:spPr>
        <p:txBody>
          <a:bodyPr lIns="91440" tIns="45720" rIns="91440" bIns="45720" anchor="t"/>
          <a:lstStyle/>
          <a:p>
            <a:r>
              <a:rPr lang="en-GB" sz="2400">
                <a:latin typeface="Open Sans"/>
              </a:rPr>
              <a:t>Once you learn something new, it is important to think about where the information might fit with what you already know.</a:t>
            </a:r>
            <a:endParaRPr lang="en-US"/>
          </a:p>
          <a:p>
            <a:endParaRPr lang="en-GB" sz="1200"/>
          </a:p>
          <a:p>
            <a:pPr marL="342900" indent="-342900">
              <a:buFont typeface="Arial" panose="020B0604020202020204" pitchFamily="34" charset="0"/>
              <a:buChar char="•"/>
            </a:pPr>
            <a:r>
              <a:rPr lang="en-US" sz="2400">
                <a:latin typeface="Open Sans"/>
              </a:rPr>
              <a:t>What else do you </a:t>
            </a:r>
            <a:r>
              <a:rPr lang="en-US" sz="2400" b="1">
                <a:latin typeface="Open Sans"/>
              </a:rPr>
              <a:t>know</a:t>
            </a:r>
            <a:r>
              <a:rPr lang="en-US" sz="2400">
                <a:latin typeface="Open Sans"/>
              </a:rPr>
              <a:t> about this topic? What can you add to what you were presented?</a:t>
            </a:r>
            <a:endParaRPr lang="en-US" sz="2400"/>
          </a:p>
          <a:p>
            <a:pPr marL="342900" indent="-342900">
              <a:buChar char="•"/>
            </a:pPr>
            <a:endParaRPr lang="en-US" sz="2400"/>
          </a:p>
          <a:p>
            <a:pPr marL="342900" indent="-342900">
              <a:buFont typeface="Arial" panose="020B0604020202020204" pitchFamily="34" charset="0"/>
              <a:buChar char="•"/>
            </a:pPr>
            <a:r>
              <a:rPr lang="en-US" sz="2400">
                <a:latin typeface="Open Sans"/>
              </a:rPr>
              <a:t>Can you make </a:t>
            </a:r>
            <a:r>
              <a:rPr lang="en-US" sz="2400" b="1">
                <a:latin typeface="Open Sans"/>
              </a:rPr>
              <a:t>any new connections </a:t>
            </a:r>
            <a:r>
              <a:rPr lang="en-US" sz="2400">
                <a:latin typeface="Open Sans"/>
              </a:rPr>
              <a:t>between what is presented and what you know? </a:t>
            </a:r>
            <a:endParaRPr lang="en-US" sz="2400"/>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latin typeface="Open Sans"/>
              </a:rPr>
              <a:t>Does this result in any </a:t>
            </a:r>
            <a:r>
              <a:rPr lang="en-US" sz="2400" b="1">
                <a:latin typeface="Open Sans"/>
              </a:rPr>
              <a:t>questions</a:t>
            </a:r>
            <a:r>
              <a:rPr lang="en-US" sz="2400">
                <a:latin typeface="Open Sans"/>
              </a:rPr>
              <a:t> or </a:t>
            </a:r>
            <a:r>
              <a:rPr lang="en-US" sz="2400" b="1">
                <a:latin typeface="Open Sans"/>
              </a:rPr>
              <a:t>gaps</a:t>
            </a:r>
            <a:r>
              <a:rPr lang="en-US" sz="2400">
                <a:latin typeface="Open Sans"/>
              </a:rPr>
              <a:t>?</a:t>
            </a:r>
          </a:p>
          <a:p>
            <a:endParaRPr lang="en-GB"/>
          </a:p>
        </p:txBody>
      </p:sp>
      <p:pic>
        <p:nvPicPr>
          <p:cNvPr id="2050" name="Picture 2" title="purple lightbul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2156" y="5871864"/>
            <a:ext cx="688975"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8779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760396-D5AA-477F-9E27-BB6D06D7DA61}"/>
              </a:ext>
            </a:extLst>
          </p:cNvPr>
          <p:cNvSpPr>
            <a:spLocks noGrp="1"/>
          </p:cNvSpPr>
          <p:nvPr>
            <p:ph type="body" sz="quarter" idx="10"/>
          </p:nvPr>
        </p:nvSpPr>
        <p:spPr/>
        <p:txBody>
          <a:bodyPr lIns="91440" tIns="288000" rIns="91440" bIns="45720" anchor="t"/>
          <a:lstStyle/>
          <a:p>
            <a:pPr marL="215900"/>
            <a:r>
              <a:rPr lang="en-GB" b="1"/>
              <a:t>Connect using a mind map</a:t>
            </a:r>
            <a:endParaRPr lang="en-US"/>
          </a:p>
        </p:txBody>
      </p:sp>
      <p:pic>
        <p:nvPicPr>
          <p:cNvPr id="3" name="Picture 3" descr="Diagram&#10;&#10;Description automatically generated">
            <a:extLst>
              <a:ext uri="{FF2B5EF4-FFF2-40B4-BE49-F238E27FC236}">
                <a16:creationId xmlns:a16="http://schemas.microsoft.com/office/drawing/2014/main" id="{92E7B603-020A-41AD-83A4-CD9401BE7470}"/>
              </a:ext>
            </a:extLst>
          </p:cNvPr>
          <p:cNvPicPr>
            <a:picLocks noChangeAspect="1"/>
          </p:cNvPicPr>
          <p:nvPr/>
        </p:nvPicPr>
        <p:blipFill>
          <a:blip r:embed="rId2"/>
          <a:stretch>
            <a:fillRect/>
          </a:stretch>
        </p:blipFill>
        <p:spPr>
          <a:xfrm>
            <a:off x="4548" y="1406430"/>
            <a:ext cx="9134900" cy="5102839"/>
          </a:xfrm>
          <a:prstGeom prst="rect">
            <a:avLst/>
          </a:prstGeom>
        </p:spPr>
      </p:pic>
    </p:spTree>
    <p:extLst>
      <p:ext uri="{BB962C8B-B14F-4D97-AF65-F5344CB8AC3E}">
        <p14:creationId xmlns:p14="http://schemas.microsoft.com/office/powerpoint/2010/main" val="3839787199"/>
      </p:ext>
    </p:extLst>
  </p:cSld>
  <p:clrMapOvr>
    <a:masterClrMapping/>
  </p:clrMapOvr>
</p:sld>
</file>

<file path=ppt/theme/theme1.xml><?xml version="1.0" encoding="utf-8"?>
<a:theme xmlns:a="http://schemas.openxmlformats.org/drawingml/2006/main" name="Office Theme">
  <a:themeElements>
    <a:clrScheme name="Custom 12">
      <a:dk1>
        <a:srgbClr val="262626"/>
      </a:dk1>
      <a:lt1>
        <a:srgbClr val="FFFFFF"/>
      </a:lt1>
      <a:dk2>
        <a:srgbClr val="FFFFFF"/>
      </a:dk2>
      <a:lt2>
        <a:srgbClr val="FFFFFF"/>
      </a:lt2>
      <a:accent1>
        <a:srgbClr val="7A1F7F"/>
      </a:accent1>
      <a:accent2>
        <a:srgbClr val="FDB828"/>
      </a:accent2>
      <a:accent3>
        <a:srgbClr val="009B9B"/>
      </a:accent3>
      <a:accent4>
        <a:srgbClr val="C81976"/>
      </a:accent4>
      <a:accent5>
        <a:srgbClr val="FDB828"/>
      </a:accent5>
      <a:accent6>
        <a:srgbClr val="88898C"/>
      </a:accent6>
      <a:hlink>
        <a:srgbClr val="7A1F7F"/>
      </a:hlink>
      <a:folHlink>
        <a:srgbClr val="009B9B"/>
      </a:folHlink>
    </a:clrScheme>
    <a:fontScheme name="MLE Open San">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8F6AC854744A4AB153009160646763" ma:contentTypeVersion="13" ma:contentTypeDescription="Create a new document." ma:contentTypeScope="" ma:versionID="5066235e9f35271d79301b8c2f2b5715">
  <xsd:schema xmlns:xsd="http://www.w3.org/2001/XMLSchema" xmlns:xs="http://www.w3.org/2001/XMLSchema" xmlns:p="http://schemas.microsoft.com/office/2006/metadata/properties" xmlns:ns2="a99c42dc-63e4-4103-a545-5abbd1e27f88" xmlns:ns3="8ce6598b-91bf-4146-ba8d-08fa5ac6c27e" targetNamespace="http://schemas.microsoft.com/office/2006/metadata/properties" ma:root="true" ma:fieldsID="487436345f92ad301a8dbde60fb23926" ns2:_="" ns3:_="">
    <xsd:import namespace="a99c42dc-63e4-4103-a545-5abbd1e27f88"/>
    <xsd:import namespace="8ce6598b-91bf-4146-ba8d-08fa5ac6c2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9c42dc-63e4-4103-a545-5abbd1e27f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e6598b-91bf-4146-ba8d-08fa5ac6c27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8ce6598b-91bf-4146-ba8d-08fa5ac6c27e">
      <UserInfo>
        <DisplayName/>
        <AccountId xsi:nil="true"/>
        <AccountType/>
      </UserInfo>
    </SharedWithUsers>
  </documentManagement>
</p:properties>
</file>

<file path=customXml/itemProps1.xml><?xml version="1.0" encoding="utf-8"?>
<ds:datastoreItem xmlns:ds="http://schemas.openxmlformats.org/officeDocument/2006/customXml" ds:itemID="{97ECDA37-F12B-4CFF-BAA8-DEE69C4E7C0B}">
  <ds:schemaRefs>
    <ds:schemaRef ds:uri="http://schemas.microsoft.com/sharepoint/v3/contenttype/forms"/>
  </ds:schemaRefs>
</ds:datastoreItem>
</file>

<file path=customXml/itemProps2.xml><?xml version="1.0" encoding="utf-8"?>
<ds:datastoreItem xmlns:ds="http://schemas.openxmlformats.org/officeDocument/2006/customXml" ds:itemID="{D9EA6FA9-1E1F-4BDD-BE6F-68881F854698}">
  <ds:schemaRefs>
    <ds:schemaRef ds:uri="8ce6598b-91bf-4146-ba8d-08fa5ac6c27e"/>
    <ds:schemaRef ds:uri="a99c42dc-63e4-4103-a545-5abbd1e27f8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6B2382E-99E2-4F84-AB56-D198FB2ED57B}">
  <ds:schemaRefs>
    <ds:schemaRef ds:uri="8ce6598b-91bf-4146-ba8d-08fa5ac6c27e"/>
    <ds:schemaRef ds:uri="9f82b4a4-79e2-4023-8e0e-141192a79318"/>
    <ds:schemaRef ds:uri="b976134f-9d78-4dbf-b132-18e76711157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26</Slides>
  <Notes>13</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Pearson;Carlene Barton</dc:creator>
  <cp:keywords>MLE</cp:keywords>
  <cp:revision>85</cp:revision>
  <dcterms:created xsi:type="dcterms:W3CDTF">2018-02-23T10:11:56Z</dcterms:created>
  <dcterms:modified xsi:type="dcterms:W3CDTF">2023-01-17T15:19:15Z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0x010100D98F6AC854744A4AB153009160646763</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ies>
</file>