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7" r:id="rId3"/>
  </p:sldMasterIdLst>
  <p:notesMasterIdLst>
    <p:notesMasterId r:id="rId18"/>
  </p:notesMasterIdLst>
  <p:sldIdLst>
    <p:sldId id="257" r:id="rId4"/>
    <p:sldId id="266" r:id="rId5"/>
    <p:sldId id="258" r:id="rId6"/>
    <p:sldId id="286" r:id="rId7"/>
    <p:sldId id="314" r:id="rId8"/>
    <p:sldId id="310" r:id="rId9"/>
    <p:sldId id="311" r:id="rId10"/>
    <p:sldId id="263" r:id="rId11"/>
    <p:sldId id="264" r:id="rId12"/>
    <p:sldId id="265" r:id="rId13"/>
    <p:sldId id="313" r:id="rId14"/>
    <p:sldId id="306" r:id="rId15"/>
    <p:sldId id="292" r:id="rId16"/>
    <p:sldId id="30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D7CEB4-8106-EDA0-0406-2387FE20953A}" v="1" dt="2022-02-22T11:25:41.723"/>
    <p1510:client id="{CCD19E5D-B683-4706-8F96-D07C66EA475A}" v="6" dt="2022-02-21T14:23:29.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3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5584370696022E-2"/>
          <c:y val="0.17752631747157469"/>
          <c:w val="0.91800922031590859"/>
          <c:h val="0.57454270682252961"/>
        </c:manualLayout>
      </c:layout>
      <c:barChart>
        <c:barDir val="bar"/>
        <c:grouping val="percentStacked"/>
        <c:varyColors val="0"/>
        <c:ser>
          <c:idx val="0"/>
          <c:order val="0"/>
          <c:tx>
            <c:strRef>
              <c:f>Sheet1!$A$1</c:f>
              <c:strCache>
                <c:ptCount val="1"/>
                <c:pt idx="0">
                  <c:v>Item 1</c:v>
                </c:pt>
              </c:strCache>
            </c:strRef>
          </c:tx>
          <c:spPr>
            <a:solidFill>
              <a:srgbClr val="FDB828"/>
            </a:solidFill>
          </c:spPr>
          <c:invertIfNegative val="0"/>
          <c:dPt>
            <c:idx val="0"/>
            <c:invertIfNegative val="0"/>
            <c:bubble3D val="0"/>
            <c:extLst>
              <c:ext xmlns:c16="http://schemas.microsoft.com/office/drawing/2014/chart" uri="{C3380CC4-5D6E-409C-BE32-E72D297353CC}">
                <c16:uniqueId val="{00000000-70E0-46C5-8446-90972E79736B}"/>
              </c:ext>
            </c:extLst>
          </c:dPt>
          <c:dPt>
            <c:idx val="1"/>
            <c:invertIfNegative val="0"/>
            <c:bubble3D val="0"/>
            <c:extLst>
              <c:ext xmlns:c16="http://schemas.microsoft.com/office/drawing/2014/chart" uri="{C3380CC4-5D6E-409C-BE32-E72D297353CC}">
                <c16:uniqueId val="{00000001-70E0-46C5-8446-90972E79736B}"/>
              </c:ext>
            </c:extLst>
          </c:dPt>
          <c:dPt>
            <c:idx val="2"/>
            <c:invertIfNegative val="0"/>
            <c:bubble3D val="0"/>
            <c:extLst>
              <c:ext xmlns:c16="http://schemas.microsoft.com/office/drawing/2014/chart" uri="{C3380CC4-5D6E-409C-BE32-E72D297353CC}">
                <c16:uniqueId val="{00000002-70E0-46C5-8446-90972E79736B}"/>
              </c:ext>
            </c:extLst>
          </c:dPt>
          <c:dPt>
            <c:idx val="3"/>
            <c:invertIfNegative val="0"/>
            <c:bubble3D val="0"/>
            <c:extLst>
              <c:ext xmlns:c16="http://schemas.microsoft.com/office/drawing/2014/chart" uri="{C3380CC4-5D6E-409C-BE32-E72D297353CC}">
                <c16:uniqueId val="{00000003-70E0-46C5-8446-90972E79736B}"/>
              </c:ext>
            </c:extLst>
          </c:dPt>
          <c:dLbls>
            <c:delete val="1"/>
          </c:dLbls>
          <c:val>
            <c:numRef>
              <c:f>Sheet1!$A$2</c:f>
              <c:numCache>
                <c:formatCode>General</c:formatCode>
                <c:ptCount val="1"/>
                <c:pt idx="0">
                  <c:v>8.1999999999999993</c:v>
                </c:pt>
              </c:numCache>
            </c:numRef>
          </c:val>
          <c:extLst>
            <c:ext xmlns:c16="http://schemas.microsoft.com/office/drawing/2014/chart" uri="{C3380CC4-5D6E-409C-BE32-E72D297353CC}">
              <c16:uniqueId val="{00000004-70E0-46C5-8446-90972E79736B}"/>
            </c:ext>
          </c:extLst>
        </c:ser>
        <c:ser>
          <c:idx val="1"/>
          <c:order val="1"/>
          <c:tx>
            <c:strRef>
              <c:f>Sheet1!$B$1</c:f>
              <c:strCache>
                <c:ptCount val="1"/>
                <c:pt idx="0">
                  <c:v>Item 2</c:v>
                </c:pt>
              </c:strCache>
            </c:strRef>
          </c:tx>
          <c:spPr>
            <a:solidFill>
              <a:srgbClr val="7A1F7F"/>
            </a:solidFill>
          </c:spPr>
          <c:invertIfNegative val="0"/>
          <c:dLbls>
            <c:delete val="1"/>
          </c:dLbls>
          <c:val>
            <c:numRef>
              <c:f>Sheet1!$B$2</c:f>
              <c:numCache>
                <c:formatCode>General</c:formatCode>
                <c:ptCount val="1"/>
                <c:pt idx="0">
                  <c:v>0.75</c:v>
                </c:pt>
              </c:numCache>
            </c:numRef>
          </c:val>
          <c:extLst>
            <c:ext xmlns:c16="http://schemas.microsoft.com/office/drawing/2014/chart" uri="{C3380CC4-5D6E-409C-BE32-E72D297353CC}">
              <c16:uniqueId val="{00000005-70E0-46C5-8446-90972E79736B}"/>
            </c:ext>
          </c:extLst>
        </c:ser>
        <c:ser>
          <c:idx val="2"/>
          <c:order val="2"/>
          <c:tx>
            <c:strRef>
              <c:f>Sheet1!$C$1</c:f>
              <c:strCache>
                <c:ptCount val="1"/>
                <c:pt idx="0">
                  <c:v>Item 3</c:v>
                </c:pt>
              </c:strCache>
            </c:strRef>
          </c:tx>
          <c:spPr>
            <a:solidFill>
              <a:srgbClr val="009B9B"/>
            </a:solidFill>
          </c:spPr>
          <c:invertIfNegative val="0"/>
          <c:dLbls>
            <c:delete val="1"/>
          </c:dLbls>
          <c:val>
            <c:numRef>
              <c:f>Sheet1!$C$2</c:f>
              <c:numCache>
                <c:formatCode>General</c:formatCode>
                <c:ptCount val="1"/>
                <c:pt idx="0">
                  <c:v>3.2</c:v>
                </c:pt>
              </c:numCache>
            </c:numRef>
          </c:val>
          <c:extLst>
            <c:ext xmlns:c16="http://schemas.microsoft.com/office/drawing/2014/chart" uri="{C3380CC4-5D6E-409C-BE32-E72D297353CC}">
              <c16:uniqueId val="{00000006-70E0-46C5-8446-90972E79736B}"/>
            </c:ext>
          </c:extLst>
        </c:ser>
        <c:ser>
          <c:idx val="3"/>
          <c:order val="3"/>
          <c:tx>
            <c:strRef>
              <c:f>Sheet1!$D$1</c:f>
              <c:strCache>
                <c:ptCount val="1"/>
                <c:pt idx="0">
                  <c:v>Item 4</c:v>
                </c:pt>
              </c:strCache>
            </c:strRef>
          </c:tx>
          <c:spPr>
            <a:solidFill>
              <a:srgbClr val="88898C"/>
            </a:solidFill>
          </c:spPr>
          <c:invertIfNegative val="0"/>
          <c:dLbls>
            <c:delete val="1"/>
          </c:dLbls>
          <c:val>
            <c:numRef>
              <c:f>Sheet1!$D$2</c:f>
              <c:numCache>
                <c:formatCode>General</c:formatCode>
                <c:ptCount val="1"/>
                <c:pt idx="0">
                  <c:v>1.4</c:v>
                </c:pt>
              </c:numCache>
            </c:numRef>
          </c:val>
          <c:extLst>
            <c:ext xmlns:c16="http://schemas.microsoft.com/office/drawing/2014/chart" uri="{C3380CC4-5D6E-409C-BE32-E72D297353CC}">
              <c16:uniqueId val="{00000007-70E0-46C5-8446-90972E79736B}"/>
            </c:ext>
          </c:extLst>
        </c:ser>
        <c:ser>
          <c:idx val="4"/>
          <c:order val="4"/>
          <c:tx>
            <c:strRef>
              <c:f>Sheet1!$E$1</c:f>
              <c:strCache>
                <c:ptCount val="1"/>
                <c:pt idx="0">
                  <c:v>Item 5</c:v>
                </c:pt>
              </c:strCache>
            </c:strRef>
          </c:tx>
          <c:spPr>
            <a:solidFill>
              <a:srgbClr val="C81976"/>
            </a:solidFill>
          </c:spPr>
          <c:invertIfNegative val="0"/>
          <c:dLbls>
            <c:delete val="1"/>
          </c:dLbls>
          <c:val>
            <c:numRef>
              <c:f>Sheet1!$E$2</c:f>
              <c:numCache>
                <c:formatCode>General</c:formatCode>
                <c:ptCount val="1"/>
                <c:pt idx="0">
                  <c:v>1.2</c:v>
                </c:pt>
              </c:numCache>
            </c:numRef>
          </c:val>
          <c:extLst>
            <c:ext xmlns:c16="http://schemas.microsoft.com/office/drawing/2014/chart" uri="{C3380CC4-5D6E-409C-BE32-E72D297353CC}">
              <c16:uniqueId val="{00000008-70E0-46C5-8446-90972E79736B}"/>
            </c:ext>
          </c:extLst>
        </c:ser>
        <c:dLbls>
          <c:showLegendKey val="0"/>
          <c:showVal val="1"/>
          <c:showCatName val="0"/>
          <c:showSerName val="0"/>
          <c:showPercent val="0"/>
          <c:showBubbleSize val="0"/>
        </c:dLbls>
        <c:gapWidth val="75"/>
        <c:overlap val="100"/>
        <c:axId val="69429120"/>
        <c:axId val="69430656"/>
      </c:barChart>
      <c:catAx>
        <c:axId val="69429120"/>
        <c:scaling>
          <c:orientation val="minMax"/>
        </c:scaling>
        <c:delete val="1"/>
        <c:axPos val="l"/>
        <c:numFmt formatCode="General" sourceLinked="1"/>
        <c:majorTickMark val="none"/>
        <c:minorTickMark val="none"/>
        <c:tickLblPos val="nextTo"/>
        <c:crossAx val="69430656"/>
        <c:crossesAt val="10"/>
        <c:auto val="1"/>
        <c:lblAlgn val="ctr"/>
        <c:lblOffset val="100"/>
        <c:noMultiLvlLbl val="0"/>
      </c:catAx>
      <c:valAx>
        <c:axId val="69430656"/>
        <c:scaling>
          <c:orientation val="minMax"/>
          <c:max val="1"/>
        </c:scaling>
        <c:delete val="0"/>
        <c:axPos val="b"/>
        <c:majorGridlines>
          <c:spPr>
            <a:ln>
              <a:solidFill>
                <a:schemeClr val="bg1">
                  <a:lumMod val="50000"/>
                </a:schemeClr>
              </a:solidFill>
            </a:ln>
          </c:spPr>
        </c:majorGridlines>
        <c:title>
          <c:tx>
            <c:rich>
              <a:bodyPr/>
              <a:lstStyle/>
              <a:p>
                <a:pPr>
                  <a:defRPr>
                    <a:latin typeface="Open Sans"/>
                  </a:defRPr>
                </a:pPr>
                <a:r>
                  <a:rPr lang="en-GB">
                    <a:latin typeface="Open Sans"/>
                  </a:rPr>
                  <a:t>Distribution</a:t>
                </a:r>
              </a:p>
            </c:rich>
          </c:tx>
          <c:layout>
            <c:manualLayout>
              <c:xMode val="edge"/>
              <c:yMode val="edge"/>
              <c:x val="0.45914849849134926"/>
              <c:y val="0.88954442657056365"/>
            </c:manualLayout>
          </c:layout>
          <c:overlay val="0"/>
        </c:title>
        <c:numFmt formatCode="0%" sourceLinked="1"/>
        <c:majorTickMark val="out"/>
        <c:minorTickMark val="none"/>
        <c:tickLblPos val="nextTo"/>
        <c:crossAx val="69429120"/>
        <c:crosses val="autoZero"/>
        <c:crossBetween val="between"/>
      </c:valAx>
    </c:plotArea>
    <c:legend>
      <c:legendPos val="t"/>
      <c:layout>
        <c:manualLayout>
          <c:xMode val="edge"/>
          <c:yMode val="edge"/>
          <c:x val="3.1248732504148568E-2"/>
          <c:y val="1.4496106216508669E-2"/>
          <c:w val="0.92770424097498871"/>
          <c:h val="0.12362952822593533"/>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1804289881473E-2"/>
          <c:y val="0.32135950943722302"/>
          <c:w val="0.93642051709589647"/>
          <c:h val="0.60044686392869928"/>
        </c:manualLayout>
      </c:layout>
      <c:barChart>
        <c:barDir val="col"/>
        <c:grouping val="clustered"/>
        <c:varyColors val="0"/>
        <c:ser>
          <c:idx val="0"/>
          <c:order val="0"/>
          <c:tx>
            <c:strRef>
              <c:f>Sheet1!$B$1</c:f>
              <c:strCache>
                <c:ptCount val="1"/>
                <c:pt idx="0">
                  <c:v>Percentage</c:v>
                </c:pt>
              </c:strCache>
            </c:strRef>
          </c:tx>
          <c:invertIfNegative val="0"/>
          <c:dPt>
            <c:idx val="0"/>
            <c:invertIfNegative val="0"/>
            <c:bubble3D val="0"/>
            <c:spPr>
              <a:solidFill>
                <a:srgbClr val="7A1F7F"/>
              </a:solidFill>
            </c:spPr>
            <c:extLst>
              <c:ext xmlns:c16="http://schemas.microsoft.com/office/drawing/2014/chart" uri="{C3380CC4-5D6E-409C-BE32-E72D297353CC}">
                <c16:uniqueId val="{00000001-7589-413B-9DBF-2C8129B00276}"/>
              </c:ext>
            </c:extLst>
          </c:dPt>
          <c:dPt>
            <c:idx val="1"/>
            <c:invertIfNegative val="0"/>
            <c:bubble3D val="0"/>
            <c:spPr>
              <a:solidFill>
                <a:srgbClr val="C81976"/>
              </a:solidFill>
            </c:spPr>
            <c:extLst>
              <c:ext xmlns:c16="http://schemas.microsoft.com/office/drawing/2014/chart" uri="{C3380CC4-5D6E-409C-BE32-E72D297353CC}">
                <c16:uniqueId val="{00000003-7589-413B-9DBF-2C8129B00276}"/>
              </c:ext>
            </c:extLst>
          </c:dPt>
          <c:dPt>
            <c:idx val="2"/>
            <c:invertIfNegative val="0"/>
            <c:bubble3D val="0"/>
            <c:spPr>
              <a:solidFill>
                <a:srgbClr val="88898C"/>
              </a:solidFill>
            </c:spPr>
            <c:extLst>
              <c:ext xmlns:c16="http://schemas.microsoft.com/office/drawing/2014/chart" uri="{C3380CC4-5D6E-409C-BE32-E72D297353CC}">
                <c16:uniqueId val="{00000005-7589-413B-9DBF-2C8129B00276}"/>
              </c:ext>
            </c:extLst>
          </c:dPt>
          <c:dPt>
            <c:idx val="3"/>
            <c:invertIfNegative val="0"/>
            <c:bubble3D val="0"/>
            <c:spPr>
              <a:solidFill>
                <a:srgbClr val="FDB828"/>
              </a:solidFill>
            </c:spPr>
            <c:extLst>
              <c:ext xmlns:c16="http://schemas.microsoft.com/office/drawing/2014/chart" uri="{C3380CC4-5D6E-409C-BE32-E72D297353CC}">
                <c16:uniqueId val="{00000007-7589-413B-9DBF-2C8129B00276}"/>
              </c:ext>
            </c:extLst>
          </c:dPt>
          <c:dLbls>
            <c:spPr>
              <a:noFill/>
              <a:ln>
                <a:noFill/>
              </a:ln>
              <a:effectLst/>
            </c:spPr>
            <c:txPr>
              <a:bodyPr/>
              <a:lstStyle/>
              <a:p>
                <a:pPr>
                  <a:defRPr sz="24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Item 1</c:v>
                </c:pt>
                <c:pt idx="1">
                  <c:v>Item 2</c:v>
                </c:pt>
                <c:pt idx="2">
                  <c:v>Item 3</c:v>
                </c:pt>
                <c:pt idx="3">
                  <c:v>Item 4</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589-413B-9DBF-2C8129B00276}"/>
            </c:ext>
          </c:extLst>
        </c:ser>
        <c:dLbls>
          <c:showLegendKey val="0"/>
          <c:showVal val="0"/>
          <c:showCatName val="0"/>
          <c:showSerName val="0"/>
          <c:showPercent val="0"/>
          <c:showBubbleSize val="0"/>
        </c:dLbls>
        <c:gapWidth val="100"/>
        <c:axId val="37845632"/>
        <c:axId val="37847424"/>
      </c:barChart>
      <c:catAx>
        <c:axId val="37845632"/>
        <c:scaling>
          <c:orientation val="minMax"/>
        </c:scaling>
        <c:delete val="0"/>
        <c:axPos val="b"/>
        <c:numFmt formatCode="General" sourceLinked="0"/>
        <c:majorTickMark val="out"/>
        <c:minorTickMark val="none"/>
        <c:tickLblPos val="nextTo"/>
        <c:crossAx val="37847424"/>
        <c:crosses val="autoZero"/>
        <c:auto val="1"/>
        <c:lblAlgn val="ctr"/>
        <c:lblOffset val="100"/>
        <c:noMultiLvlLbl val="0"/>
      </c:catAx>
      <c:valAx>
        <c:axId val="37847424"/>
        <c:scaling>
          <c:orientation val="minMax"/>
        </c:scaling>
        <c:delete val="0"/>
        <c:axPos val="l"/>
        <c:majorGridlines>
          <c:spPr>
            <a:ln w="6985">
              <a:solidFill>
                <a:schemeClr val="bg1">
                  <a:lumMod val="75000"/>
                </a:schemeClr>
              </a:solidFill>
            </a:ln>
          </c:spPr>
        </c:majorGridlines>
        <c:numFmt formatCode="General" sourceLinked="1"/>
        <c:majorTickMark val="out"/>
        <c:minorTickMark val="none"/>
        <c:tickLblPos val="nextTo"/>
        <c:crossAx val="37845632"/>
        <c:crosses val="autoZero"/>
        <c:crossBetween val="between"/>
      </c:valAx>
    </c:plotArea>
    <c:legend>
      <c:legendPos val="r"/>
      <c:layout>
        <c:manualLayout>
          <c:xMode val="edge"/>
          <c:yMode val="edge"/>
          <c:x val="0.86018495649243742"/>
          <c:y val="4.2959732869187375E-2"/>
          <c:w val="0.11703566454048722"/>
          <c:h val="0.23649779654112507"/>
        </c:manualLayout>
      </c:layout>
      <c:overlay val="0"/>
      <c:txPr>
        <a:bodyPr/>
        <a:lstStyle/>
        <a:p>
          <a:pPr>
            <a:defRPr sz="2000">
              <a:solidFill>
                <a:schemeClr val="tx1">
                  <a:lumMod val="75000"/>
                  <a:lumOff val="25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28595848024689E-2"/>
          <c:y val="0.24227955135632059"/>
          <c:w val="0.90941576666920065"/>
          <c:h val="0.63505932185801084"/>
        </c:manualLayout>
      </c:layout>
      <c:lineChart>
        <c:grouping val="stacked"/>
        <c:varyColors val="0"/>
        <c:ser>
          <c:idx val="0"/>
          <c:order val="0"/>
          <c:tx>
            <c:strRef>
              <c:f>Sheet1!$B$1</c:f>
              <c:strCache>
                <c:ptCount val="1"/>
                <c:pt idx="0">
                  <c:v>Item 1</c:v>
                </c:pt>
              </c:strCache>
            </c:strRef>
          </c:tx>
          <c:spPr>
            <a:ln>
              <a:solidFill>
                <a:srgbClr val="88898C"/>
              </a:solidFill>
            </a:ln>
          </c:spPr>
          <c:marker>
            <c:spPr>
              <a:solidFill>
                <a:schemeClr val="tx1">
                  <a:lumMod val="65000"/>
                  <a:lumOff val="35000"/>
                </a:schemeClr>
              </a:solidFill>
              <a:ln>
                <a:solidFill>
                  <a:srgbClr val="88898C"/>
                </a:solidFill>
              </a:ln>
            </c:spPr>
          </c:marker>
          <c:dPt>
            <c:idx val="0"/>
            <c:bubble3D val="0"/>
            <c:extLst>
              <c:ext xmlns:c16="http://schemas.microsoft.com/office/drawing/2014/chart" uri="{C3380CC4-5D6E-409C-BE32-E72D297353CC}">
                <c16:uniqueId val="{00000000-7ADA-4663-B003-954AC4F53419}"/>
              </c:ext>
            </c:extLst>
          </c:dPt>
          <c:dPt>
            <c:idx val="1"/>
            <c:bubble3D val="0"/>
            <c:extLst>
              <c:ext xmlns:c16="http://schemas.microsoft.com/office/drawing/2014/chart" uri="{C3380CC4-5D6E-409C-BE32-E72D297353CC}">
                <c16:uniqueId val="{00000001-7ADA-4663-B003-954AC4F53419}"/>
              </c:ext>
            </c:extLst>
          </c:dPt>
          <c:dPt>
            <c:idx val="2"/>
            <c:bubble3D val="0"/>
            <c:extLst>
              <c:ext xmlns:c16="http://schemas.microsoft.com/office/drawing/2014/chart" uri="{C3380CC4-5D6E-409C-BE32-E72D297353CC}">
                <c16:uniqueId val="{00000002-7ADA-4663-B003-954AC4F53419}"/>
              </c:ext>
            </c:extLst>
          </c:dPt>
          <c:dPt>
            <c:idx val="3"/>
            <c:bubble3D val="0"/>
            <c:extLst>
              <c:ext xmlns:c16="http://schemas.microsoft.com/office/drawing/2014/chart" uri="{C3380CC4-5D6E-409C-BE32-E72D297353CC}">
                <c16:uniqueId val="{00000003-7ADA-4663-B003-954AC4F53419}"/>
              </c:ext>
            </c:extLst>
          </c:dPt>
          <c:cat>
            <c:strRef>
              <c:f>Sheet1!$A$2:$A$5</c:f>
              <c:strCache>
                <c:ptCount val="4"/>
                <c:pt idx="0">
                  <c:v>month 1</c:v>
                </c:pt>
                <c:pt idx="1">
                  <c:v>month 2</c:v>
                </c:pt>
                <c:pt idx="2">
                  <c:v>month 3</c:v>
                </c:pt>
                <c:pt idx="3">
                  <c:v>month 4</c:v>
                </c:pt>
              </c:strCache>
            </c:strRef>
          </c:cat>
          <c:val>
            <c:numRef>
              <c:f>Sheet1!$B$2:$B$5</c:f>
              <c:numCache>
                <c:formatCode>General</c:formatCode>
                <c:ptCount val="4"/>
                <c:pt idx="0">
                  <c:v>8.1999999999999993</c:v>
                </c:pt>
                <c:pt idx="1">
                  <c:v>5</c:v>
                </c:pt>
                <c:pt idx="2">
                  <c:v>2</c:v>
                </c:pt>
                <c:pt idx="3">
                  <c:v>7</c:v>
                </c:pt>
              </c:numCache>
            </c:numRef>
          </c:val>
          <c:smooth val="0"/>
          <c:extLst>
            <c:ext xmlns:c16="http://schemas.microsoft.com/office/drawing/2014/chart" uri="{C3380CC4-5D6E-409C-BE32-E72D297353CC}">
              <c16:uniqueId val="{00000004-7ADA-4663-B003-954AC4F53419}"/>
            </c:ext>
          </c:extLst>
        </c:ser>
        <c:ser>
          <c:idx val="1"/>
          <c:order val="1"/>
          <c:tx>
            <c:strRef>
              <c:f>Sheet1!$C$1</c:f>
              <c:strCache>
                <c:ptCount val="1"/>
                <c:pt idx="0">
                  <c:v>Item 2</c:v>
                </c:pt>
              </c:strCache>
            </c:strRef>
          </c:tx>
          <c:spPr>
            <a:ln>
              <a:solidFill>
                <a:srgbClr val="7A1F7F"/>
              </a:solidFill>
            </a:ln>
          </c:spPr>
          <c:marker>
            <c:spPr>
              <a:ln>
                <a:solidFill>
                  <a:srgbClr val="7A1F7F"/>
                </a:solidFill>
              </a:ln>
            </c:spPr>
          </c:marker>
          <c:dPt>
            <c:idx val="0"/>
            <c:marker>
              <c:spPr>
                <a:solidFill>
                  <a:srgbClr val="7A1F7F"/>
                </a:solidFill>
                <a:ln>
                  <a:solidFill>
                    <a:srgbClr val="7A1F7F"/>
                  </a:solidFill>
                </a:ln>
              </c:spPr>
            </c:marker>
            <c:bubble3D val="0"/>
            <c:extLst>
              <c:ext xmlns:c16="http://schemas.microsoft.com/office/drawing/2014/chart" uri="{C3380CC4-5D6E-409C-BE32-E72D297353CC}">
                <c16:uniqueId val="{00000005-7ADA-4663-B003-954AC4F53419}"/>
              </c:ext>
            </c:extLst>
          </c:dPt>
          <c:dPt>
            <c:idx val="1"/>
            <c:marker>
              <c:spPr>
                <a:solidFill>
                  <a:srgbClr val="7A1F7F"/>
                </a:solidFill>
                <a:ln>
                  <a:solidFill>
                    <a:srgbClr val="7A1F7F"/>
                  </a:solidFill>
                </a:ln>
              </c:spPr>
            </c:marker>
            <c:bubble3D val="0"/>
            <c:extLst>
              <c:ext xmlns:c16="http://schemas.microsoft.com/office/drawing/2014/chart" uri="{C3380CC4-5D6E-409C-BE32-E72D297353CC}">
                <c16:uniqueId val="{00000006-7ADA-4663-B003-954AC4F53419}"/>
              </c:ext>
            </c:extLst>
          </c:dPt>
          <c:dPt>
            <c:idx val="2"/>
            <c:marker>
              <c:spPr>
                <a:solidFill>
                  <a:srgbClr val="7A1F7F"/>
                </a:solidFill>
                <a:ln>
                  <a:solidFill>
                    <a:srgbClr val="7A1F7F"/>
                  </a:solidFill>
                </a:ln>
              </c:spPr>
            </c:marker>
            <c:bubble3D val="0"/>
            <c:extLst>
              <c:ext xmlns:c16="http://schemas.microsoft.com/office/drawing/2014/chart" uri="{C3380CC4-5D6E-409C-BE32-E72D297353CC}">
                <c16:uniqueId val="{00000007-7ADA-4663-B003-954AC4F53419}"/>
              </c:ext>
            </c:extLst>
          </c:dPt>
          <c:dPt>
            <c:idx val="3"/>
            <c:marker>
              <c:spPr>
                <a:solidFill>
                  <a:srgbClr val="7A1F7F"/>
                </a:solidFill>
                <a:ln>
                  <a:solidFill>
                    <a:srgbClr val="7A1F7F"/>
                  </a:solidFill>
                </a:ln>
              </c:spPr>
            </c:marker>
            <c:bubble3D val="0"/>
            <c:extLst>
              <c:ext xmlns:c16="http://schemas.microsoft.com/office/drawing/2014/chart" uri="{C3380CC4-5D6E-409C-BE32-E72D297353CC}">
                <c16:uniqueId val="{00000008-7ADA-4663-B003-954AC4F53419}"/>
              </c:ext>
            </c:extLst>
          </c:dPt>
          <c:cat>
            <c:strRef>
              <c:f>Sheet1!$A$2:$A$5</c:f>
              <c:strCache>
                <c:ptCount val="4"/>
                <c:pt idx="0">
                  <c:v>month 1</c:v>
                </c:pt>
                <c:pt idx="1">
                  <c:v>month 2</c:v>
                </c:pt>
                <c:pt idx="2">
                  <c:v>month 3</c:v>
                </c:pt>
                <c:pt idx="3">
                  <c:v>month 4</c:v>
                </c:pt>
              </c:strCache>
            </c:strRef>
          </c:cat>
          <c:val>
            <c:numRef>
              <c:f>Sheet1!$C$2:$C$5</c:f>
              <c:numCache>
                <c:formatCode>General</c:formatCode>
                <c:ptCount val="4"/>
                <c:pt idx="0">
                  <c:v>5</c:v>
                </c:pt>
                <c:pt idx="1">
                  <c:v>6</c:v>
                </c:pt>
                <c:pt idx="2">
                  <c:v>5</c:v>
                </c:pt>
                <c:pt idx="3">
                  <c:v>4</c:v>
                </c:pt>
              </c:numCache>
            </c:numRef>
          </c:val>
          <c:smooth val="0"/>
          <c:extLst>
            <c:ext xmlns:c16="http://schemas.microsoft.com/office/drawing/2014/chart" uri="{C3380CC4-5D6E-409C-BE32-E72D297353CC}">
              <c16:uniqueId val="{00000009-7ADA-4663-B003-954AC4F53419}"/>
            </c:ext>
          </c:extLst>
        </c:ser>
        <c:ser>
          <c:idx val="2"/>
          <c:order val="2"/>
          <c:tx>
            <c:strRef>
              <c:f>Sheet1!$D$1</c:f>
              <c:strCache>
                <c:ptCount val="1"/>
                <c:pt idx="0">
                  <c:v>Item 3</c:v>
                </c:pt>
              </c:strCache>
            </c:strRef>
          </c:tx>
          <c:spPr>
            <a:ln>
              <a:solidFill>
                <a:srgbClr val="009B9B"/>
              </a:solidFill>
            </a:ln>
          </c:spPr>
          <c:marker>
            <c:spPr>
              <a:solidFill>
                <a:srgbClr val="009B9B"/>
              </a:solidFill>
              <a:ln>
                <a:solidFill>
                  <a:srgbClr val="009B9B"/>
                </a:solidFill>
              </a:ln>
            </c:spPr>
          </c:marker>
          <c:cat>
            <c:strRef>
              <c:f>Sheet1!$A$2:$A$5</c:f>
              <c:strCache>
                <c:ptCount val="4"/>
                <c:pt idx="0">
                  <c:v>month 1</c:v>
                </c:pt>
                <c:pt idx="1">
                  <c:v>month 2</c:v>
                </c:pt>
                <c:pt idx="2">
                  <c:v>month 3</c:v>
                </c:pt>
                <c:pt idx="3">
                  <c:v>month 4</c:v>
                </c:pt>
              </c:strCache>
            </c:strRef>
          </c:cat>
          <c:val>
            <c:numRef>
              <c:f>Sheet1!$D$2:$D$5</c:f>
              <c:numCache>
                <c:formatCode>General</c:formatCode>
                <c:ptCount val="4"/>
                <c:pt idx="0">
                  <c:v>2</c:v>
                </c:pt>
                <c:pt idx="1">
                  <c:v>5</c:v>
                </c:pt>
                <c:pt idx="2">
                  <c:v>9</c:v>
                </c:pt>
                <c:pt idx="3">
                  <c:v>12</c:v>
                </c:pt>
              </c:numCache>
            </c:numRef>
          </c:val>
          <c:smooth val="0"/>
          <c:extLst>
            <c:ext xmlns:c16="http://schemas.microsoft.com/office/drawing/2014/chart" uri="{C3380CC4-5D6E-409C-BE32-E72D297353CC}">
              <c16:uniqueId val="{0000000A-7ADA-4663-B003-954AC4F53419}"/>
            </c:ext>
          </c:extLst>
        </c:ser>
        <c:dLbls>
          <c:showLegendKey val="0"/>
          <c:showVal val="0"/>
          <c:showCatName val="0"/>
          <c:showSerName val="0"/>
          <c:showPercent val="0"/>
          <c:showBubbleSize val="0"/>
        </c:dLbls>
        <c:marker val="1"/>
        <c:smooth val="0"/>
        <c:axId val="69275008"/>
        <c:axId val="69277184"/>
      </c:lineChart>
      <c:catAx>
        <c:axId val="69275008"/>
        <c:scaling>
          <c:orientation val="minMax"/>
        </c:scaling>
        <c:delete val="0"/>
        <c:axPos val="b"/>
        <c:numFmt formatCode="General" sourceLinked="0"/>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277184"/>
        <c:crosses val="autoZero"/>
        <c:auto val="1"/>
        <c:lblAlgn val="ctr"/>
        <c:lblOffset val="100"/>
        <c:noMultiLvlLbl val="0"/>
      </c:catAx>
      <c:valAx>
        <c:axId val="69277184"/>
        <c:scaling>
          <c:orientation val="minMax"/>
        </c:scaling>
        <c:delete val="0"/>
        <c:axPos val="l"/>
        <c:majorGridlines/>
        <c:numFmt formatCode="General" sourceLinked="1"/>
        <c:majorTickMark val="out"/>
        <c:minorTickMark val="none"/>
        <c:tickLblPos val="nextTo"/>
        <c:txPr>
          <a:bodyPr/>
          <a:lstStyle/>
          <a:p>
            <a:pPr>
              <a:defRPr>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69275008"/>
        <c:crosses val="autoZero"/>
        <c:crossBetween val="between"/>
      </c:valAx>
    </c:plotArea>
    <c:legend>
      <c:legendPos val="tr"/>
      <c:layout>
        <c:manualLayout>
          <c:xMode val="edge"/>
          <c:yMode val="edge"/>
          <c:x val="0.83995238954930929"/>
          <c:y val="9.7539316619141118E-4"/>
          <c:w val="0.15153084842424913"/>
          <c:h val="0.19282039649915445"/>
        </c:manualLayout>
      </c:layout>
      <c:overlay val="0"/>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0D0EB-B887-4CA8-84EA-2B75686ED98F}" type="datetimeFigureOut">
              <a:rPr lang="en-GB" smtClean="0"/>
              <a:t>26/09/2022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92808-5FB0-42B5-9F4B-6B214FD7E363}" type="slidenum">
              <a:rPr lang="en-GB" smtClean="0"/>
              <a:t>‹#›</a:t>
            </a:fld>
            <a:endParaRPr lang="en-GB"/>
          </a:p>
        </p:txBody>
      </p:sp>
    </p:spTree>
    <p:extLst>
      <p:ext uri="{BB962C8B-B14F-4D97-AF65-F5344CB8AC3E}">
        <p14:creationId xmlns:p14="http://schemas.microsoft.com/office/powerpoint/2010/main" val="205831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4FF18-A803-43FA-BB20-19CBC0D46B21}" type="slidenum">
              <a:rPr kumimoji="0" lang="en-GB"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15155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8:notes"/>
          <p:cNvSpPr txBox="1">
            <a:spLocks noGrp="1"/>
          </p:cNvSpPr>
          <p:nvPr>
            <p:ph type="body" idx="1"/>
          </p:nvPr>
        </p:nvSpPr>
        <p:spPr>
          <a:xfrm>
            <a:off x="679768" y="4690270"/>
            <a:ext cx="5438140" cy="4443412"/>
          </a:xfrm>
          <a:prstGeom prst="rect">
            <a:avLst/>
          </a:prstGeom>
          <a:noFill/>
          <a:ln>
            <a:noFill/>
          </a:ln>
        </p:spPr>
        <p:txBody>
          <a:bodyPr spcFirstLastPara="1" wrap="square" lIns="92700" tIns="46350" rIns="92700" bIns="4635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8:notes"/>
          <p:cNvSpPr>
            <a:spLocks noGrp="1" noRot="1" noChangeAspect="1"/>
          </p:cNvSpPr>
          <p:nvPr>
            <p:ph type="sldImg" idx="2"/>
          </p:nvPr>
        </p:nvSpPr>
        <p:spPr>
          <a:xfrm>
            <a:off x="930275"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0:notes"/>
          <p:cNvSpPr>
            <a:spLocks noGrp="1" noRot="1" noChangeAspect="1"/>
          </p:cNvSpPr>
          <p:nvPr>
            <p:ph type="sldImg" idx="2"/>
          </p:nvPr>
        </p:nvSpPr>
        <p:spPr>
          <a:xfrm>
            <a:off x="930275" y="741363"/>
            <a:ext cx="4937125"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0:notes"/>
          <p:cNvSpPr txBox="1">
            <a:spLocks noGrp="1"/>
          </p:cNvSpPr>
          <p:nvPr>
            <p:ph type="body" idx="1"/>
          </p:nvPr>
        </p:nvSpPr>
        <p:spPr>
          <a:xfrm>
            <a:off x="679768" y="4690270"/>
            <a:ext cx="5438140" cy="4443412"/>
          </a:xfrm>
          <a:prstGeom prst="rect">
            <a:avLst/>
          </a:prstGeom>
          <a:noFill/>
          <a:ln>
            <a:noFill/>
          </a:ln>
        </p:spPr>
        <p:txBody>
          <a:bodyPr spcFirstLastPara="1" wrap="square" lIns="92700" tIns="46350" rIns="92700" bIns="46350" anchor="t" anchorCtr="0">
            <a:normAutofit/>
          </a:bodyPr>
          <a:lstStyle/>
          <a:p>
            <a:pPr marL="0" lvl="0" indent="0" algn="l" rtl="0">
              <a:lnSpc>
                <a:spcPct val="100000"/>
              </a:lnSpc>
              <a:spcBef>
                <a:spcPts val="0"/>
              </a:spcBef>
              <a:spcAft>
                <a:spcPts val="0"/>
              </a:spcAft>
              <a:buSzPts val="1400"/>
              <a:buNone/>
            </a:pPr>
            <a:endParaRPr/>
          </a:p>
        </p:txBody>
      </p:sp>
      <p:sp>
        <p:nvSpPr>
          <p:cNvPr id="416" name="Google Shape;416;p10:notes"/>
          <p:cNvSpPr txBox="1">
            <a:spLocks noGrp="1"/>
          </p:cNvSpPr>
          <p:nvPr>
            <p:ph type="sldNum" idx="12"/>
          </p:nvPr>
        </p:nvSpPr>
        <p:spPr>
          <a:xfrm>
            <a:off x="3850443" y="9378824"/>
            <a:ext cx="2945659" cy="493712"/>
          </a:xfrm>
          <a:prstGeom prst="rect">
            <a:avLst/>
          </a:prstGeom>
          <a:noFill/>
          <a:ln>
            <a:noFill/>
          </a:ln>
        </p:spPr>
        <p:txBody>
          <a:bodyPr spcFirstLastPara="1" wrap="square" lIns="92700" tIns="46350" rIns="92700" bIns="4635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B861C-1AC3-475A-A9AF-6E6149CFF414}" type="slidenum">
              <a:rPr kumimoji="0" lang="en-GB"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2484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34F24-1626-428C-8CC5-7EAC1A754F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19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2.xml"/><Relationship Id="rId6" Type="http://schemas.openxmlformats.org/officeDocument/2006/relationships/image" Target="../media/image32.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jpe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jpe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Master" Target="../slideMasters/slideMaster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3A5BC3-2860-47B3-AC06-BAA0AD8AD9E7}"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365065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A5BC3-2860-47B3-AC06-BAA0AD8AD9E7}"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47495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A5BC3-2860-47B3-AC06-BAA0AD8AD9E7}"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203562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0"/>
        <p:cNvGrpSpPr/>
        <p:nvPr/>
      </p:nvGrpSpPr>
      <p:grpSpPr>
        <a:xfrm>
          <a:off x="0" y="0"/>
          <a:ext cx="0" cy="0"/>
          <a:chOff x="0" y="0"/>
          <a:chExt cx="0" cy="0"/>
        </a:xfrm>
      </p:grpSpPr>
      <p:pic>
        <p:nvPicPr>
          <p:cNvPr id="11" name="Google Shape;11;p2" title="purple box shape with wavey edge"/>
          <p:cNvPicPr preferRelativeResize="0"/>
          <p:nvPr/>
        </p:nvPicPr>
        <p:blipFill rotWithShape="1">
          <a:blip r:embed="rId2">
            <a:alphaModFix/>
          </a:blip>
          <a:srcRect t="18918" b="6304"/>
          <a:stretch/>
        </p:blipFill>
        <p:spPr>
          <a:xfrm>
            <a:off x="-36511" y="-99391"/>
            <a:ext cx="5760640" cy="6957392"/>
          </a:xfrm>
          <a:prstGeom prst="rect">
            <a:avLst/>
          </a:prstGeom>
          <a:noFill/>
          <a:ln>
            <a:noFill/>
          </a:ln>
        </p:spPr>
      </p:pic>
      <p:pic>
        <p:nvPicPr>
          <p:cNvPr id="12" name="Google Shape;12;p2" descr="IMG_0186.png" title="My Learning Essentials punk head"/>
          <p:cNvPicPr preferRelativeResize="0"/>
          <p:nvPr/>
        </p:nvPicPr>
        <p:blipFill rotWithShape="1">
          <a:blip r:embed="rId3">
            <a:alphaModFix/>
          </a:blip>
          <a:srcRect/>
          <a:stretch/>
        </p:blipFill>
        <p:spPr>
          <a:xfrm>
            <a:off x="5739656" y="1916832"/>
            <a:ext cx="3409926" cy="4954563"/>
          </a:xfrm>
          <a:prstGeom prst="rect">
            <a:avLst/>
          </a:prstGeom>
          <a:noFill/>
          <a:ln>
            <a:noFill/>
          </a:ln>
        </p:spPr>
      </p:pic>
      <p:sp>
        <p:nvSpPr>
          <p:cNvPr id="13" name="Google Shape;13;p2"/>
          <p:cNvSpPr txBox="1"/>
          <p:nvPr/>
        </p:nvSpPr>
        <p:spPr>
          <a:xfrm>
            <a:off x="107504" y="2132856"/>
            <a:ext cx="5470550" cy="6730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2800" b="0" i="0" u="none" strike="noStrike" cap="none">
                <a:solidFill>
                  <a:srgbClr val="FFFFFF"/>
                </a:solidFill>
                <a:latin typeface="Open Sans SemiBold"/>
                <a:ea typeface="Open Sans SemiBold"/>
                <a:cs typeface="Open Sans SemiBold"/>
                <a:sym typeface="Open Sans SemiBold"/>
              </a:rPr>
              <a:t>My Learning Essentials</a:t>
            </a:r>
            <a:endParaRPr sz="2000" b="0" i="0" u="none" strike="noStrike" cap="none">
              <a:solidFill>
                <a:srgbClr val="6B2D91"/>
              </a:solidFill>
              <a:latin typeface="Open Sans SemiBold"/>
              <a:ea typeface="Open Sans SemiBold"/>
              <a:cs typeface="Open Sans SemiBold"/>
              <a:sym typeface="Open Sans SemiBold"/>
            </a:endParaRPr>
          </a:p>
        </p:txBody>
      </p:sp>
      <p:pic>
        <p:nvPicPr>
          <p:cNvPr id="14" name="Google Shape;14;p2" title="University of Manchester logo"/>
          <p:cNvPicPr preferRelativeResize="0"/>
          <p:nvPr/>
        </p:nvPicPr>
        <p:blipFill rotWithShape="1">
          <a:blip r:embed="rId4">
            <a:alphaModFix/>
          </a:blip>
          <a:srcRect/>
          <a:stretch/>
        </p:blipFill>
        <p:spPr>
          <a:xfrm>
            <a:off x="290910" y="202035"/>
            <a:ext cx="1832818" cy="774650"/>
          </a:xfrm>
          <a:prstGeom prst="rect">
            <a:avLst/>
          </a:prstGeom>
          <a:noFill/>
          <a:ln>
            <a:noFill/>
          </a:ln>
        </p:spPr>
      </p:pic>
      <p:sp>
        <p:nvSpPr>
          <p:cNvPr id="15" name="Google Shape;15;p2"/>
          <p:cNvSpPr txBox="1"/>
          <p:nvPr/>
        </p:nvSpPr>
        <p:spPr>
          <a:xfrm>
            <a:off x="167432" y="1196752"/>
            <a:ext cx="345799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0" i="0" u="none" strike="noStrike" cap="none">
                <a:solidFill>
                  <a:srgbClr val="FDB828"/>
                </a:solidFill>
                <a:latin typeface="Arial"/>
                <a:ea typeface="Arial"/>
                <a:cs typeface="Arial"/>
                <a:sym typeface="Arial"/>
              </a:rPr>
              <a:t>The University of Manchester Library</a:t>
            </a:r>
            <a:endParaRPr sz="1800" b="0">
              <a:solidFill>
                <a:srgbClr val="595959"/>
              </a:solidFill>
              <a:latin typeface="Arial"/>
              <a:ea typeface="Arial"/>
              <a:cs typeface="Arial"/>
              <a:sym typeface="Arial"/>
            </a:endParaRPr>
          </a:p>
        </p:txBody>
      </p:sp>
      <p:pic>
        <p:nvPicPr>
          <p:cNvPr id="16" name="Google Shape;16;p2" title="My Learning Essentials brand banner"/>
          <p:cNvPicPr preferRelativeResize="0"/>
          <p:nvPr/>
        </p:nvPicPr>
        <p:blipFill rotWithShape="1">
          <a:blip r:embed="rId5">
            <a:alphaModFix/>
          </a:blip>
          <a:srcRect l="5808" r="3636"/>
          <a:stretch/>
        </p:blipFill>
        <p:spPr>
          <a:xfrm>
            <a:off x="-36512" y="2996952"/>
            <a:ext cx="5709920" cy="1080120"/>
          </a:xfrm>
          <a:prstGeom prst="rect">
            <a:avLst/>
          </a:prstGeom>
          <a:noFill/>
          <a:ln>
            <a:noFill/>
          </a:ln>
        </p:spPr>
      </p:pic>
      <p:pic>
        <p:nvPicPr>
          <p:cNvPr id="17" name="Google Shape;17;p2" title="blockboard catalyst award logo"/>
          <p:cNvPicPr preferRelativeResize="0"/>
          <p:nvPr/>
        </p:nvPicPr>
        <p:blipFill rotWithShape="1">
          <a:blip r:embed="rId6">
            <a:alphaModFix/>
          </a:blip>
          <a:srcRect/>
          <a:stretch/>
        </p:blipFill>
        <p:spPr>
          <a:xfrm>
            <a:off x="6070542" y="332656"/>
            <a:ext cx="2965954" cy="864096"/>
          </a:xfrm>
          <a:prstGeom prst="rect">
            <a:avLst/>
          </a:prstGeom>
          <a:noFill/>
          <a:ln>
            <a:noFill/>
          </a:ln>
        </p:spPr>
      </p:pic>
      <p:grpSp>
        <p:nvGrpSpPr>
          <p:cNvPr id="18" name="Google Shape;18;p2" title="gold twitter icon"/>
          <p:cNvGrpSpPr/>
          <p:nvPr/>
        </p:nvGrpSpPr>
        <p:grpSpPr>
          <a:xfrm>
            <a:off x="179512" y="6165304"/>
            <a:ext cx="2592288" cy="390876"/>
            <a:chOff x="395536" y="1124744"/>
            <a:chExt cx="2592288" cy="390876"/>
          </a:xfrm>
        </p:grpSpPr>
        <p:sp>
          <p:nvSpPr>
            <p:cNvPr id="19" name="Google Shape;19;p2"/>
            <p:cNvSpPr/>
            <p:nvPr/>
          </p:nvSpPr>
          <p:spPr>
            <a:xfrm>
              <a:off x="827584" y="1124744"/>
              <a:ext cx="2160240" cy="390876"/>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lt1"/>
                </a:buClr>
                <a:buSzPts val="1800"/>
                <a:buFont typeface="Open Sans SemiBold"/>
                <a:buNone/>
              </a:pPr>
              <a:r>
                <a:rPr lang="en-GB" sz="1800">
                  <a:solidFill>
                    <a:schemeClr val="lt1"/>
                  </a:solidFill>
                  <a:latin typeface="Open Sans SemiBold"/>
                  <a:ea typeface="Open Sans SemiBold"/>
                  <a:cs typeface="Open Sans SemiBold"/>
                  <a:sym typeface="Open Sans SemiBold"/>
                </a:rPr>
                <a:t>@mlemanchester</a:t>
              </a:r>
              <a:endParaRPr sz="1800">
                <a:solidFill>
                  <a:schemeClr val="lt1"/>
                </a:solidFill>
                <a:latin typeface="Open Sans SemiBold"/>
                <a:ea typeface="Open Sans SemiBold"/>
                <a:cs typeface="Open Sans SemiBold"/>
                <a:sym typeface="Open Sans SemiBold"/>
              </a:endParaRPr>
            </a:p>
          </p:txBody>
        </p:sp>
        <p:pic>
          <p:nvPicPr>
            <p:cNvPr id="20" name="Google Shape;20;p2"/>
            <p:cNvPicPr preferRelativeResize="0"/>
            <p:nvPr/>
          </p:nvPicPr>
          <p:blipFill rotWithShape="1">
            <a:blip r:embed="rId7">
              <a:alphaModFix/>
            </a:blip>
            <a:srcRect/>
            <a:stretch/>
          </p:blipFill>
          <p:spPr>
            <a:xfrm>
              <a:off x="395536" y="1124744"/>
              <a:ext cx="455603" cy="369617"/>
            </a:xfrm>
            <a:prstGeom prst="rect">
              <a:avLst/>
            </a:prstGeom>
            <a:noFill/>
            <a:ln>
              <a:noFill/>
            </a:ln>
          </p:spPr>
        </p:pic>
      </p:grpSp>
    </p:spTree>
    <p:extLst>
      <p:ext uri="{BB962C8B-B14F-4D97-AF65-F5344CB8AC3E}">
        <p14:creationId xmlns:p14="http://schemas.microsoft.com/office/powerpoint/2010/main" val="148670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rple heading gold rule">
  <p:cSld name="Purple heading gold rule">
    <p:spTree>
      <p:nvGrpSpPr>
        <p:cNvPr id="1" name="Shape 21"/>
        <p:cNvGrpSpPr/>
        <p:nvPr/>
      </p:nvGrpSpPr>
      <p:grpSpPr>
        <a:xfrm>
          <a:off x="0" y="0"/>
          <a:ext cx="0" cy="0"/>
          <a:chOff x="0" y="0"/>
          <a:chExt cx="0" cy="0"/>
        </a:xfrm>
      </p:grpSpPr>
      <p:pic>
        <p:nvPicPr>
          <p:cNvPr id="22" name="Google Shape;22;p3" title="gold line"/>
          <p:cNvPicPr preferRelativeResize="0"/>
          <p:nvPr/>
        </p:nvPicPr>
        <p:blipFill rotWithShape="1">
          <a:blip r:embed="rId2">
            <a:alphaModFix/>
          </a:blip>
          <a:srcRect/>
          <a:stretch/>
        </p:blipFill>
        <p:spPr>
          <a:xfrm>
            <a:off x="-44509" y="1196752"/>
            <a:ext cx="7640845" cy="67618"/>
          </a:xfrm>
          <a:prstGeom prst="rect">
            <a:avLst/>
          </a:prstGeom>
          <a:noFill/>
          <a:ln>
            <a:noFill/>
          </a:ln>
        </p:spPr>
      </p:pic>
      <p:sp>
        <p:nvSpPr>
          <p:cNvPr id="23" name="Google Shape;23;p3"/>
          <p:cNvSpPr txBox="1">
            <a:spLocks noGrp="1"/>
          </p:cNvSpPr>
          <p:nvPr>
            <p:ph type="body" idx="1"/>
          </p:nvPr>
        </p:nvSpPr>
        <p:spPr>
          <a:xfrm>
            <a:off x="179388" y="188640"/>
            <a:ext cx="7488237" cy="1007765"/>
          </a:xfrm>
          <a:prstGeom prst="rect">
            <a:avLst/>
          </a:prstGeom>
          <a:noFill/>
          <a:ln>
            <a:noFill/>
          </a:ln>
        </p:spPr>
        <p:txBody>
          <a:bodyPr spcFirstLastPara="1" wrap="square" lIns="91425" tIns="288000" rIns="91425" bIns="45700" anchor="t" anchorCtr="0">
            <a:noAutofit/>
          </a:bodyPr>
          <a:lstStyle>
            <a:lvl1pPr marL="457200" marR="0" lvl="0" indent="-228600" algn="l" rtl="0">
              <a:lnSpc>
                <a:spcPct val="150000"/>
              </a:lnSpc>
              <a:spcBef>
                <a:spcPts val="1800"/>
              </a:spcBef>
              <a:spcAft>
                <a:spcPts val="0"/>
              </a:spcAft>
              <a:buClr>
                <a:srgbClr val="7A1F7F"/>
              </a:buClr>
              <a:buSzPts val="3200"/>
              <a:buFont typeface="Arial"/>
              <a:buNone/>
              <a:defRPr sz="3200" b="0" i="0" u="none" strike="noStrike" cap="none">
                <a:solidFill>
                  <a:srgbClr val="7A1F7F"/>
                </a:solidFill>
                <a:latin typeface="Open Sans"/>
                <a:ea typeface="Open Sans"/>
                <a:cs typeface="Open Sans"/>
                <a:sym typeface="Open Sans"/>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24" name="Google Shape;24;p3"/>
          <p:cNvSpPr txBox="1">
            <a:spLocks noGrp="1"/>
          </p:cNvSpPr>
          <p:nvPr>
            <p:ph type="body" idx="2"/>
          </p:nvPr>
        </p:nvSpPr>
        <p:spPr>
          <a:xfrm>
            <a:off x="250825" y="1628774"/>
            <a:ext cx="8425631" cy="49685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rgbClr val="717171"/>
              </a:buClr>
              <a:buSzPts val="2800"/>
              <a:buFont typeface="Arial"/>
              <a:buNone/>
              <a:defRPr sz="2800" b="0" i="0" u="none" strike="noStrike" cap="none">
                <a:solidFill>
                  <a:srgbClr val="717171"/>
                </a:solidFill>
                <a:latin typeface="Open Sans"/>
                <a:ea typeface="Open Sans"/>
                <a:cs typeface="Open Sans"/>
                <a:sym typeface="Open Sans"/>
              </a:defRPr>
            </a:lvl1pPr>
            <a:lvl2pPr marL="914400" marR="0" lvl="1" indent="-228600" algn="l" rtl="0">
              <a:spcBef>
                <a:spcPts val="480"/>
              </a:spcBef>
              <a:spcAft>
                <a:spcPts val="0"/>
              </a:spcAft>
              <a:buClr>
                <a:srgbClr val="717171"/>
              </a:buClr>
              <a:buSzPts val="2400"/>
              <a:buFont typeface="Arial"/>
              <a:buNone/>
              <a:defRPr sz="2400" b="0" i="0" u="none" strike="noStrike" cap="none">
                <a:solidFill>
                  <a:srgbClr val="717171"/>
                </a:solidFill>
                <a:latin typeface="Open Sans"/>
                <a:ea typeface="Open Sans"/>
                <a:cs typeface="Open Sans"/>
                <a:sym typeface="Open Sans"/>
              </a:defRPr>
            </a:lvl2pPr>
            <a:lvl3pPr marL="1371600" marR="0" lvl="2" indent="-228600" algn="l" rtl="0">
              <a:spcBef>
                <a:spcPts val="440"/>
              </a:spcBef>
              <a:spcAft>
                <a:spcPts val="0"/>
              </a:spcAft>
              <a:buClr>
                <a:srgbClr val="717171"/>
              </a:buClr>
              <a:buSzPts val="2200"/>
              <a:buFont typeface="Arial"/>
              <a:buNone/>
              <a:defRPr sz="2200" b="0" i="0" u="none" strike="noStrike" cap="none">
                <a:solidFill>
                  <a:srgbClr val="717171"/>
                </a:solidFill>
                <a:latin typeface="Open Sans"/>
                <a:ea typeface="Open Sans"/>
                <a:cs typeface="Open Sans"/>
                <a:sym typeface="Open Sans"/>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87847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1" y="1218652"/>
            <a:ext cx="7668344" cy="45719"/>
          </a:xfrm>
          <a:prstGeom prst="rect">
            <a:avLst/>
          </a:prstGeom>
        </p:spPr>
      </p:pic>
      <p:sp>
        <p:nvSpPr>
          <p:cNvPr id="6" name="Text Placeholder 8"/>
          <p:cNvSpPr>
            <a:spLocks noGrp="1"/>
          </p:cNvSpPr>
          <p:nvPr>
            <p:ph type="body" sz="quarter" idx="10"/>
          </p:nvPr>
        </p:nvSpPr>
        <p:spPr>
          <a:xfrm>
            <a:off x="179389" y="188642"/>
            <a:ext cx="7488237" cy="1007765"/>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6" y="1628776"/>
            <a:ext cx="8425631" cy="4968577"/>
          </a:xfrm>
          <a:prstGeom prst="rect">
            <a:avLst/>
          </a:prstGeom>
        </p:spPr>
        <p:txBody>
          <a:bodyPr/>
          <a:lstStyle>
            <a:lvl1pPr marL="0" indent="0">
              <a:buNone/>
              <a:defRPr sz="21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800">
                <a:solidFill>
                  <a:schemeClr val="tx1">
                    <a:lumMod val="65000"/>
                    <a:lumOff val="35000"/>
                  </a:schemeClr>
                </a:solidFill>
              </a:defRPr>
            </a:lvl2pPr>
            <a:lvl3pPr marL="685800" indent="0">
              <a:buNone/>
              <a:defRPr sz="1650">
                <a:solidFill>
                  <a:schemeClr val="tx1">
                    <a:lumMod val="65000"/>
                    <a:lumOff val="35000"/>
                  </a:schemeClr>
                </a:solidFill>
              </a:defRPr>
            </a:lvl3pPr>
            <a:lvl4pPr marL="1028700"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644207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20284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urple banner white heading">
  <p:cSld name="1_purple banner white heading">
    <p:spTree>
      <p:nvGrpSpPr>
        <p:cNvPr id="1" name="Shape 113"/>
        <p:cNvGrpSpPr/>
        <p:nvPr/>
      </p:nvGrpSpPr>
      <p:grpSpPr>
        <a:xfrm>
          <a:off x="0" y="0"/>
          <a:ext cx="0" cy="0"/>
          <a:chOff x="0" y="0"/>
          <a:chExt cx="0" cy="0"/>
        </a:xfrm>
      </p:grpSpPr>
      <p:sp>
        <p:nvSpPr>
          <p:cNvPr id="114" name="Google Shape;114;p57"/>
          <p:cNvSpPr txBox="1">
            <a:spLocks noGrp="1"/>
          </p:cNvSpPr>
          <p:nvPr>
            <p:ph type="body" idx="1"/>
          </p:nvPr>
        </p:nvSpPr>
        <p:spPr>
          <a:xfrm>
            <a:off x="179388" y="322854"/>
            <a:ext cx="7488237" cy="585866"/>
          </a:xfrm>
          <a:prstGeom prst="rect">
            <a:avLst/>
          </a:prstGeom>
          <a:noFill/>
          <a:ln>
            <a:noFill/>
          </a:ln>
        </p:spPr>
        <p:txBody>
          <a:bodyPr spcFirstLastPara="1" wrap="square" lIns="91425" tIns="46800" rIns="91425" bIns="45700" anchor="ctr" anchorCtr="0">
            <a:spAutoFit/>
          </a:bodyPr>
          <a:lstStyle>
            <a:lvl1pPr marL="457200" marR="0" lvl="0" indent="-228600" algn="l" rtl="0">
              <a:lnSpc>
                <a:spcPct val="150000"/>
              </a:lnSpc>
              <a:spcBef>
                <a:spcPts val="1800"/>
              </a:spcBef>
              <a:spcAft>
                <a:spcPts val="0"/>
              </a:spcAft>
              <a:buClr>
                <a:srgbClr val="7A1F7F"/>
              </a:buClr>
              <a:buSzPts val="3200"/>
              <a:buFont typeface="Arial"/>
              <a:buNone/>
              <a:defRPr sz="3200" b="0" i="0" u="none" strike="noStrike" cap="none">
                <a:solidFill>
                  <a:srgbClr val="7A1F7F"/>
                </a:solidFill>
                <a:latin typeface="Open Sans"/>
                <a:ea typeface="Open Sans"/>
                <a:cs typeface="Open Sans"/>
                <a:sym typeface="Open Sans"/>
              </a:defRPr>
            </a:lvl1pPr>
            <a:lvl2pPr marL="914400" marR="0" lvl="1" indent="-406400" algn="l" rtl="0">
              <a:lnSpc>
                <a:spcPct val="100000"/>
              </a:lnSpc>
              <a:spcBef>
                <a:spcPts val="18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pic>
        <p:nvPicPr>
          <p:cNvPr id="115" name="Google Shape;115;p57" title="1"/>
          <p:cNvPicPr preferRelativeResize="0"/>
          <p:nvPr/>
        </p:nvPicPr>
        <p:blipFill rotWithShape="1">
          <a:blip r:embed="rId2">
            <a:alphaModFix/>
          </a:blip>
          <a:srcRect/>
          <a:stretch/>
        </p:blipFill>
        <p:spPr>
          <a:xfrm>
            <a:off x="467544" y="2336363"/>
            <a:ext cx="576064" cy="576064"/>
          </a:xfrm>
          <a:prstGeom prst="rect">
            <a:avLst/>
          </a:prstGeom>
          <a:noFill/>
          <a:ln>
            <a:noFill/>
          </a:ln>
        </p:spPr>
      </p:pic>
      <p:pic>
        <p:nvPicPr>
          <p:cNvPr id="116" name="Google Shape;116;p57" title="2"/>
          <p:cNvPicPr preferRelativeResize="0"/>
          <p:nvPr/>
        </p:nvPicPr>
        <p:blipFill rotWithShape="1">
          <a:blip r:embed="rId3">
            <a:alphaModFix/>
          </a:blip>
          <a:srcRect/>
          <a:stretch/>
        </p:blipFill>
        <p:spPr>
          <a:xfrm>
            <a:off x="467544" y="3606459"/>
            <a:ext cx="576064" cy="576064"/>
          </a:xfrm>
          <a:prstGeom prst="rect">
            <a:avLst/>
          </a:prstGeom>
          <a:noFill/>
          <a:ln>
            <a:noFill/>
          </a:ln>
        </p:spPr>
      </p:pic>
      <p:pic>
        <p:nvPicPr>
          <p:cNvPr id="117" name="Google Shape;117;p57" title="3"/>
          <p:cNvPicPr preferRelativeResize="0"/>
          <p:nvPr/>
        </p:nvPicPr>
        <p:blipFill rotWithShape="1">
          <a:blip r:embed="rId4">
            <a:alphaModFix/>
          </a:blip>
          <a:srcRect/>
          <a:stretch/>
        </p:blipFill>
        <p:spPr>
          <a:xfrm>
            <a:off x="467544" y="4994523"/>
            <a:ext cx="576064" cy="576064"/>
          </a:xfrm>
          <a:prstGeom prst="rect">
            <a:avLst/>
          </a:prstGeom>
          <a:noFill/>
          <a:ln>
            <a:noFill/>
          </a:ln>
        </p:spPr>
      </p:pic>
      <p:sp>
        <p:nvSpPr>
          <p:cNvPr id="118" name="Google Shape;118;p57"/>
          <p:cNvSpPr txBox="1">
            <a:spLocks noGrp="1"/>
          </p:cNvSpPr>
          <p:nvPr>
            <p:ph type="body" idx="2"/>
          </p:nvPr>
        </p:nvSpPr>
        <p:spPr>
          <a:xfrm>
            <a:off x="1187624" y="2336363"/>
            <a:ext cx="7488832" cy="648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717171"/>
              </a:buClr>
              <a:buSzPts val="2800"/>
              <a:buFont typeface="Arial"/>
              <a:buNone/>
              <a:defRPr sz="2800" b="0" i="0" u="none" strike="noStrike" cap="none">
                <a:solidFill>
                  <a:srgbClr val="717171"/>
                </a:solidFill>
                <a:latin typeface="Open Sans"/>
                <a:ea typeface="Open Sans"/>
                <a:cs typeface="Open Sans"/>
                <a:sym typeface="Open Sans"/>
              </a:defRPr>
            </a:lvl1pPr>
            <a:lvl2pPr marL="914400" marR="0" lvl="1" indent="-228600" algn="l" rtl="0">
              <a:lnSpc>
                <a:spcPct val="100000"/>
              </a:lnSpc>
              <a:spcBef>
                <a:spcPts val="480"/>
              </a:spcBef>
              <a:spcAft>
                <a:spcPts val="0"/>
              </a:spcAft>
              <a:buClr>
                <a:srgbClr val="717171"/>
              </a:buClr>
              <a:buSzPts val="2400"/>
              <a:buFont typeface="Arial"/>
              <a:buNone/>
              <a:defRPr sz="2400" b="0" i="0" u="none" strike="noStrike" cap="none">
                <a:solidFill>
                  <a:srgbClr val="717171"/>
                </a:solidFill>
                <a:latin typeface="Open Sans"/>
                <a:ea typeface="Open Sans"/>
                <a:cs typeface="Open Sans"/>
                <a:sym typeface="Open Sans"/>
              </a:defRPr>
            </a:lvl2pPr>
            <a:lvl3pPr marL="1371600" marR="0" lvl="2" indent="-228600" algn="l" rtl="0">
              <a:lnSpc>
                <a:spcPct val="100000"/>
              </a:lnSpc>
              <a:spcBef>
                <a:spcPts val="440"/>
              </a:spcBef>
              <a:spcAft>
                <a:spcPts val="0"/>
              </a:spcAft>
              <a:buClr>
                <a:srgbClr val="717171"/>
              </a:buClr>
              <a:buSzPts val="2200"/>
              <a:buFont typeface="Arial"/>
              <a:buNone/>
              <a:defRPr sz="2200" b="0" i="0" u="none" strike="noStrike" cap="none">
                <a:solidFill>
                  <a:srgbClr val="71717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19" name="Google Shape;119;p57"/>
          <p:cNvSpPr txBox="1">
            <a:spLocks noGrp="1"/>
          </p:cNvSpPr>
          <p:nvPr>
            <p:ph type="body" idx="3"/>
          </p:nvPr>
        </p:nvSpPr>
        <p:spPr>
          <a:xfrm>
            <a:off x="1187624" y="3570455"/>
            <a:ext cx="7488832" cy="648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717171"/>
              </a:buClr>
              <a:buSzPts val="2800"/>
              <a:buFont typeface="Arial"/>
              <a:buNone/>
              <a:defRPr sz="2800" b="0" i="0" u="none" strike="noStrike" cap="none">
                <a:solidFill>
                  <a:srgbClr val="717171"/>
                </a:solidFill>
                <a:latin typeface="Open Sans"/>
                <a:ea typeface="Open Sans"/>
                <a:cs typeface="Open Sans"/>
                <a:sym typeface="Open Sans"/>
              </a:defRPr>
            </a:lvl1pPr>
            <a:lvl2pPr marL="914400" marR="0" lvl="1" indent="-228600" algn="l" rtl="0">
              <a:lnSpc>
                <a:spcPct val="100000"/>
              </a:lnSpc>
              <a:spcBef>
                <a:spcPts val="480"/>
              </a:spcBef>
              <a:spcAft>
                <a:spcPts val="0"/>
              </a:spcAft>
              <a:buClr>
                <a:srgbClr val="717171"/>
              </a:buClr>
              <a:buSzPts val="2400"/>
              <a:buFont typeface="Arial"/>
              <a:buNone/>
              <a:defRPr sz="2400" b="0" i="0" u="none" strike="noStrike" cap="none">
                <a:solidFill>
                  <a:srgbClr val="717171"/>
                </a:solidFill>
                <a:latin typeface="Open Sans"/>
                <a:ea typeface="Open Sans"/>
                <a:cs typeface="Open Sans"/>
                <a:sym typeface="Open Sans"/>
              </a:defRPr>
            </a:lvl2pPr>
            <a:lvl3pPr marL="1371600" marR="0" lvl="2" indent="-228600" algn="l" rtl="0">
              <a:lnSpc>
                <a:spcPct val="100000"/>
              </a:lnSpc>
              <a:spcBef>
                <a:spcPts val="440"/>
              </a:spcBef>
              <a:spcAft>
                <a:spcPts val="0"/>
              </a:spcAft>
              <a:buClr>
                <a:srgbClr val="717171"/>
              </a:buClr>
              <a:buSzPts val="2200"/>
              <a:buFont typeface="Arial"/>
              <a:buNone/>
              <a:defRPr sz="2200" b="0" i="0" u="none" strike="noStrike" cap="none">
                <a:solidFill>
                  <a:srgbClr val="71717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20" name="Google Shape;120;p57"/>
          <p:cNvSpPr txBox="1">
            <a:spLocks noGrp="1"/>
          </p:cNvSpPr>
          <p:nvPr>
            <p:ph type="body" idx="4"/>
          </p:nvPr>
        </p:nvSpPr>
        <p:spPr>
          <a:xfrm>
            <a:off x="1187624" y="4958519"/>
            <a:ext cx="7488832" cy="648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717171"/>
              </a:buClr>
              <a:buSzPts val="2800"/>
              <a:buFont typeface="Arial"/>
              <a:buNone/>
              <a:defRPr sz="2800" b="0" i="0" u="none" strike="noStrike" cap="none">
                <a:solidFill>
                  <a:srgbClr val="717171"/>
                </a:solidFill>
                <a:latin typeface="Open Sans"/>
                <a:ea typeface="Open Sans"/>
                <a:cs typeface="Open Sans"/>
                <a:sym typeface="Open Sans"/>
              </a:defRPr>
            </a:lvl1pPr>
            <a:lvl2pPr marL="914400" marR="0" lvl="1" indent="-228600" algn="l" rtl="0">
              <a:lnSpc>
                <a:spcPct val="100000"/>
              </a:lnSpc>
              <a:spcBef>
                <a:spcPts val="480"/>
              </a:spcBef>
              <a:spcAft>
                <a:spcPts val="0"/>
              </a:spcAft>
              <a:buClr>
                <a:srgbClr val="717171"/>
              </a:buClr>
              <a:buSzPts val="2400"/>
              <a:buFont typeface="Arial"/>
              <a:buNone/>
              <a:defRPr sz="2400" b="0" i="0" u="none" strike="noStrike" cap="none">
                <a:solidFill>
                  <a:srgbClr val="717171"/>
                </a:solidFill>
                <a:latin typeface="Open Sans"/>
                <a:ea typeface="Open Sans"/>
                <a:cs typeface="Open Sans"/>
                <a:sym typeface="Open Sans"/>
              </a:defRPr>
            </a:lvl2pPr>
            <a:lvl3pPr marL="1371600" marR="0" lvl="2" indent="-228600" algn="l" rtl="0">
              <a:lnSpc>
                <a:spcPct val="100000"/>
              </a:lnSpc>
              <a:spcBef>
                <a:spcPts val="440"/>
              </a:spcBef>
              <a:spcAft>
                <a:spcPts val="0"/>
              </a:spcAft>
              <a:buClr>
                <a:srgbClr val="717171"/>
              </a:buClr>
              <a:buSzPts val="2200"/>
              <a:buFont typeface="Arial"/>
              <a:buNone/>
              <a:defRPr sz="2200" b="0" i="0" u="none" strike="noStrike" cap="none">
                <a:solidFill>
                  <a:srgbClr val="71717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401266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title="purple box shape with wavey ed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36511" y="-99391"/>
            <a:ext cx="5760640"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MG_0186.png" title="My Learning Essentials punk hea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39656" y="1916832"/>
            <a:ext cx="3409926" cy="495456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2"/>
          <p:cNvSpPr txBox="1">
            <a:spLocks noChangeArrowheads="1"/>
          </p:cNvSpPr>
          <p:nvPr userDrawn="1"/>
        </p:nvSpPr>
        <p:spPr bwMode="auto">
          <a:xfrm>
            <a:off x="107504" y="2132856"/>
            <a:ext cx="5470550" cy="673075"/>
          </a:xfrm>
          <a:prstGeom prst="rect">
            <a:avLst/>
          </a:prstGeom>
          <a:noFill/>
          <a:ln>
            <a:noFill/>
          </a:ln>
        </p:spPr>
        <p:txBody>
          <a:bodyPr upright="1"/>
          <a:lstStyle/>
          <a:p>
            <a:pPr>
              <a:lnSpc>
                <a:spcPct val="150000"/>
              </a:lnSpc>
              <a:spcBef>
                <a:spcPts val="844"/>
              </a:spcBef>
              <a:spcAft>
                <a:spcPts val="211"/>
              </a:spcAft>
              <a:defRPr/>
            </a:pPr>
            <a:r>
              <a:rPr lang="en-GB" sz="2800" b="0" kern="1400">
                <a:solidFill>
                  <a:srgbClr val="FFFFFF"/>
                </a:solidFill>
                <a:latin typeface="Open Sans Semibold" panose="020B0706030804020204" pitchFamily="34" charset="0"/>
                <a:ea typeface="SimHei" panose="02010609060101010101" pitchFamily="49" charset="-122"/>
              </a:rPr>
              <a:t>My Learning Essentials</a:t>
            </a:r>
            <a:endParaRPr lang="en-GB" sz="2000" b="0" kern="1400">
              <a:solidFill>
                <a:srgbClr val="6B2D91"/>
              </a:solidFill>
              <a:latin typeface="Open Sans Semibold" panose="020B0706030804020204" pitchFamily="34" charset="0"/>
              <a:ea typeface="SimHei" panose="02010609060101010101" pitchFamily="49" charset="-122"/>
            </a:endParaRPr>
          </a:p>
        </p:txBody>
      </p:sp>
      <p:pic>
        <p:nvPicPr>
          <p:cNvPr id="11" name="Picture 8" title="University of Manchester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auto">
          <a:xfrm>
            <a:off x="167432" y="1196752"/>
            <a:ext cx="34579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600" b="0">
                <a:solidFill>
                  <a:srgbClr val="FDB828"/>
                </a:solidFill>
                <a:latin typeface="Effra" panose="020B0603020203020204" pitchFamily="34" charset="0"/>
                <a:ea typeface="Open Sans" panose="020B0606030504020204" pitchFamily="34" charset="0"/>
                <a:cs typeface="Open Sans" panose="020B0606030504020204" pitchFamily="34" charset="0"/>
              </a:rPr>
              <a:t>The University of Manchester Library</a:t>
            </a:r>
            <a:endParaRPr lang="en-GB" sz="1800" b="0">
              <a:solidFill>
                <a:srgbClr val="595959"/>
              </a:solidFill>
              <a:latin typeface="Effra" panose="020B0603020203020204" pitchFamily="34" charset="0"/>
              <a:ea typeface="Open Sans" panose="020B0606030504020204" pitchFamily="34" charset="0"/>
              <a:cs typeface="Open Sans" panose="020B0606030504020204" pitchFamily="34" charset="0"/>
            </a:endParaRPr>
          </a:p>
        </p:txBody>
      </p:sp>
      <p:pic>
        <p:nvPicPr>
          <p:cNvPr id="13" name="Picture 1" title="My Learning Essentials brand banner"/>
          <p:cNvPicPr>
            <a:picLocks noChangeAspect="1"/>
          </p:cNvPicPr>
          <p:nvPr userDrawn="1"/>
        </p:nvPicPr>
        <p:blipFill rotWithShape="1">
          <a:blip r:embed="rId5" cstate="print">
            <a:extLst>
              <a:ext uri="{28A0092B-C50C-407E-A947-70E740481C1C}">
                <a14:useLocalDpi xmlns:a14="http://schemas.microsoft.com/office/drawing/2010/main" val="0"/>
              </a:ext>
            </a:extLst>
          </a:blip>
          <a:srcRect l="5808" r="3637"/>
          <a:stretch/>
        </p:blipFill>
        <p:spPr bwMode="auto">
          <a:xfrm>
            <a:off x="-36512" y="2996952"/>
            <a:ext cx="57099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title="blockboard catalyst award logo"/>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6070542" y="332656"/>
            <a:ext cx="2965954"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title="gold twitter icon"/>
          <p:cNvGrpSpPr/>
          <p:nvPr userDrawn="1"/>
        </p:nvGrpSpPr>
        <p:grpSpPr>
          <a:xfrm>
            <a:off x="179512" y="6165304"/>
            <a:ext cx="2592288" cy="390876"/>
            <a:chOff x="395536" y="1124744"/>
            <a:chExt cx="2592288" cy="390876"/>
          </a:xfrm>
        </p:grpSpPr>
        <p:sp>
          <p:nvSpPr>
            <p:cNvPr id="18" name="Rectangle 17"/>
            <p:cNvSpPr/>
            <p:nvPr userDrawn="1"/>
          </p:nvSpPr>
          <p:spPr>
            <a:xfrm>
              <a:off x="827584" y="1124744"/>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5536" y="1124744"/>
              <a:ext cx="455603" cy="369617"/>
            </a:xfrm>
            <a:prstGeom prst="rect">
              <a:avLst/>
            </a:prstGeom>
          </p:spPr>
        </p:pic>
      </p:grpSp>
    </p:spTree>
    <p:extLst>
      <p:ext uri="{BB962C8B-B14F-4D97-AF65-F5344CB8AC3E}">
        <p14:creationId xmlns:p14="http://schemas.microsoft.com/office/powerpoint/2010/main" val="365683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 &amp; heading">
    <p:spTree>
      <p:nvGrpSpPr>
        <p:cNvPr id="1" name=""/>
        <p:cNvGrpSpPr/>
        <p:nvPr/>
      </p:nvGrpSpPr>
      <p:grpSpPr>
        <a:xfrm>
          <a:off x="0" y="0"/>
          <a:ext cx="0" cy="0"/>
          <a:chOff x="0" y="0"/>
          <a:chExt cx="0" cy="0"/>
        </a:xfrm>
      </p:grpSpPr>
      <p:pic>
        <p:nvPicPr>
          <p:cNvPr id="1026" name="Picture 2" title="My Learning Essentials Punk hea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68144" y="2051330"/>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title="transparent box"/>
              <p:cNvSpPr/>
              <p:nvPr userDrawn="1"/>
            </p:nvSpPr>
            <p:spPr>
              <a:xfrm>
                <a:off x="0" y="44624"/>
                <a:ext cx="9144000"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825F15A7-03F4-43D7-82C5-3E23DA2F108C}" type="mathplaceholder">
                        <a:rPr lang="en-GB" i="1" smtClean="0">
                          <a:latin typeface="Open Sans Semibold"/>
                        </a:rPr>
                        <a:t>Type equation here.</a:t>
                      </a:fld>
                    </m:oMath>
                  </m:oMathPara>
                </a14:m>
                <a:endParaRPr lang="en-GB">
                  <a:latin typeface="Open Sans Semibold"/>
                </a:endParaRPr>
              </a:p>
            </p:txBody>
          </p:sp>
        </mc:Choice>
        <mc:Fallback xmlns="">
          <p:sp>
            <p:nvSpPr>
              <p:cNvPr id="5" name="Rectangle 4" title="transparent box"/>
              <p:cNvSpPr>
                <a:spLocks noRot="1" noChangeAspect="1" noMove="1" noResize="1" noEditPoints="1" noAdjustHandles="1" noChangeArrowheads="1" noChangeShapeType="1" noTextEdit="1"/>
              </p:cNvSpPr>
              <p:nvPr userDrawn="1"/>
            </p:nvSpPr>
            <p:spPr>
              <a:xfrm>
                <a:off x="0" y="44624"/>
                <a:ext cx="9144000" cy="6858000"/>
              </a:xfrm>
              <a:prstGeom prst="rect">
                <a:avLst/>
              </a:prstGeom>
              <a:blipFill>
                <a:blip r:embed="rId3"/>
                <a:stretch>
                  <a:fillRect/>
                </a:stretch>
              </a:blipFill>
              <a:ln>
                <a:noFill/>
              </a:ln>
            </p:spPr>
            <p:txBody>
              <a:bodyPr/>
              <a:lstStyle/>
              <a:p>
                <a:r>
                  <a:rPr lang="en-US">
                    <a:noFill/>
                  </a:rPr>
                  <a:t> </a:t>
                </a:r>
              </a:p>
            </p:txBody>
          </p:sp>
        </mc:Fallback>
      </mc:AlternateContent>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10"/>
          <p:cNvSpPr>
            <a:spLocks noGrp="1"/>
          </p:cNvSpPr>
          <p:nvPr>
            <p:ph type="body" sz="quarter" idx="11"/>
          </p:nvPr>
        </p:nvSpPr>
        <p:spPr>
          <a:xfrm>
            <a:off x="250825" y="1628774"/>
            <a:ext cx="554531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Tree>
    <p:extLst>
      <p:ext uri="{BB962C8B-B14F-4D97-AF65-F5344CB8AC3E}">
        <p14:creationId xmlns:p14="http://schemas.microsoft.com/office/powerpoint/2010/main" val="1082393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heading grey rule">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44471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3A5BC3-2860-47B3-AC06-BAA0AD8AD9E7}"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2791172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 heading gold rule">
    <p:spTree>
      <p:nvGrpSpPr>
        <p:cNvPr id="1" name=""/>
        <p:cNvGrpSpPr/>
        <p:nvPr/>
      </p:nvGrpSpPr>
      <p:grpSpPr>
        <a:xfrm>
          <a:off x="0" y="0"/>
          <a:ext cx="0" cy="0"/>
          <a:chOff x="0" y="0"/>
          <a:chExt cx="0" cy="0"/>
        </a:xfrm>
      </p:grpSpPr>
      <p:pic>
        <p:nvPicPr>
          <p:cNvPr id="2" name="Picture 1"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9" y="1196752"/>
            <a:ext cx="7640845"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38839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2738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980728"/>
            <a:ext cx="6200432" cy="54871"/>
          </a:xfrm>
          <a:prstGeom prst="rect">
            <a:avLst/>
          </a:prstGeom>
        </p:spPr>
      </p:pic>
      <p:pic>
        <p:nvPicPr>
          <p:cNvPr id="1027" name="Picture 3" title="computer screen gre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1" y="5890444"/>
            <a:ext cx="864095" cy="809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11" hasCustomPrompt="1"/>
          </p:nvPr>
        </p:nvSpPr>
        <p:spPr>
          <a:xfrm>
            <a:off x="1547664" y="5877272"/>
            <a:ext cx="6624736" cy="719360"/>
          </a:xfrm>
          <a:prstGeom prst="rect">
            <a:avLst/>
          </a:prstGeom>
        </p:spPr>
        <p:txBody>
          <a:bodyPr anchor="ctr" anchorCtr="0"/>
          <a:lstStyle>
            <a:lvl1pPr marL="0" indent="0">
              <a:buNone/>
              <a:defRPr lang="en-GB" sz="2400" b="0" i="0" u="none" smtClean="0">
                <a:effectLst/>
              </a:defRPr>
            </a:lvl1pPr>
            <a:lvl3pPr marL="914400" indent="0">
              <a:buNone/>
              <a:defRPr/>
            </a:lvl3pPr>
          </a:lstStyle>
          <a:p>
            <a:pPr lvl="0"/>
            <a:r>
              <a:rPr lang="en-GB" b="0" i="0">
                <a:solidFill>
                  <a:srgbClr val="444444"/>
                </a:solidFill>
                <a:effectLst/>
                <a:latin typeface="Roboto"/>
              </a:rPr>
              <a:t>https://goo.gl/kG3AKz place video URL here</a:t>
            </a:r>
            <a:endParaRPr lang="en-US"/>
          </a:p>
        </p:txBody>
      </p:sp>
      <p:sp>
        <p:nvSpPr>
          <p:cNvPr id="16" name="Media Placeholder 15"/>
          <p:cNvSpPr>
            <a:spLocks noGrp="1"/>
          </p:cNvSpPr>
          <p:nvPr>
            <p:ph type="media" sz="quarter" idx="13"/>
          </p:nvPr>
        </p:nvSpPr>
        <p:spPr>
          <a:xfrm>
            <a:off x="1331640" y="1484784"/>
            <a:ext cx="6624736" cy="3600400"/>
          </a:xfrm>
          <a:prstGeom prst="rect">
            <a:avLst/>
          </a:prstGeom>
        </p:spPr>
        <p:txBody>
          <a:bodyPr/>
          <a:lstStyle>
            <a:lvl1pPr marL="0" indent="0">
              <a:buNone/>
              <a:defRPr/>
            </a:lvl1pPr>
          </a:lstStyle>
          <a:p>
            <a:endParaRPr lang="en-GB"/>
          </a:p>
        </p:txBody>
      </p:sp>
    </p:spTree>
    <p:extLst>
      <p:ext uri="{BB962C8B-B14F-4D97-AF65-F5344CB8AC3E}">
        <p14:creationId xmlns:p14="http://schemas.microsoft.com/office/powerpoint/2010/main" val="8456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196752"/>
            <a:ext cx="6200432" cy="54871"/>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5949280"/>
            <a:ext cx="601460" cy="6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556792"/>
            <a:ext cx="8064896" cy="4032448"/>
          </a:xfrm>
          <a:prstGeom prst="rect">
            <a:avLst/>
          </a:prstGeom>
        </p:spPr>
        <p:txBody>
          <a:bodyPr/>
          <a:lstStyle/>
          <a:p>
            <a:endParaRPr lang="en-GB"/>
          </a:p>
        </p:txBody>
      </p:sp>
    </p:spTree>
    <p:extLst>
      <p:ext uri="{BB962C8B-B14F-4D97-AF65-F5344CB8AC3E}">
        <p14:creationId xmlns:p14="http://schemas.microsoft.com/office/powerpoint/2010/main" val="876552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able_t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50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nn">
    <p:spTree>
      <p:nvGrpSpPr>
        <p:cNvPr id="1" name=""/>
        <p:cNvGrpSpPr/>
        <p:nvPr/>
      </p:nvGrpSpPr>
      <p:grpSpPr>
        <a:xfrm>
          <a:off x="0" y="0"/>
          <a:ext cx="0" cy="0"/>
          <a:chOff x="0" y="0"/>
          <a:chExt cx="0" cy="0"/>
        </a:xfrm>
      </p:grpSpPr>
      <p:sp>
        <p:nvSpPr>
          <p:cNvPr id="4" name="Oval 3" title="purple circle white fill"/>
          <p:cNvSpPr/>
          <p:nvPr userDrawn="1"/>
        </p:nvSpPr>
        <p:spPr>
          <a:xfrm>
            <a:off x="539552" y="1556792"/>
            <a:ext cx="4888854" cy="4890918"/>
          </a:xfrm>
          <a:prstGeom prst="ellipse">
            <a:avLst/>
          </a:prstGeom>
          <a:solidFill>
            <a:schemeClr val="bg2">
              <a:alpha val="43000"/>
            </a:schemeClr>
          </a:solidFill>
          <a:ln w="38100">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title="gold circle white fill"/>
          <p:cNvSpPr/>
          <p:nvPr userDrawn="1"/>
        </p:nvSpPr>
        <p:spPr>
          <a:xfrm>
            <a:off x="3643586" y="1634426"/>
            <a:ext cx="4888854" cy="4890918"/>
          </a:xfrm>
          <a:prstGeom prst="ellipse">
            <a:avLst/>
          </a:prstGeom>
          <a:solidFill>
            <a:schemeClr val="bg1">
              <a:alpha val="43000"/>
            </a:schemeClr>
          </a:solidFill>
          <a:ln w="38100">
            <a:solidFill>
              <a:srgbClr val="FDB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1" name="Text Placeholder 8"/>
          <p:cNvSpPr>
            <a:spLocks noGrp="1"/>
          </p:cNvSpPr>
          <p:nvPr userDrawn="1">
            <p:ph type="body" sz="quarter" idx="12" hasCustomPrompt="1"/>
          </p:nvPr>
        </p:nvSpPr>
        <p:spPr>
          <a:xfrm>
            <a:off x="5868144"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2" name="Text Placeholder 8"/>
          <p:cNvSpPr>
            <a:spLocks noGrp="1"/>
          </p:cNvSpPr>
          <p:nvPr userDrawn="1">
            <p:ph type="body" sz="quarter" idx="13" hasCustomPrompt="1"/>
          </p:nvPr>
        </p:nvSpPr>
        <p:spPr>
          <a:xfrm>
            <a:off x="683568" y="3068960"/>
            <a:ext cx="2520280" cy="1656184"/>
          </a:xfrm>
          <a:prstGeom prst="rect">
            <a:avLst/>
          </a:prstGeom>
        </p:spPr>
        <p:txBody>
          <a:bodyPr tIns="288000"/>
          <a:lstStyle>
            <a:lvl1pPr marL="216000" indent="0">
              <a:lnSpc>
                <a:spcPct val="150000"/>
              </a:lnSpc>
              <a:spcBef>
                <a:spcPts val="1800"/>
              </a:spcBef>
              <a:spcAft>
                <a:spcPts val="1800"/>
              </a:spcAft>
              <a:buNone/>
              <a:defRPr kumimoji="0" lang="en-US" sz="28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
        <p:nvSpPr>
          <p:cNvPr id="13" name="Text Placeholder 8"/>
          <p:cNvSpPr>
            <a:spLocks noGrp="1"/>
          </p:cNvSpPr>
          <p:nvPr userDrawn="1">
            <p:ph type="body" sz="quarter" idx="14" hasCustomPrompt="1"/>
          </p:nvPr>
        </p:nvSpPr>
        <p:spPr>
          <a:xfrm>
            <a:off x="3707904" y="3068960"/>
            <a:ext cx="1656184" cy="2160240"/>
          </a:xfrm>
          <a:prstGeom prst="rect">
            <a:avLst/>
          </a:prstGeom>
        </p:spPr>
        <p:txBody>
          <a:bodyPr tIns="288000"/>
          <a:lstStyle>
            <a:lvl1pPr marL="216000" indent="0">
              <a:lnSpc>
                <a:spcPct val="150000"/>
              </a:lnSpc>
              <a:spcBef>
                <a:spcPts val="1800"/>
              </a:spcBef>
              <a:spcAft>
                <a:spcPts val="1800"/>
              </a:spcAft>
              <a:buNone/>
              <a:defRPr kumimoji="0" lang="en-US" sz="24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Placeholder text</a:t>
            </a:r>
          </a:p>
        </p:txBody>
      </p:sp>
    </p:spTree>
    <p:extLst>
      <p:ext uri="{BB962C8B-B14F-4D97-AF65-F5344CB8AC3E}">
        <p14:creationId xmlns:p14="http://schemas.microsoft.com/office/powerpoint/2010/main" val="3051897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oute_1">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pic>
        <p:nvPicPr>
          <p:cNvPr id="8" name="Picture 7"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p:spPr>
        <p:txBody>
          <a:bodyPr/>
          <a:lstStyle>
            <a:lvl1pPr marL="0" indent="0">
              <a:buNone/>
              <a:defRPr sz="2400" b="0">
                <a:solidFill>
                  <a:srgbClr val="7A1F7F"/>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spTree>
    <p:extLst>
      <p:ext uri="{BB962C8B-B14F-4D97-AF65-F5344CB8AC3E}">
        <p14:creationId xmlns:p14="http://schemas.microsoft.com/office/powerpoint/2010/main" val="3445438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oute_2">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475656" y="1988840"/>
            <a:ext cx="6264696" cy="2879725"/>
          </a:xfrm>
          <a:prstGeom prst="rect">
            <a:avLst/>
          </a:prstGeom>
        </p:spPr>
        <p:txBody>
          <a:bodyPr/>
          <a:lstStyle>
            <a:lvl1pPr marL="0" indent="0">
              <a:buNone/>
              <a:defRPr>
                <a:solidFill>
                  <a:schemeClr val="tx1">
                    <a:lumMod val="75000"/>
                    <a:lumOff val="25000"/>
                  </a:schemeClr>
                </a:solidFill>
                <a:latin typeface="Open Sans"/>
                <a:ea typeface="Open Sans"/>
                <a:cs typeface="Open Sans"/>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 dolor sit amet, consectetuer adipiscing elit. Maecenas porttitor congue massa. Fusce posuere, magna sed pulvinar ultricies, purus lectus </a:t>
            </a:r>
            <a:r>
              <a:rPr lang="en-US" err="1"/>
              <a:t>malesuada</a:t>
            </a:r>
            <a:r>
              <a:rPr lang="en-US"/>
              <a:t> libero.</a:t>
            </a:r>
          </a:p>
        </p:txBody>
      </p:sp>
      <p:sp>
        <p:nvSpPr>
          <p:cNvPr id="9"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5" name="Text Placeholder 6"/>
          <p:cNvSpPr>
            <a:spLocks noGrp="1"/>
          </p:cNvSpPr>
          <p:nvPr>
            <p:ph type="body" sz="quarter" idx="12" hasCustomPrompt="1"/>
          </p:nvPr>
        </p:nvSpPr>
        <p:spPr>
          <a:xfrm>
            <a:off x="3995936" y="5301208"/>
            <a:ext cx="3584458" cy="504056"/>
          </a:xfrm>
          <a:prstGeom prst="rect">
            <a:avLst/>
          </a:prstGeom>
          <a:noFill/>
        </p:spPr>
        <p:txBody>
          <a:bodyPr/>
          <a:lstStyle>
            <a:lvl1pPr marL="0" indent="0">
              <a:buNone/>
              <a:defRPr sz="2400" b="0">
                <a:solidFill>
                  <a:srgbClr val="7A1F7F"/>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Name here</a:t>
            </a:r>
          </a:p>
        </p:txBody>
      </p:sp>
      <p:pic>
        <p:nvPicPr>
          <p:cNvPr id="2050" name="Picture 2" title="gold 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599" y="1196752"/>
            <a:ext cx="6200775" cy="5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418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ncepts">
    <p:spTree>
      <p:nvGrpSpPr>
        <p:cNvPr id="1" name=""/>
        <p:cNvGrpSpPr/>
        <p:nvPr/>
      </p:nvGrpSpPr>
      <p:grpSpPr>
        <a:xfrm>
          <a:off x="0" y="0"/>
          <a:ext cx="0" cy="0"/>
          <a:chOff x="0" y="0"/>
          <a:chExt cx="0" cy="0"/>
        </a:xfrm>
      </p:grpSpPr>
      <p:pic>
        <p:nvPicPr>
          <p:cNvPr id="9" name="Picture 8" title="purple box"/>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23528" y="2600789"/>
            <a:ext cx="2664296" cy="2131437"/>
          </a:xfrm>
          <a:prstGeom prst="rect">
            <a:avLst/>
          </a:prstGeom>
        </p:spPr>
      </p:pic>
      <p:pic>
        <p:nvPicPr>
          <p:cNvPr id="3" name="Picture 2" title="grey line"/>
          <p:cNvPicPr>
            <a:picLocks noChangeAspect="1"/>
          </p:cNvPicPr>
          <p:nvPr userDrawn="1"/>
        </p:nvPicPr>
        <p:blipFill rotWithShape="1">
          <a:blip r:embed="rId4">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pic>
        <p:nvPicPr>
          <p:cNvPr id="6" name="Picture 5" title="gold box"/>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28184" y="2636912"/>
            <a:ext cx="2667600" cy="2131200"/>
          </a:xfrm>
          <a:prstGeom prst="rect">
            <a:avLst/>
          </a:prstGeom>
        </p:spPr>
      </p:pic>
      <p:sp>
        <p:nvSpPr>
          <p:cNvPr id="7" name="Rectangle 6"/>
          <p:cNvSpPr/>
          <p:nvPr userDrawn="1"/>
        </p:nvSpPr>
        <p:spPr>
          <a:xfrm>
            <a:off x="6305881" y="2754675"/>
            <a:ext cx="2486307" cy="1943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title="grey box"/>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38047" y="2636910"/>
            <a:ext cx="2667906" cy="2131200"/>
          </a:xfrm>
          <a:prstGeom prst="rect">
            <a:avLst/>
          </a:prstGeom>
        </p:spPr>
      </p:pic>
      <p:sp>
        <p:nvSpPr>
          <p:cNvPr id="20" name="Text Placeholder 16"/>
          <p:cNvSpPr>
            <a:spLocks noGrp="1"/>
          </p:cNvSpPr>
          <p:nvPr userDrawn="1">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1" name="Text Placeholder 16"/>
          <p:cNvSpPr>
            <a:spLocks noGrp="1"/>
          </p:cNvSpPr>
          <p:nvPr userDrawn="1">
            <p:ph type="body" sz="quarter" idx="14" hasCustomPrompt="1"/>
          </p:nvPr>
        </p:nvSpPr>
        <p:spPr>
          <a:xfrm>
            <a:off x="3347864"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userDrawn="1">
            <p:ph type="body" sz="quarter" idx="15" hasCustomPrompt="1"/>
          </p:nvPr>
        </p:nvSpPr>
        <p:spPr>
          <a:xfrm>
            <a:off x="395536"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userDrawn="1">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878891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concepts">
    <p:spTree>
      <p:nvGrpSpPr>
        <p:cNvPr id="1" name=""/>
        <p:cNvGrpSpPr/>
        <p:nvPr/>
      </p:nvGrpSpPr>
      <p:grpSpPr>
        <a:xfrm>
          <a:off x="0" y="0"/>
          <a:ext cx="0" cy="0"/>
          <a:chOff x="0" y="0"/>
          <a:chExt cx="0" cy="0"/>
        </a:xfrm>
      </p:grpSpPr>
      <p:pic>
        <p:nvPicPr>
          <p:cNvPr id="3" name="Picture 2" title="grey line"/>
          <p:cNvPicPr>
            <a:picLocks noChangeAspect="1"/>
          </p:cNvPicPr>
          <p:nvPr userDrawn="1"/>
        </p:nvPicPr>
        <p:blipFill rotWithShape="1">
          <a:blip r:embed="rId2">
            <a:extLst>
              <a:ext uri="{28A0092B-C50C-407E-A947-70E740481C1C}">
                <a14:useLocalDpi xmlns:a14="http://schemas.microsoft.com/office/drawing/2010/main" val="0"/>
              </a:ext>
            </a:extLst>
          </a:blip>
          <a:srcRect l="24024" t="18173"/>
          <a:stretch/>
        </p:blipFill>
        <p:spPr>
          <a:xfrm>
            <a:off x="0" y="1209040"/>
            <a:ext cx="6947248" cy="55330"/>
          </a:xfrm>
          <a:prstGeom prst="rect">
            <a:avLst/>
          </a:prstGeom>
        </p:spPr>
      </p:pic>
      <p:sp>
        <p:nvSpPr>
          <p:cNvPr id="20" name="Text Placeholder 16"/>
          <p:cNvSpPr>
            <a:spLocks noGrp="1"/>
          </p:cNvSpPr>
          <p:nvPr>
            <p:ph type="body" sz="quarter" idx="13" hasCustomPrompt="1"/>
          </p:nvPr>
        </p:nvSpPr>
        <p:spPr>
          <a:xfrm>
            <a:off x="637220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61156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3"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13" name="Text Placeholder 16"/>
          <p:cNvSpPr>
            <a:spLocks noGrp="1"/>
          </p:cNvSpPr>
          <p:nvPr>
            <p:ph type="body" sz="quarter" idx="16" hasCustomPrompt="1"/>
          </p:nvPr>
        </p:nvSpPr>
        <p:spPr>
          <a:xfrm>
            <a:off x="3491880" y="2780928"/>
            <a:ext cx="2376264" cy="1872208"/>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Tree>
    <p:extLst>
      <p:ext uri="{BB962C8B-B14F-4D97-AF65-F5344CB8AC3E}">
        <p14:creationId xmlns:p14="http://schemas.microsoft.com/office/powerpoint/2010/main" val="874483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ncepts">
    <p:spTree>
      <p:nvGrpSpPr>
        <p:cNvPr id="1" name=""/>
        <p:cNvGrpSpPr/>
        <p:nvPr/>
      </p:nvGrpSpPr>
      <p:grpSpPr>
        <a:xfrm>
          <a:off x="0" y="0"/>
          <a:ext cx="0" cy="0"/>
          <a:chOff x="0" y="0"/>
          <a:chExt cx="0" cy="0"/>
        </a:xfrm>
      </p:grpSpPr>
      <p:pic>
        <p:nvPicPr>
          <p:cNvPr id="8" name="Picture 7" title="grey box"/>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9013" y="2276872"/>
            <a:ext cx="3425395" cy="2736304"/>
          </a:xfrm>
          <a:prstGeom prst="rect">
            <a:avLst/>
          </a:prstGeom>
        </p:spPr>
      </p:pic>
      <p:pic>
        <p:nvPicPr>
          <p:cNvPr id="9" name="Picture 8" title="purple box"/>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2549" y="2276872"/>
            <a:ext cx="3456384" cy="2765108"/>
          </a:xfrm>
          <a:prstGeom prst="rect">
            <a:avLst/>
          </a:prstGeom>
        </p:spPr>
      </p:pic>
      <p:pic>
        <p:nvPicPr>
          <p:cNvPr id="3" name="Picture 2" title="gold lin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512"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0629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A5BC3-2860-47B3-AC06-BAA0AD8AD9E7}"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2393842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2 concepts">
    <p:spTree>
      <p:nvGrpSpPr>
        <p:cNvPr id="1" name=""/>
        <p:cNvGrpSpPr/>
        <p:nvPr/>
      </p:nvGrpSpPr>
      <p:grpSpPr>
        <a:xfrm>
          <a:off x="0" y="0"/>
          <a:ext cx="0" cy="0"/>
          <a:chOff x="0" y="0"/>
          <a:chExt cx="0" cy="0"/>
        </a:xfrm>
      </p:grpSpPr>
      <p:pic>
        <p:nvPicPr>
          <p:cNvPr id="3" name="Picture 2"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1209040"/>
            <a:ext cx="6252299" cy="55330"/>
          </a:xfrm>
          <a:prstGeom prst="rect">
            <a:avLst/>
          </a:prstGeom>
        </p:spPr>
      </p:pic>
      <p:sp>
        <p:nvSpPr>
          <p:cNvPr id="21" name="Text Placeholder 16"/>
          <p:cNvSpPr>
            <a:spLocks noGrp="1"/>
          </p:cNvSpPr>
          <p:nvPr>
            <p:ph type="body" sz="quarter" idx="14" hasCustomPrompt="1"/>
          </p:nvPr>
        </p:nvSpPr>
        <p:spPr>
          <a:xfrm>
            <a:off x="4963029" y="2492896"/>
            <a:ext cx="3096344" cy="2376264"/>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22" name="Text Placeholder 16"/>
          <p:cNvSpPr>
            <a:spLocks noGrp="1"/>
          </p:cNvSpPr>
          <p:nvPr>
            <p:ph type="body" sz="quarter" idx="15" hasCustomPrompt="1"/>
          </p:nvPr>
        </p:nvSpPr>
        <p:spPr>
          <a:xfrm>
            <a:off x="714557" y="2492896"/>
            <a:ext cx="3168352" cy="2448272"/>
          </a:xfrm>
          <a:prstGeom prst="rect">
            <a:avLst/>
          </a:prstGeom>
        </p:spPr>
        <p:txBody>
          <a:bodyPr lIns="46800" rIns="46800" anchor="ctr" anchorCtr="0"/>
          <a:lstStyle>
            <a:lvl1pPr marL="0" indent="0" algn="ctr">
              <a:buNone/>
              <a:defRPr>
                <a:solidFill>
                  <a:schemeClr val="tx1">
                    <a:lumMod val="85000"/>
                    <a:lumOff val="15000"/>
                  </a:schemeClr>
                </a:solidFill>
              </a:defRPr>
            </a:lvl1pPr>
            <a:lvl2pPr marL="457200" indent="0" algn="ctr">
              <a:buNone/>
              <a:defRPr/>
            </a:lvl2pPr>
          </a:lstStyle>
          <a:p>
            <a:pPr lvl="0"/>
            <a:r>
              <a:rPr lang="en-US"/>
              <a:t>Placeholder</a:t>
            </a:r>
          </a:p>
        </p:txBody>
      </p:sp>
      <p:sp>
        <p:nvSpPr>
          <p:cNvPr id="12"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85000"/>
                    <a:lumOff val="15000"/>
                  </a:schemeClr>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3901563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pic>
        <p:nvPicPr>
          <p:cNvPr id="3" name="Picture 2" title="gold open book"/>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28384" y="188640"/>
            <a:ext cx="864096" cy="796133"/>
          </a:xfrm>
          <a:prstGeom prst="rect">
            <a:avLst/>
          </a:prstGeom>
        </p:spPr>
      </p:pic>
    </p:spTree>
    <p:extLst>
      <p:ext uri="{BB962C8B-B14F-4D97-AF65-F5344CB8AC3E}">
        <p14:creationId xmlns:p14="http://schemas.microsoft.com/office/powerpoint/2010/main" val="735930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graphicFrame>
        <p:nvGraphicFramePr>
          <p:cNvPr id="7" name="Chart 6"/>
          <p:cNvGraphicFramePr/>
          <p:nvPr userDrawn="1">
            <p:extLst>
              <p:ext uri="{D42A27DB-BD31-4B8C-83A1-F6EECF244321}">
                <p14:modId xmlns:p14="http://schemas.microsoft.com/office/powerpoint/2010/main" val="3524065060"/>
              </p:ext>
            </p:extLst>
          </p:nvPr>
        </p:nvGraphicFramePr>
        <p:xfrm>
          <a:off x="35496" y="1484784"/>
          <a:ext cx="907300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56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552657754"/>
              </p:ext>
            </p:extLst>
          </p:nvPr>
        </p:nvGraphicFramePr>
        <p:xfrm>
          <a:off x="251520" y="188640"/>
          <a:ext cx="8712968" cy="648072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1169192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Purple heading gold rule">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2997980365"/>
              </p:ext>
            </p:extLst>
          </p:nvPr>
        </p:nvGraphicFramePr>
        <p:xfrm>
          <a:off x="179512" y="289229"/>
          <a:ext cx="8640960" cy="6552728"/>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title="purpl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hasCustomPrompt="1"/>
          </p:nvPr>
        </p:nvSpPr>
        <p:spPr>
          <a:xfrm>
            <a:off x="179389" y="188640"/>
            <a:ext cx="7344940"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chemeClr val="tx1">
                    <a:lumMod val="65000"/>
                    <a:lumOff val="35000"/>
                  </a:schemeClr>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Chart title</a:t>
            </a:r>
          </a:p>
        </p:txBody>
      </p:sp>
    </p:spTree>
    <p:extLst>
      <p:ext uri="{BB962C8B-B14F-4D97-AF65-F5344CB8AC3E}">
        <p14:creationId xmlns:p14="http://schemas.microsoft.com/office/powerpoint/2010/main" val="2895216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Purple heading gold rule">
    <p:spTree>
      <p:nvGrpSpPr>
        <p:cNvPr id="1" name=""/>
        <p:cNvGrpSpPr/>
        <p:nvPr/>
      </p:nvGrpSpPr>
      <p:grpSpPr>
        <a:xfrm>
          <a:off x="0" y="0"/>
          <a:ext cx="0" cy="0"/>
          <a:chOff x="0" y="0"/>
          <a:chExt cx="0" cy="0"/>
        </a:xfrm>
      </p:grpSpPr>
      <p:pic>
        <p:nvPicPr>
          <p:cNvPr id="2" name="Picture 1" title="purple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04" y="1196752"/>
            <a:ext cx="7640834" cy="67618"/>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4"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Open Sans"/>
                <a:ea typeface="Open Sans"/>
                <a:cs typeface="Open Sans"/>
              </a:defRPr>
            </a:lvl1pPr>
            <a:lvl2pPr marL="457200" indent="0">
              <a:buNone/>
              <a:defRPr sz="2400">
                <a:solidFill>
                  <a:schemeClr val="tx1">
                    <a:lumMod val="65000"/>
                    <a:lumOff val="35000"/>
                  </a:schemeClr>
                </a:solidFill>
                <a:latin typeface="Open Sans"/>
              </a:defRPr>
            </a:lvl2pPr>
            <a:lvl3pPr marL="914400" indent="0">
              <a:buNone/>
              <a:defRPr sz="2200">
                <a:solidFill>
                  <a:schemeClr val="tx1">
                    <a:lumMod val="65000"/>
                    <a:lumOff val="35000"/>
                  </a:schemeClr>
                </a:solidFill>
                <a:latin typeface="Open Sans"/>
              </a:defRPr>
            </a:lvl3pPr>
            <a:lvl4pPr marL="1371600" indent="0">
              <a:buNone/>
              <a:defRPr/>
            </a:lvl4pPr>
            <a:lvl5pPr marL="1828800" indent="0">
              <a:buNone/>
              <a:defRPr/>
            </a:lvl5pPr>
          </a:lstStyle>
          <a:p>
            <a:pPr lvl="0"/>
            <a:r>
              <a:rPr lang="en-US"/>
              <a:t>Click to edit Master text styles</a:t>
            </a:r>
          </a:p>
        </p:txBody>
      </p:sp>
      <p:pic>
        <p:nvPicPr>
          <p:cNvPr id="3" name="Picture 2" title="gold lightbulb"/>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395" y="188640"/>
            <a:ext cx="764073" cy="796133"/>
          </a:xfrm>
          <a:prstGeom prst="rect">
            <a:avLst/>
          </a:prstGeom>
        </p:spPr>
      </p:pic>
    </p:spTree>
    <p:extLst>
      <p:ext uri="{BB962C8B-B14F-4D97-AF65-F5344CB8AC3E}">
        <p14:creationId xmlns:p14="http://schemas.microsoft.com/office/powerpoint/2010/main" val="60813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titled list question">
    <p:spTree>
      <p:nvGrpSpPr>
        <p:cNvPr id="1" name=""/>
        <p:cNvGrpSpPr/>
        <p:nvPr/>
      </p:nvGrpSpPr>
      <p:grpSpPr>
        <a:xfrm>
          <a:off x="0" y="0"/>
          <a:ext cx="0" cy="0"/>
          <a:chOff x="0" y="0"/>
          <a:chExt cx="0" cy="0"/>
        </a:xfrm>
      </p:grpSpPr>
      <p:grpSp>
        <p:nvGrpSpPr>
          <p:cNvPr id="4" name="Group 3" title="1"/>
          <p:cNvGrpSpPr/>
          <p:nvPr userDrawn="1"/>
        </p:nvGrpSpPr>
        <p:grpSpPr>
          <a:xfrm>
            <a:off x="776853" y="2766827"/>
            <a:ext cx="566400" cy="590165"/>
            <a:chOff x="796833" y="2766827"/>
            <a:chExt cx="566400" cy="590165"/>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833" y="2766827"/>
              <a:ext cx="566400" cy="590165"/>
            </a:xfrm>
            <a:prstGeom prst="rect">
              <a:avLst/>
            </a:prstGeom>
          </p:spPr>
        </p:pic>
        <p:sp>
          <p:nvSpPr>
            <p:cNvPr id="12" name="TextBox 11"/>
            <p:cNvSpPr txBox="1"/>
            <p:nvPr userDrawn="1"/>
          </p:nvSpPr>
          <p:spPr>
            <a:xfrm>
              <a:off x="920121" y="2852936"/>
              <a:ext cx="323499" cy="461665"/>
            </a:xfrm>
            <a:prstGeom prst="rect">
              <a:avLst/>
            </a:prstGeom>
            <a:noFill/>
          </p:spPr>
          <p:txBody>
            <a:bodyPr wrap="square" rtlCol="0">
              <a:spAutoFit/>
            </a:bodyPr>
            <a:lstStyle/>
            <a:p>
              <a:r>
                <a:rPr lang="en-GB" sz="2400" b="1">
                  <a:solidFill>
                    <a:srgbClr val="7A1F7F"/>
                  </a:solidFill>
                  <a:latin typeface="Open Sans"/>
                  <a:ea typeface="Open Sans Semibold" panose="020B0706030804020204" pitchFamily="34" charset="0"/>
                  <a:cs typeface="Open Sans Semibold" panose="020B0706030804020204" pitchFamily="34" charset="0"/>
                </a:rPr>
                <a:t>1</a:t>
              </a:r>
            </a:p>
          </p:txBody>
        </p:sp>
      </p:grpSp>
      <p:grpSp>
        <p:nvGrpSpPr>
          <p:cNvPr id="13" name="Group 12"/>
          <p:cNvGrpSpPr/>
          <p:nvPr userDrawn="1"/>
        </p:nvGrpSpPr>
        <p:grpSpPr>
          <a:xfrm>
            <a:off x="776853" y="3776414"/>
            <a:ext cx="536489" cy="558999"/>
            <a:chOff x="786204" y="3526135"/>
            <a:chExt cx="536489" cy="558999"/>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5" name="TextBox 14" title="2"/>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2</a:t>
              </a:r>
            </a:p>
          </p:txBody>
        </p:sp>
      </p:grpSp>
      <p:grpSp>
        <p:nvGrpSpPr>
          <p:cNvPr id="16" name="Group 15" title="3"/>
          <p:cNvGrpSpPr/>
          <p:nvPr userDrawn="1"/>
        </p:nvGrpSpPr>
        <p:grpSpPr>
          <a:xfrm>
            <a:off x="776853" y="4754835"/>
            <a:ext cx="536489" cy="558999"/>
            <a:chOff x="786204" y="3526135"/>
            <a:chExt cx="536489" cy="558999"/>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18" name="TextBox 17"/>
            <p:cNvSpPr txBox="1"/>
            <p:nvPr/>
          </p:nvSpPr>
          <p:spPr>
            <a:xfrm>
              <a:off x="892698"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3</a:t>
              </a:r>
            </a:p>
          </p:txBody>
        </p:sp>
      </p:grpSp>
      <p:sp>
        <p:nvSpPr>
          <p:cNvPr id="20"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3" name="Text Placeholder 2"/>
          <p:cNvSpPr>
            <a:spLocks noGrp="1"/>
          </p:cNvSpPr>
          <p:nvPr>
            <p:ph type="body" sz="quarter" idx="11" hasCustomPrompt="1"/>
          </p:nvPr>
        </p:nvSpPr>
        <p:spPr>
          <a:xfrm>
            <a:off x="674112" y="1608480"/>
            <a:ext cx="6274152" cy="865188"/>
          </a:xfrm>
          <a:prstGeom prst="rect">
            <a:avLst/>
          </a:prstGeom>
        </p:spPr>
        <p:txBody>
          <a:bodyPr/>
          <a:lstStyle>
            <a:lvl1pPr marL="0" indent="0">
              <a:buFontTx/>
              <a:buNone/>
              <a:defRPr sz="2800">
                <a:solidFill>
                  <a:srgbClr val="7A1F7F"/>
                </a:solidFill>
                <a:latin typeface="Open Sans"/>
                <a:ea typeface="Open Sans"/>
                <a:cs typeface="Open Sans"/>
              </a:defRPr>
            </a:lvl1pPr>
            <a:lvl2pPr marL="457200" indent="0">
              <a:buNone/>
              <a:defRPr lang="en-US" sz="2800" b="1" kern="1200" dirty="0" smtClean="0">
                <a:solidFill>
                  <a:srgbClr val="7A1F7F"/>
                </a:solidFill>
                <a:latin typeface="Open Sans Semibold" panose="020B0706030804020204" pitchFamily="34" charset="0"/>
                <a:ea typeface="Open Sans Semibold" panose="020B0706030804020204" pitchFamily="34" charset="0"/>
                <a:cs typeface="Open Sans Semibold" panose="020B0706030804020204" pitchFamily="34" charset="0"/>
              </a:defRPr>
            </a:lvl2pPr>
          </a:lstStyle>
          <a:p>
            <a:pPr lvl="0"/>
            <a:r>
              <a:rPr lang="en-US"/>
              <a:t>Subtitle</a:t>
            </a:r>
          </a:p>
        </p:txBody>
      </p:sp>
      <p:grpSp>
        <p:nvGrpSpPr>
          <p:cNvPr id="22" name="Group 21" title="4"/>
          <p:cNvGrpSpPr/>
          <p:nvPr userDrawn="1"/>
        </p:nvGrpSpPr>
        <p:grpSpPr>
          <a:xfrm>
            <a:off x="776853" y="5733256"/>
            <a:ext cx="536489" cy="558999"/>
            <a:chOff x="786204" y="3526135"/>
            <a:chExt cx="536489" cy="558999"/>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04" y="3526135"/>
              <a:ext cx="536489" cy="558999"/>
            </a:xfrm>
            <a:prstGeom prst="rect">
              <a:avLst/>
            </a:prstGeom>
          </p:spPr>
        </p:pic>
        <p:sp>
          <p:nvSpPr>
            <p:cNvPr id="24" name="TextBox 23"/>
            <p:cNvSpPr txBox="1"/>
            <p:nvPr/>
          </p:nvSpPr>
          <p:spPr>
            <a:xfrm>
              <a:off x="858212" y="3605579"/>
              <a:ext cx="323499" cy="461665"/>
            </a:xfrm>
            <a:prstGeom prst="rect">
              <a:avLst/>
            </a:prstGeom>
            <a:noFill/>
          </p:spPr>
          <p:txBody>
            <a:bodyPr wrap="square" rtlCol="0">
              <a:spAutoFit/>
            </a:bodyPr>
            <a:lstStyle/>
            <a:p>
              <a:pPr marL="0" algn="l" defTabSz="914400" rtl="0" eaLnBrk="1" latinLnBrk="0" hangingPunct="1"/>
              <a:r>
                <a:rPr lang="en-GB" sz="2400" b="1" kern="1200">
                  <a:solidFill>
                    <a:srgbClr val="7A1F7F"/>
                  </a:solidFill>
                  <a:latin typeface="Open Sans"/>
                  <a:ea typeface="Open Sans Semibold" panose="020B0706030804020204" pitchFamily="34" charset="0"/>
                  <a:cs typeface="Open Sans Semibold" panose="020B0706030804020204" pitchFamily="34" charset="0"/>
                </a:rPr>
                <a:t>4</a:t>
              </a:r>
            </a:p>
          </p:txBody>
        </p:sp>
      </p:grpSp>
      <p:sp>
        <p:nvSpPr>
          <p:cNvPr id="5" name="Text Placeholder 4"/>
          <p:cNvSpPr>
            <a:spLocks noGrp="1"/>
          </p:cNvSpPr>
          <p:nvPr>
            <p:ph type="body" sz="quarter" idx="12" hasCustomPrompt="1"/>
          </p:nvPr>
        </p:nvSpPr>
        <p:spPr>
          <a:xfrm>
            <a:off x="1475656" y="474914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8" name="Text Placeholder 4"/>
          <p:cNvSpPr>
            <a:spLocks noGrp="1"/>
          </p:cNvSpPr>
          <p:nvPr>
            <p:ph type="body" sz="quarter" idx="13" hasCustomPrompt="1"/>
          </p:nvPr>
        </p:nvSpPr>
        <p:spPr>
          <a:xfrm>
            <a:off x="1475656" y="3765037"/>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29" name="Text Placeholder 4"/>
          <p:cNvSpPr>
            <a:spLocks noGrp="1"/>
          </p:cNvSpPr>
          <p:nvPr>
            <p:ph type="body" sz="quarter" idx="14" hasCustomPrompt="1"/>
          </p:nvPr>
        </p:nvSpPr>
        <p:spPr>
          <a:xfrm>
            <a:off x="1475656" y="5733256"/>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
        <p:nvSpPr>
          <p:cNvPr id="30" name="Text Placeholder 4"/>
          <p:cNvSpPr>
            <a:spLocks noGrp="1"/>
          </p:cNvSpPr>
          <p:nvPr>
            <p:ph type="body" sz="quarter" idx="15" hasCustomPrompt="1"/>
          </p:nvPr>
        </p:nvSpPr>
        <p:spPr>
          <a:xfrm>
            <a:off x="1475656" y="2780928"/>
            <a:ext cx="3024336" cy="504056"/>
          </a:xfrm>
          <a:prstGeom prst="rect">
            <a:avLst/>
          </a:prstGeom>
        </p:spPr>
        <p:txBody>
          <a:bodyPr/>
          <a:lstStyle>
            <a:lvl1pPr marL="0" indent="0">
              <a:buNone/>
              <a:defRPr lang="en-US" sz="2400" kern="1200" dirty="0" smtClean="0">
                <a:solidFill>
                  <a:schemeClr val="tx1">
                    <a:lumMod val="85000"/>
                    <a:lumOff val="15000"/>
                  </a:schemeClr>
                </a:solidFill>
                <a:latin typeface="Open Sans"/>
                <a:ea typeface="Open Sans" panose="020B0606030504020204" pitchFamily="34" charset="0"/>
                <a:cs typeface="Open Sans" panose="020B0606030504020204" pitchFamily="34" charset="0"/>
              </a:defRPr>
            </a:lvl1pPr>
          </a:lstStyle>
          <a:p>
            <a:pPr marL="0" lvl="0" algn="l" defTabSz="914400" rtl="0" eaLnBrk="1" latinLnBrk="0" hangingPunct="1"/>
            <a:r>
              <a:rPr lang="en-US"/>
              <a:t>Placeholder text</a:t>
            </a:r>
            <a:endParaRPr lang="en-GB"/>
          </a:p>
        </p:txBody>
      </p:sp>
    </p:spTree>
    <p:extLst>
      <p:ext uri="{BB962C8B-B14F-4D97-AF65-F5344CB8AC3E}">
        <p14:creationId xmlns:p14="http://schemas.microsoft.com/office/powerpoint/2010/main" val="936181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urple banner white headin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40919" y="2075259"/>
            <a:ext cx="33099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0" y="0"/>
            <a:ext cx="9144000" cy="6858000"/>
          </a:xfrm>
          <a:prstGeom prst="rect">
            <a:avLst/>
          </a:prstGeom>
          <a:solidFill>
            <a:schemeClr val="bg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Tree>
    <p:extLst>
      <p:ext uri="{BB962C8B-B14F-4D97-AF65-F5344CB8AC3E}">
        <p14:creationId xmlns:p14="http://schemas.microsoft.com/office/powerpoint/2010/main" val="1033270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urple banner white heading">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179388" y="322854"/>
            <a:ext cx="7488237" cy="585866"/>
          </a:xfrm>
          <a:prstGeom prst="rect">
            <a:avLst/>
          </a:prstGeom>
        </p:spPr>
        <p:txBody>
          <a:bodyPr tIns="46800" anchor="ctr" anchorCtr="0">
            <a:spAutoFit/>
          </a:bodyPr>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2" name="Picture 1" title="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1844824"/>
            <a:ext cx="576064" cy="576064"/>
          </a:xfrm>
          <a:prstGeom prst="rect">
            <a:avLst/>
          </a:prstGeom>
        </p:spPr>
      </p:pic>
      <p:pic>
        <p:nvPicPr>
          <p:cNvPr id="4" name="Picture 3" title="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2834934"/>
            <a:ext cx="576064" cy="576064"/>
          </a:xfrm>
          <a:prstGeom prst="rect">
            <a:avLst/>
          </a:prstGeom>
        </p:spPr>
      </p:pic>
      <p:pic>
        <p:nvPicPr>
          <p:cNvPr id="7" name="Picture 6" title="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3825044"/>
            <a:ext cx="576064" cy="576064"/>
          </a:xfrm>
          <a:prstGeom prst="rect">
            <a:avLst/>
          </a:prstGeom>
        </p:spPr>
      </p:pic>
      <p:pic>
        <p:nvPicPr>
          <p:cNvPr id="8" name="Picture 7" title="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4815154"/>
            <a:ext cx="576064" cy="576064"/>
          </a:xfrm>
          <a:prstGeom prst="rect">
            <a:avLst/>
          </a:prstGeom>
        </p:spPr>
      </p:pic>
      <p:pic>
        <p:nvPicPr>
          <p:cNvPr id="9" name="Picture 8" title="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7608" y="5805264"/>
            <a:ext cx="576000" cy="576000"/>
          </a:xfrm>
          <a:prstGeom prst="rect">
            <a:avLst/>
          </a:prstGeom>
        </p:spPr>
      </p:pic>
      <p:sp>
        <p:nvSpPr>
          <p:cNvPr id="11" name="Text Placeholder 10"/>
          <p:cNvSpPr>
            <a:spLocks noGrp="1"/>
          </p:cNvSpPr>
          <p:nvPr>
            <p:ph type="body" sz="quarter" idx="11"/>
          </p:nvPr>
        </p:nvSpPr>
        <p:spPr>
          <a:xfrm>
            <a:off x="1187624" y="184482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2" name="Text Placeholder 10"/>
          <p:cNvSpPr>
            <a:spLocks noGrp="1"/>
          </p:cNvSpPr>
          <p:nvPr>
            <p:ph type="body" sz="quarter" idx="12"/>
          </p:nvPr>
        </p:nvSpPr>
        <p:spPr>
          <a:xfrm>
            <a:off x="1187624" y="283493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3" name="Text Placeholder 10"/>
          <p:cNvSpPr>
            <a:spLocks noGrp="1"/>
          </p:cNvSpPr>
          <p:nvPr>
            <p:ph type="body" sz="quarter" idx="13"/>
          </p:nvPr>
        </p:nvSpPr>
        <p:spPr>
          <a:xfrm>
            <a:off x="1187624" y="382504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4" name="Text Placeholder 10"/>
          <p:cNvSpPr>
            <a:spLocks noGrp="1"/>
          </p:cNvSpPr>
          <p:nvPr>
            <p:ph type="body" sz="quarter" idx="14"/>
          </p:nvPr>
        </p:nvSpPr>
        <p:spPr>
          <a:xfrm>
            <a:off x="1187624" y="481515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15" name="Text Placeholder 10"/>
          <p:cNvSpPr>
            <a:spLocks noGrp="1"/>
          </p:cNvSpPr>
          <p:nvPr>
            <p:ph type="body" sz="quarter" idx="15"/>
          </p:nvPr>
        </p:nvSpPr>
        <p:spPr>
          <a:xfrm>
            <a:off x="1187624" y="5805264"/>
            <a:ext cx="7488832" cy="648072"/>
          </a:xfrm>
          <a:prstGeom prst="rect">
            <a:avLst/>
          </a:prstGeom>
        </p:spPr>
        <p:txBody>
          <a:bodyPr/>
          <a:lstStyle>
            <a:lvl1pPr marL="0" indent="0">
              <a:buNone/>
              <a:defRPr sz="2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355529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unk &amp; heading">
    <p:spTree>
      <p:nvGrpSpPr>
        <p:cNvPr id="1" name=""/>
        <p:cNvGrpSpPr/>
        <p:nvPr/>
      </p:nvGrpSpPr>
      <p:grpSpPr>
        <a:xfrm>
          <a:off x="0" y="0"/>
          <a:ext cx="0" cy="0"/>
          <a:chOff x="0" y="0"/>
          <a:chExt cx="0" cy="0"/>
        </a:xfrm>
      </p:grpSpPr>
      <p:sp>
        <p:nvSpPr>
          <p:cNvPr id="2" name="Rectangle 1"/>
          <p:cNvSpPr/>
          <p:nvPr userDrawn="1"/>
        </p:nvSpPr>
        <p:spPr>
          <a:xfrm>
            <a:off x="0" y="1062259"/>
            <a:ext cx="9144000" cy="5795741"/>
          </a:xfrm>
          <a:prstGeom prst="rect">
            <a:avLst/>
          </a:prstGeom>
          <a:solidFill>
            <a:srgbClr val="7A1F7F"/>
          </a:solidFill>
          <a:ln>
            <a:solidFill>
              <a:srgbClr val="7A1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title="My Learning Essentials punk head"/>
          <p:cNvPicPr>
            <a:picLocks noChangeAspect="1"/>
          </p:cNvPicPr>
          <p:nvPr userDrawn="1"/>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947463" y="2201739"/>
            <a:ext cx="3203849" cy="4656261"/>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Box 15"/>
          <p:cNvSpPr txBox="1"/>
          <p:nvPr userDrawn="1"/>
        </p:nvSpPr>
        <p:spPr>
          <a:xfrm>
            <a:off x="971600" y="0"/>
            <a:ext cx="568863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Semibold" panose="020B0706030804020204" pitchFamily="34" charset="0"/>
                <a:ea typeface="Open Sans Semibold" panose="020B0706030804020204" pitchFamily="34" charset="0"/>
                <a:cs typeface="Open Sans Semibold" panose="020B0706030804020204" pitchFamily="34" charset="0"/>
              </a:rPr>
              <a:t>Tell us what you think!</a:t>
            </a:r>
          </a:p>
        </p:txBody>
      </p:sp>
      <p:pic>
        <p:nvPicPr>
          <p:cNvPr id="17" name="Picture 16" title="gold lightbulb"/>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512" y="116632"/>
            <a:ext cx="721338" cy="751603"/>
          </a:xfrm>
          <a:prstGeom prst="rect">
            <a:avLst/>
          </a:prstGeom>
        </p:spPr>
      </p:pic>
      <p:sp>
        <p:nvSpPr>
          <p:cNvPr id="19" name="Rectangle 18"/>
          <p:cNvSpPr/>
          <p:nvPr userDrawn="1"/>
        </p:nvSpPr>
        <p:spPr>
          <a:xfrm>
            <a:off x="539552" y="6381328"/>
            <a:ext cx="2160240" cy="390876"/>
          </a:xfrm>
          <a:prstGeom prst="rect">
            <a:avLst/>
          </a:prstGeom>
        </p:spPr>
        <p:txBody>
          <a:bodyPr wrap="square">
            <a:spAutoFit/>
          </a:bodyPr>
          <a:lstStyle/>
          <a:p>
            <a:pPr>
              <a:lnSpc>
                <a:spcPct val="115000"/>
              </a:lnSpc>
              <a:spcBef>
                <a:spcPts val="1000"/>
              </a:spcBef>
              <a:buFont typeface="+mj-lt"/>
              <a:buNone/>
            </a:pPr>
            <a:r>
              <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en-GB" sz="180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t>
            </a:r>
            <a:endParaRPr lang="en-GB" sz="18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0" name="Picture 19" title="gold twitter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6453336"/>
            <a:ext cx="366843" cy="297609"/>
          </a:xfrm>
          <a:prstGeom prst="rect">
            <a:avLst/>
          </a:prstGeom>
        </p:spPr>
      </p:pic>
      <p:sp>
        <p:nvSpPr>
          <p:cNvPr id="18" name="Rectangle 17"/>
          <p:cNvSpPr/>
          <p:nvPr userDrawn="1"/>
        </p:nvSpPr>
        <p:spPr>
          <a:xfrm>
            <a:off x="3203848" y="6401348"/>
            <a:ext cx="2808312" cy="390876"/>
          </a:xfrm>
          <a:prstGeom prst="rect">
            <a:avLst/>
          </a:prstGeom>
        </p:spPr>
        <p:txBody>
          <a:bodyPr wrap="square">
            <a:spAutoFit/>
          </a:bodyPr>
          <a:lstStyle/>
          <a:p>
            <a:pPr>
              <a:lnSpc>
                <a:spcPct val="115000"/>
              </a:lnSpc>
              <a:spcBef>
                <a:spcPts val="1000"/>
              </a:spcBef>
              <a:buFont typeface="+mj-lt"/>
              <a:buNone/>
            </a:pPr>
            <a:r>
              <a:rPr lang="en-GB" sz="18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mle@manchester.ac.uk</a:t>
            </a:r>
          </a:p>
        </p:txBody>
      </p:sp>
      <p:pic>
        <p:nvPicPr>
          <p:cNvPr id="23" name="Picture 2" title="gold arrow"/>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2843808" y="6381328"/>
            <a:ext cx="360040" cy="37432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825226" y="1556792"/>
            <a:ext cx="5402958" cy="400110"/>
          </a:xfrm>
          <a:prstGeom prst="rect">
            <a:avLst/>
          </a:prstGeom>
        </p:spPr>
        <p:txBody>
          <a:bodyPr wrap="square">
            <a:spAutoFit/>
          </a:bodyPr>
          <a:lstStyle/>
          <a:p>
            <a:r>
              <a:rPr lang="en-GB" sz="2000">
                <a:solidFill>
                  <a:prstClr val="white"/>
                </a:solidFill>
                <a:latin typeface="Open Sans"/>
              </a:rPr>
              <a:t>I have found this session engaging.</a:t>
            </a:r>
          </a:p>
        </p:txBody>
      </p:sp>
      <p:pic>
        <p:nvPicPr>
          <p:cNvPr id="25" name="Picture 5" descr="S:\Teaching and Learning Team\Online resources\MLE\assets\icons\1.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7947" y="1484784"/>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825226" y="2636912"/>
            <a:ext cx="5234356" cy="707886"/>
          </a:xfrm>
          <a:prstGeom prst="rect">
            <a:avLst/>
          </a:prstGeom>
        </p:spPr>
        <p:txBody>
          <a:bodyPr wrap="square">
            <a:spAutoFit/>
          </a:bodyPr>
          <a:lstStyle/>
          <a:p>
            <a:r>
              <a:rPr lang="en-GB" sz="2000">
                <a:solidFill>
                  <a:prstClr val="white"/>
                </a:solidFill>
                <a:latin typeface="Open Sans"/>
              </a:rPr>
              <a:t>Do you feel more confident as a result</a:t>
            </a:r>
          </a:p>
          <a:p>
            <a:r>
              <a:rPr lang="en-GB" sz="2000">
                <a:solidFill>
                  <a:prstClr val="white"/>
                </a:solidFill>
                <a:latin typeface="Open Sans"/>
              </a:rPr>
              <a:t>of what you have learned?</a:t>
            </a:r>
          </a:p>
        </p:txBody>
      </p:sp>
      <p:pic>
        <p:nvPicPr>
          <p:cNvPr id="26" name="Picture 6" descr="S:\Teaching and Learning Team\Online resources\MLE\assets\icons\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7947" y="2681161"/>
            <a:ext cx="527517" cy="52751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825226" y="3789040"/>
            <a:ext cx="5378372" cy="707886"/>
          </a:xfrm>
          <a:prstGeom prst="rect">
            <a:avLst/>
          </a:prstGeom>
        </p:spPr>
        <p:txBody>
          <a:bodyPr wrap="square">
            <a:spAutoFit/>
          </a:bodyPr>
          <a:lstStyle/>
          <a:p>
            <a:r>
              <a:rPr lang="en-GB" sz="2000">
                <a:solidFill>
                  <a:prstClr val="white"/>
                </a:solidFill>
                <a:latin typeface="Open Sans"/>
              </a:rPr>
              <a:t>Do you think this session will be</a:t>
            </a:r>
          </a:p>
          <a:p>
            <a:r>
              <a:rPr lang="en-GB" sz="2000">
                <a:solidFill>
                  <a:prstClr val="white"/>
                </a:solidFill>
                <a:latin typeface="Open Sans"/>
              </a:rPr>
              <a:t>beneficial to your learning?</a:t>
            </a:r>
          </a:p>
        </p:txBody>
      </p:sp>
      <p:pic>
        <p:nvPicPr>
          <p:cNvPr id="27" name="Picture 7" title="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57947" y="3877538"/>
            <a:ext cx="527518" cy="5275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userDrawn="1"/>
        </p:nvSpPr>
        <p:spPr>
          <a:xfrm>
            <a:off x="825226" y="5097378"/>
            <a:ext cx="5256584" cy="707886"/>
          </a:xfrm>
          <a:prstGeom prst="rect">
            <a:avLst/>
          </a:prstGeom>
          <a:noFill/>
        </p:spPr>
        <p:txBody>
          <a:bodyPr wrap="square" rtlCol="0">
            <a:spAutoFit/>
          </a:bodyPr>
          <a:lstStyle/>
          <a:p>
            <a:r>
              <a:rPr lang="en-GB" sz="2000">
                <a:solidFill>
                  <a:prstClr val="white"/>
                </a:solidFill>
                <a:latin typeface="Open Sans"/>
              </a:rPr>
              <a:t>Will you change the way you work based on what you’ve learned?</a:t>
            </a:r>
          </a:p>
        </p:txBody>
      </p:sp>
      <p:pic>
        <p:nvPicPr>
          <p:cNvPr id="28" name="Picture 8" title="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57948" y="5073916"/>
            <a:ext cx="527517" cy="5275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grey line"/>
          <p:cNvPicPr>
            <a:picLocks noChangeAspect="1"/>
          </p:cNvPicPr>
          <p:nvPr userDrawn="1"/>
        </p:nvPicPr>
        <p:blipFill rotWithShape="1">
          <a:blip r:embed="rId11">
            <a:extLst>
              <a:ext uri="{28A0092B-C50C-407E-A947-70E740481C1C}">
                <a14:useLocalDpi xmlns:a14="http://schemas.microsoft.com/office/drawing/2010/main" val="0"/>
              </a:ext>
            </a:extLst>
          </a:blip>
          <a:srcRect r="50455" b="26318"/>
          <a:stretch/>
        </p:blipFill>
        <p:spPr>
          <a:xfrm>
            <a:off x="-108520" y="980728"/>
            <a:ext cx="9252520" cy="104445"/>
          </a:xfrm>
          <a:prstGeom prst="rect">
            <a:avLst/>
          </a:prstGeom>
        </p:spPr>
      </p:pic>
    </p:spTree>
    <p:extLst>
      <p:ext uri="{BB962C8B-B14F-4D97-AF65-F5344CB8AC3E}">
        <p14:creationId xmlns:p14="http://schemas.microsoft.com/office/powerpoint/2010/main" val="295407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3A5BC3-2860-47B3-AC06-BAA0AD8AD9E7}"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157511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6752" y="1196752"/>
            <a:ext cx="9144000" cy="67618"/>
          </a:xfrm>
          <a:prstGeom prst="rect">
            <a:avLst/>
          </a:prstGeom>
        </p:spPr>
      </p:pic>
      <p:sp>
        <p:nvSpPr>
          <p:cNvPr id="6" name="Text Placeholder 8"/>
          <p:cNvSpPr>
            <a:spLocks noGrp="1"/>
          </p:cNvSpPr>
          <p:nvPr>
            <p:ph type="body" sz="quarter" idx="10"/>
          </p:nvPr>
        </p:nvSpPr>
        <p:spPr>
          <a:xfrm>
            <a:off x="179388" y="260648"/>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3540006"/>
            <a:ext cx="1974451" cy="65835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780928"/>
            <a:ext cx="1944216" cy="64807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9512" y="5949280"/>
            <a:ext cx="1944216" cy="720080"/>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513" y="4309371"/>
            <a:ext cx="1944216" cy="697816"/>
          </a:xfrm>
          <a:prstGeom prst="rect">
            <a:avLst/>
          </a:prstGeom>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9512" y="5118193"/>
            <a:ext cx="1944216" cy="720080"/>
          </a:xfrm>
          <a:prstGeom prst="rect">
            <a:avLst/>
          </a:prstGeom>
        </p:spPr>
      </p:pic>
    </p:spTree>
    <p:extLst>
      <p:ext uri="{BB962C8B-B14F-4D97-AF65-F5344CB8AC3E}">
        <p14:creationId xmlns:p14="http://schemas.microsoft.com/office/powerpoint/2010/main" val="1061920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2987824"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gold line"/>
          <p:cNvCxnSpPr/>
          <p:nvPr userDrawn="1"/>
        </p:nvCxnSpPr>
        <p:spPr>
          <a:xfrm>
            <a:off x="6156176" y="1556792"/>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ywllow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2368868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title="grey lin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2987824"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title="teal line"/>
          <p:cNvCxnSpPr/>
          <p:nvPr userDrawn="1"/>
        </p:nvCxnSpPr>
        <p:spPr>
          <a:xfrm>
            <a:off x="6156176" y="1556792"/>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144016" y="155679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29" name="Text Placeholder 10"/>
          <p:cNvSpPr>
            <a:spLocks noGrp="1"/>
          </p:cNvSpPr>
          <p:nvPr>
            <p:ph type="body" sz="quarter" idx="12"/>
          </p:nvPr>
        </p:nvSpPr>
        <p:spPr>
          <a:xfrm>
            <a:off x="3059832" y="155679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30" name="Text Placeholder 10"/>
          <p:cNvSpPr>
            <a:spLocks noGrp="1"/>
          </p:cNvSpPr>
          <p:nvPr>
            <p:ph type="body" sz="quarter" idx="13"/>
          </p:nvPr>
        </p:nvSpPr>
        <p:spPr>
          <a:xfrm>
            <a:off x="6228184" y="155679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179512" y="4077072"/>
            <a:ext cx="284380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6" name="Text Placeholder 10"/>
          <p:cNvSpPr>
            <a:spLocks noGrp="1"/>
          </p:cNvSpPr>
          <p:nvPr>
            <p:ph type="body" sz="quarter" idx="15"/>
          </p:nvPr>
        </p:nvSpPr>
        <p:spPr>
          <a:xfrm>
            <a:off x="3095328" y="4077072"/>
            <a:ext cx="295232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7" name="Text Placeholder 10"/>
          <p:cNvSpPr>
            <a:spLocks noGrp="1"/>
          </p:cNvSpPr>
          <p:nvPr>
            <p:ph type="body" sz="quarter" idx="16"/>
          </p:nvPr>
        </p:nvSpPr>
        <p:spPr>
          <a:xfrm>
            <a:off x="6263680" y="4077072"/>
            <a:ext cx="2736304"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3995120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gold line"/>
          <p:cNvCxnSpPr/>
          <p:nvPr userDrawn="1"/>
        </p:nvCxnSpPr>
        <p:spPr>
          <a:xfrm>
            <a:off x="4572000" y="1628528"/>
            <a:ext cx="0" cy="504056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gold line"/>
          <p:cNvCxnSpPr/>
          <p:nvPr userDrawn="1"/>
        </p:nvCxnSpPr>
        <p:spPr>
          <a:xfrm flipH="1">
            <a:off x="179512" y="2420888"/>
            <a:ext cx="8712968" cy="0"/>
          </a:xfrm>
          <a:prstGeom prst="line">
            <a:avLst/>
          </a:prstGeom>
          <a:ln w="38100">
            <a:solidFill>
              <a:srgbClr val="FDB828"/>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1150112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20" y="997953"/>
            <a:ext cx="6767736" cy="50046"/>
          </a:xfrm>
          <a:prstGeom prst="rect">
            <a:avLst/>
          </a:prstGeom>
        </p:spPr>
      </p:pic>
      <p:sp>
        <p:nvSpPr>
          <p:cNvPr id="6" name="Text Placeholder 8"/>
          <p:cNvSpPr>
            <a:spLocks noGrp="1"/>
          </p:cNvSpPr>
          <p:nvPr>
            <p:ph type="body" sz="quarter" idx="10"/>
          </p:nvPr>
        </p:nvSpPr>
        <p:spPr>
          <a:xfrm>
            <a:off x="174688" y="44624"/>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Open Sans"/>
                <a:ea typeface="Open Sans"/>
                <a:cs typeface="Open San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cxnSp>
        <p:nvCxnSpPr>
          <p:cNvPr id="7" name="Straight Connector 6" title="teal line"/>
          <p:cNvCxnSpPr/>
          <p:nvPr userDrawn="1"/>
        </p:nvCxnSpPr>
        <p:spPr>
          <a:xfrm>
            <a:off x="4572000" y="1628528"/>
            <a:ext cx="0" cy="504056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title="teal line"/>
          <p:cNvCxnSpPr/>
          <p:nvPr userDrawn="1"/>
        </p:nvCxnSpPr>
        <p:spPr>
          <a:xfrm flipH="1">
            <a:off x="179512" y="2420888"/>
            <a:ext cx="8712968" cy="0"/>
          </a:xfrm>
          <a:prstGeom prst="line">
            <a:avLst/>
          </a:prstGeom>
          <a:ln w="38100">
            <a:solidFill>
              <a:srgbClr val="009B9B"/>
            </a:solidFill>
          </a:ln>
        </p:spPr>
        <p:style>
          <a:lnRef idx="1">
            <a:schemeClr val="accent1"/>
          </a:lnRef>
          <a:fillRef idx="0">
            <a:schemeClr val="accent1"/>
          </a:fillRef>
          <a:effectRef idx="0">
            <a:schemeClr val="accent1"/>
          </a:effectRef>
          <a:fontRef idx="minor">
            <a:schemeClr val="tx1"/>
          </a:fontRef>
        </p:style>
      </p:cxnSp>
      <p:sp>
        <p:nvSpPr>
          <p:cNvPr id="28" name="Text Placeholder 10"/>
          <p:cNvSpPr>
            <a:spLocks noGrp="1"/>
          </p:cNvSpPr>
          <p:nvPr>
            <p:ph type="body" sz="quarter" idx="11"/>
          </p:nvPr>
        </p:nvSpPr>
        <p:spPr>
          <a:xfrm>
            <a:off x="251520" y="1628800"/>
            <a:ext cx="4032448" cy="720080"/>
          </a:xfrm>
          <a:prstGeom prst="rect">
            <a:avLst/>
          </a:prstGeom>
        </p:spPr>
        <p:txBody>
          <a:bodyPr/>
          <a:lstStyle>
            <a:lvl1pPr marL="0" indent="0" algn="ctr">
              <a:buNone/>
              <a:defRPr sz="24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30" name="Text Placeholder 10"/>
          <p:cNvSpPr>
            <a:spLocks noGrp="1"/>
          </p:cNvSpPr>
          <p:nvPr>
            <p:ph type="body" sz="quarter" idx="13"/>
          </p:nvPr>
        </p:nvSpPr>
        <p:spPr>
          <a:xfrm>
            <a:off x="4716016" y="1628800"/>
            <a:ext cx="4032448" cy="720080"/>
          </a:xfrm>
          <a:prstGeom prst="rect">
            <a:avLst/>
          </a:prstGeom>
        </p:spPr>
        <p:txBody>
          <a:bodyPr/>
          <a:lstStyle>
            <a:lvl1pPr>
              <a:defRPr lang="en-US" sz="24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
        <p:nvSpPr>
          <p:cNvPr id="45" name="Text Placeholder 10"/>
          <p:cNvSpPr>
            <a:spLocks noGrp="1"/>
          </p:cNvSpPr>
          <p:nvPr>
            <p:ph type="body" sz="quarter" idx="14"/>
          </p:nvPr>
        </p:nvSpPr>
        <p:spPr>
          <a:xfrm>
            <a:off x="251520" y="2728225"/>
            <a:ext cx="4032448" cy="720080"/>
          </a:xfrm>
          <a:prstGeom prst="rect">
            <a:avLst/>
          </a:prstGeom>
        </p:spPr>
        <p:txBody>
          <a:bodyPr/>
          <a:lstStyle>
            <a:lvl1pPr marL="0" indent="0" algn="ctr">
              <a:buNone/>
              <a:defRPr sz="2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
        <p:nvSpPr>
          <p:cNvPr id="47" name="Text Placeholder 10"/>
          <p:cNvSpPr>
            <a:spLocks noGrp="1"/>
          </p:cNvSpPr>
          <p:nvPr>
            <p:ph type="body" sz="quarter" idx="16" hasCustomPrompt="1"/>
          </p:nvPr>
        </p:nvSpPr>
        <p:spPr>
          <a:xfrm>
            <a:off x="4716016" y="2728225"/>
            <a:ext cx="4032448" cy="720080"/>
          </a:xfrm>
          <a:prstGeom prst="rect">
            <a:avLst/>
          </a:prstGeom>
        </p:spPr>
        <p:txBody>
          <a:bodyPr/>
          <a:lstStyle>
            <a:lvl1pPr>
              <a:defRPr lang="en-US" sz="2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ctr">
              <a:buNone/>
            </a:pPr>
            <a:r>
              <a:rPr lang="en-US"/>
              <a:t>Click to edit Master text styles.</a:t>
            </a:r>
          </a:p>
        </p:txBody>
      </p:sp>
    </p:spTree>
    <p:extLst>
      <p:ext uri="{BB962C8B-B14F-4D97-AF65-F5344CB8AC3E}">
        <p14:creationId xmlns:p14="http://schemas.microsoft.com/office/powerpoint/2010/main" val="50451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1" name="Picture 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8918" b="6304"/>
          <a:stretch/>
        </p:blipFill>
        <p:spPr bwMode="auto">
          <a:xfrm>
            <a:off x="0" y="-1"/>
            <a:ext cx="583778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Open Sans" panose="020B0606030504020204" pitchFamily="34" charset="0"/>
                <a:ea typeface="Open Sans" panose="020B0606030504020204" pitchFamily="34" charset="0"/>
                <a:cs typeface="Open Sans" panose="020B0606030504020204" pitchFamily="34" charset="0"/>
              </a:rPr>
              <a:t>@mlemanchester</a:t>
            </a:r>
            <a:endParaRPr lang="en-US" altLang="en-US" sz="16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panose="020B0606030504020204" pitchFamily="34" charset="0"/>
                <a:ea typeface="SimHei" panose="02010609060101010101" pitchFamily="49" charset="-122"/>
              </a:rPr>
              <a:t>My Learning Essentials</a:t>
            </a:r>
            <a:endParaRPr lang="en-GB" sz="2000" b="1" kern="1400">
              <a:solidFill>
                <a:srgbClr val="6B2D91"/>
              </a:solidFill>
              <a:latin typeface="Open Sans" panose="020B06060305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28023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FDB828"/>
                </a:solidFill>
                <a:latin typeface="Open Sans" panose="020B0606030504020204" pitchFamily="34" charset="0"/>
                <a:ea typeface="SimSun" panose="02010600030101010101" pitchFamily="2" charset="-122"/>
                <a:cs typeface="Open Sans" panose="020B0606030504020204" pitchFamily="34" charset="0"/>
              </a:rPr>
              <a:t>The University of Manchester Library</a:t>
            </a:r>
            <a:endParaRPr lang="en-GB" sz="1200">
              <a:solidFill>
                <a:srgbClr val="595959"/>
              </a:solidFill>
              <a:latin typeface="Open Sans" panose="020B0606030504020204" pitchFamily="34" charset="0"/>
              <a:ea typeface="SimSun" panose="02010600030101010101" pitchFamily="2" charset="-122"/>
              <a:cs typeface="Open Sans" panose="020B0606030504020204" pitchFamily="34"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717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a:extLst>
              <a:ext uri="{28A0092B-C50C-407E-A947-70E740481C1C}">
                <a14:useLocalDpi xmlns:a14="http://schemas.microsoft.com/office/drawing/2010/main" val="0"/>
              </a:ext>
            </a:extLst>
          </a:blip>
          <a:srcRect t="19067" b="6450"/>
          <a:stretch/>
        </p:blipFill>
        <p:spPr>
          <a:xfrm>
            <a:off x="-20093" y="-1"/>
            <a:ext cx="5869584" cy="6858001"/>
          </a:xfrm>
          <a:prstGeom prst="rect">
            <a:avLst/>
          </a:prstGeom>
        </p:spPr>
      </p:pic>
      <p:sp>
        <p:nvSpPr>
          <p:cNvPr id="12" name="AutoShape 3"/>
          <p:cNvSpPr>
            <a:spLocks/>
          </p:cNvSpPr>
          <p:nvPr userDrawn="1"/>
        </p:nvSpPr>
        <p:spPr bwMode="auto">
          <a:xfrm>
            <a:off x="894734" y="6165304"/>
            <a:ext cx="5406926" cy="52583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en-US" altLang="en-US" sz="1800">
                <a:solidFill>
                  <a:prstClr val="white"/>
                </a:solidFill>
                <a:latin typeface="Open Sans" panose="020B0606030504020204" pitchFamily="34" charset="0"/>
                <a:ea typeface="Open Sans" panose="020B0606030504020204" pitchFamily="34" charset="0"/>
                <a:cs typeface="Open Sans" panose="020B0606030504020204" pitchFamily="34" charset="0"/>
              </a:rPr>
              <a:t>@mlemanchester</a:t>
            </a:r>
            <a:endParaRPr lang="en-US" altLang="en-US" sz="160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2" descr="IMG_0186.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7784" y="2059410"/>
            <a:ext cx="3311798" cy="4811985"/>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 Box 2"/>
          <p:cNvSpPr txBox="1">
            <a:spLocks noChangeArrowheads="1"/>
          </p:cNvSpPr>
          <p:nvPr userDrawn="1"/>
        </p:nvSpPr>
        <p:spPr bwMode="auto">
          <a:xfrm>
            <a:off x="167432" y="1484784"/>
            <a:ext cx="5470550" cy="673075"/>
          </a:xfrm>
          <a:prstGeom prst="rect">
            <a:avLst/>
          </a:prstGeom>
          <a:noFill/>
          <a:ln>
            <a:noFill/>
          </a:ln>
        </p:spPr>
        <p:txBody>
          <a:bodyPr upright="1"/>
          <a:lstStyle/>
          <a:p>
            <a:pPr>
              <a:lnSpc>
                <a:spcPct val="150000"/>
              </a:lnSpc>
              <a:spcBef>
                <a:spcPts val="844"/>
              </a:spcBef>
              <a:spcAft>
                <a:spcPts val="211"/>
              </a:spcAft>
              <a:defRPr/>
            </a:pPr>
            <a:r>
              <a:rPr lang="en-GB" sz="2800" b="1" kern="1400">
                <a:solidFill>
                  <a:srgbClr val="FFFFFF"/>
                </a:solidFill>
                <a:latin typeface="Open Sans" panose="020B0606030504020204" pitchFamily="34" charset="0"/>
                <a:ea typeface="SimHei" panose="02010609060101010101" pitchFamily="49" charset="-122"/>
              </a:rPr>
              <a:t>My Learning Essentials</a:t>
            </a:r>
            <a:endParaRPr lang="en-GB" sz="2000" b="1" kern="1400">
              <a:solidFill>
                <a:srgbClr val="6B2D91"/>
              </a:solidFill>
              <a:latin typeface="Open Sans" panose="020B0606030504020204" pitchFamily="34" charset="0"/>
              <a:ea typeface="SimHei" panose="02010609060101010101" pitchFamily="49" charset="-122"/>
            </a:endParaRPr>
          </a:p>
        </p:txBody>
      </p:sp>
      <p:pic>
        <p:nvPicPr>
          <p:cNvPr id="15"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910" y="202035"/>
            <a:ext cx="1832818" cy="7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1"/>
          <p:cNvSpPr txBox="1">
            <a:spLocks noChangeArrowheads="1"/>
          </p:cNvSpPr>
          <p:nvPr userDrawn="1"/>
        </p:nvSpPr>
        <p:spPr bwMode="auto">
          <a:xfrm>
            <a:off x="167432" y="1268760"/>
            <a:ext cx="280237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1100" b="1">
                <a:solidFill>
                  <a:srgbClr val="7A1F7F"/>
                </a:solidFill>
                <a:latin typeface="Open Sans" panose="020B0606030504020204" pitchFamily="34" charset="0"/>
                <a:ea typeface="SimSun" panose="02010600030101010101" pitchFamily="2" charset="-122"/>
                <a:cs typeface="Open Sans" panose="020B0606030504020204" pitchFamily="34" charset="0"/>
              </a:rPr>
              <a:t>The University of Manchester Library</a:t>
            </a:r>
            <a:endParaRPr lang="en-GB" sz="1200">
              <a:solidFill>
                <a:srgbClr val="7A1F7F"/>
              </a:solidFill>
              <a:latin typeface="Open Sans" panose="020B0606030504020204" pitchFamily="34" charset="0"/>
              <a:ea typeface="SimSun" panose="02010600030101010101" pitchFamily="2" charset="-122"/>
              <a:cs typeface="Open Sans" panose="020B0606030504020204" pitchFamily="34" charset="0"/>
            </a:endParaRPr>
          </a:p>
        </p:txBody>
      </p:sp>
      <p:pic>
        <p:nvPicPr>
          <p:cNvPr id="17" name="Picture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092" y="2420888"/>
            <a:ext cx="5857875" cy="9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67432" y="3756818"/>
            <a:ext cx="5406926" cy="2048446"/>
          </a:xfrm>
          <a:noFill/>
          <a:ln>
            <a:noFill/>
          </a:ln>
        </p:spPr>
        <p:txBody>
          <a:bodyPr/>
          <a:lstStyle>
            <a:lvl1pPr marL="0" indent="0">
              <a:lnSpc>
                <a:spcPct val="100000"/>
              </a:lnSpc>
              <a:buNone/>
              <a:defRPr lang="en-GB" sz="3600" b="0" i="0" u="none" strike="noStrike" cap="none" spc="0" baseline="0" dirty="0">
                <a:ln>
                  <a:noFill/>
                </a:ln>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a:defRPr>
            </a:lvl1pPr>
          </a:lstStyle>
          <a:p>
            <a:pPr lvl="0"/>
            <a:r>
              <a:rPr lang="en-US"/>
              <a:t>Click to edit Master subtitle style</a:t>
            </a:r>
            <a:endParaRPr lang="en-GB"/>
          </a:p>
        </p:txBody>
      </p:sp>
      <p:pic>
        <p:nvPicPr>
          <p:cNvPr id="2" name="Picture 1"/>
          <p:cNvPicPr>
            <a:picLocks noChangeAspect="1"/>
          </p:cNvPicPr>
          <p:nvPr userDrawn="1"/>
        </p:nvPicPr>
        <p:blipFill>
          <a:blip r:embed="rId6" cstate="print">
            <a:lum bright="70000" contrast="-70000"/>
            <a:extLst>
              <a:ext uri="{28A0092B-C50C-407E-A947-70E740481C1C}">
                <a14:useLocalDpi xmlns:a14="http://schemas.microsoft.com/office/drawing/2010/main" val="0"/>
              </a:ext>
            </a:extLst>
          </a:blip>
          <a:stretch>
            <a:fillRect/>
          </a:stretch>
        </p:blipFill>
        <p:spPr>
          <a:xfrm>
            <a:off x="323528" y="6259513"/>
            <a:ext cx="443279" cy="359618"/>
          </a:xfrm>
          <a:prstGeom prst="rect">
            <a:avLst/>
          </a:prstGeom>
        </p:spPr>
      </p:pic>
      <p:pic>
        <p:nvPicPr>
          <p:cNvPr id="20" name="Picture 2" descr="S:\Teaching and Learning Team\my-learning-essentials\3.e-learning-development\assets\CatalystAwardWinners_logo_to_add_to_email_signatur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228184" y="188640"/>
            <a:ext cx="2768476" cy="108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316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2469603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ight aligned 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6139" r="54845" b="-56500"/>
          <a:stretch>
            <a:fillRect/>
          </a:stretch>
        </p:blipFill>
        <p:spPr bwMode="auto">
          <a:xfrm>
            <a:off x="3203575" y="836712"/>
            <a:ext cx="6218238" cy="211138"/>
          </a:xfrm>
          <a:prstGeom prst="rect">
            <a:avLst/>
          </a:prstGeom>
          <a:noFill/>
          <a:ln w="9525">
            <a:noFill/>
            <a:miter lim="800000"/>
            <a:headEnd/>
            <a:tailEnd/>
          </a:ln>
        </p:spPr>
      </p:pic>
      <p:sp>
        <p:nvSpPr>
          <p:cNvPr id="3" name="Content Placeholder 2"/>
          <p:cNvSpPr>
            <a:spLocks noGrp="1"/>
          </p:cNvSpPr>
          <p:nvPr>
            <p:ph idx="1"/>
          </p:nvPr>
        </p:nvSpPr>
        <p:spPr>
          <a:xfrm>
            <a:off x="251520" y="1341438"/>
            <a:ext cx="8640960" cy="518390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3203848" y="190800"/>
            <a:ext cx="5940152" cy="717920"/>
          </a:xfrm>
          <a:noFill/>
          <a:ln>
            <a:noFill/>
          </a:ln>
        </p:spPr>
        <p:txBody>
          <a:bodyPr/>
          <a:lstStyle>
            <a:lvl1pPr algn="r">
              <a:defRPr lang="en-GB" sz="3200">
                <a:solidFill>
                  <a:schemeClr val="accent1"/>
                </a:solidFill>
                <a:effectLst/>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336581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srcRect t="-146577" r="43884" b="-126447"/>
          <a:stretch>
            <a:fillRect/>
          </a:stretch>
        </p:blipFill>
        <p:spPr bwMode="auto">
          <a:xfrm>
            <a:off x="-107950" y="836712"/>
            <a:ext cx="6911975" cy="301625"/>
          </a:xfrm>
          <a:prstGeom prst="rect">
            <a:avLst/>
          </a:prstGeom>
          <a:noFill/>
          <a:ln w="9525">
            <a:noFill/>
            <a:miter lim="800000"/>
            <a:headEnd/>
            <a:tailEnd/>
          </a:ln>
        </p:spPr>
      </p:pic>
      <p:sp>
        <p:nvSpPr>
          <p:cNvPr id="6" name="Title 1"/>
          <p:cNvSpPr>
            <a:spLocks noGrp="1"/>
          </p:cNvSpPr>
          <p:nvPr>
            <p:ph type="title"/>
          </p:nvPr>
        </p:nvSpPr>
        <p:spPr>
          <a:xfrm>
            <a:off x="179388" y="190800"/>
            <a:ext cx="8229600" cy="717920"/>
          </a:xfrm>
          <a:noFill/>
          <a:ln>
            <a:noFill/>
          </a:ln>
        </p:spPr>
        <p:txBody>
          <a:bodyPr/>
          <a:lstStyle>
            <a:lvl1pPr algn="l">
              <a:defRPr lang="en-GB" sz="3200">
                <a:solidFill>
                  <a:schemeClr val="accent1"/>
                </a:solidFill>
                <a:effectLst/>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425462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3A5BC3-2860-47B3-AC06-BAA0AD8AD9E7}" type="datetimeFigureOut">
              <a:rPr lang="en-GB" smtClean="0"/>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30314287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hort titl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46577" r="43884" b="-126447"/>
          <a:stretch>
            <a:fillRect/>
          </a:stretch>
        </p:blipFill>
        <p:spPr bwMode="auto">
          <a:xfrm>
            <a:off x="-107950" y="836712"/>
            <a:ext cx="4535488" cy="301625"/>
          </a:xfrm>
          <a:prstGeom prst="rect">
            <a:avLst/>
          </a:prstGeom>
          <a:noFill/>
          <a:ln w="9525">
            <a:noFill/>
            <a:miter lim="800000"/>
            <a:headEnd/>
            <a:tailEnd/>
          </a:ln>
        </p:spPr>
      </p:pic>
      <p:sp>
        <p:nvSpPr>
          <p:cNvPr id="3" name="Content Placeholder 2"/>
          <p:cNvSpPr>
            <a:spLocks noGrp="1"/>
          </p:cNvSpPr>
          <p:nvPr>
            <p:ph idx="1"/>
          </p:nvPr>
        </p:nvSpPr>
        <p:spPr>
          <a:xfrm>
            <a:off x="251520" y="1340768"/>
            <a:ext cx="8640960" cy="5184576"/>
          </a:xfrm>
        </p:spPr>
        <p:txBody>
          <a:bodyPr/>
          <a:lstStyle>
            <a:lvl1pPr marL="0" indent="0">
              <a:lnSpc>
                <a:spcPct val="150000"/>
              </a:lnSpc>
              <a:spcBef>
                <a:spcPts val="0"/>
              </a:spcBef>
              <a:spcAft>
                <a:spcPts val="1200"/>
              </a:spcAft>
              <a:buNone/>
              <a:defRPr sz="1800">
                <a:solidFill>
                  <a:schemeClr val="tx1"/>
                </a:solidFill>
              </a:defRPr>
            </a:lvl1pPr>
            <a:lvl2pPr>
              <a:lnSpc>
                <a:spcPct val="150000"/>
              </a:lnSpc>
              <a:spcBef>
                <a:spcPts val="0"/>
              </a:spcBef>
              <a:spcAft>
                <a:spcPts val="1200"/>
              </a:spcAft>
              <a:defRPr sz="1600">
                <a:solidFill>
                  <a:schemeClr val="tx1"/>
                </a:solidFill>
              </a:defRPr>
            </a:lvl2pPr>
            <a:lvl3pPr>
              <a:lnSpc>
                <a:spcPct val="150000"/>
              </a:lnSpc>
              <a:spcBef>
                <a:spcPts val="0"/>
              </a:spcBef>
              <a:spcAft>
                <a:spcPts val="1200"/>
              </a:spcAft>
              <a:defRPr sz="1400">
                <a:solidFill>
                  <a:schemeClr val="tx1"/>
                </a:solidFill>
              </a:defRPr>
            </a:lvl3pPr>
            <a:lvl4pPr>
              <a:lnSpc>
                <a:spcPct val="150000"/>
              </a:lnSpc>
              <a:spcBef>
                <a:spcPts val="0"/>
              </a:spcBef>
              <a:spcAft>
                <a:spcPts val="1200"/>
              </a:spcAft>
              <a:defRPr/>
            </a:lvl4pPr>
            <a:lvl5pPr>
              <a:lnSpc>
                <a:spcPct val="150000"/>
              </a:lnSpc>
              <a:spcBef>
                <a:spcPts val="0"/>
              </a:spcBef>
              <a:spcAft>
                <a:spcPts val="1200"/>
              </a:spcAft>
              <a:defRPr/>
            </a:lvl5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a:xfrm>
            <a:off x="179388" y="190800"/>
            <a:ext cx="4104580" cy="717920"/>
          </a:xfrm>
          <a:noFill/>
          <a:ln>
            <a:noFill/>
          </a:ln>
        </p:spPr>
        <p:txBody>
          <a:bodyPr/>
          <a:lstStyle>
            <a:lvl1pPr algn="l">
              <a:defRPr lang="en-GB" sz="3200">
                <a:solidFill>
                  <a:schemeClr val="accent1"/>
                </a:solidFill>
                <a:effectLst/>
                <a:latin typeface="+mj-lt"/>
              </a:defRPr>
            </a:lvl1pPr>
          </a:lstStyle>
          <a:p>
            <a:pPr lvl="0"/>
            <a:r>
              <a:rPr lang="en-US"/>
              <a:t>Click to edit Master title style</a:t>
            </a:r>
            <a:endParaRPr lang="en-GB"/>
          </a:p>
        </p:txBody>
      </p:sp>
    </p:spTree>
    <p:extLst>
      <p:ext uri="{BB962C8B-B14F-4D97-AF65-F5344CB8AC3E}">
        <p14:creationId xmlns:p14="http://schemas.microsoft.com/office/powerpoint/2010/main" val="3355839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49893" t="1543"/>
          <a:stretch/>
        </p:blipFill>
        <p:spPr>
          <a:xfrm rot="5400000">
            <a:off x="3537110" y="-3573624"/>
            <a:ext cx="2097161" cy="9189642"/>
          </a:xfrm>
          <a:prstGeom prst="rect">
            <a:avLst/>
          </a:prstGeom>
        </p:spPr>
      </p:pic>
      <p:pic>
        <p:nvPicPr>
          <p:cNvPr id="16" name="Picture 2" descr="IMG_0186.png"/>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708" y="2276872"/>
            <a:ext cx="3170873" cy="4607223"/>
          </a:xfrm>
          <a:prstGeom prst="rect">
            <a:avLst/>
          </a:prstGeom>
          <a:noFill/>
          <a:ln>
            <a:noFill/>
          </a:ln>
          <a:effectLst/>
          <a:extLst>
            <a:ext uri="{909E8E84-426E-40DD-AFC4-6F175D3DCCD1}">
              <a14:hiddenFill xmlns:a14="http://schemas.microsoft.com/office/drawing/2010/main">
                <a:solidFill>
                  <a:srgbClr val="FFFFFF">
                    <a:alpha val="12941"/>
                  </a:srgbClr>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p:cNvSpPr/>
          <p:nvPr userDrawn="1"/>
        </p:nvSpPr>
        <p:spPr>
          <a:xfrm>
            <a:off x="858597" y="4619163"/>
            <a:ext cx="5402958" cy="800219"/>
          </a:xfrm>
          <a:prstGeom prst="rect">
            <a:avLst/>
          </a:prstGeom>
        </p:spPr>
        <p:txBody>
          <a:bodyPr wrap="square">
            <a:spAutoFit/>
          </a:bodyPr>
          <a:lstStyle/>
          <a:p>
            <a:pPr>
              <a:lnSpc>
                <a:spcPct val="115000"/>
              </a:lnSpc>
              <a:spcAft>
                <a:spcPts val="1000"/>
              </a:spcAft>
              <a:buFont typeface="+mj-lt"/>
              <a:buNone/>
            </a:pPr>
            <a:r>
              <a:rPr lang="en-GB" sz="2000">
                <a:solidFill>
                  <a:prstClr val="white"/>
                </a:solidFill>
                <a:latin typeface="Open Sans" panose="020B0606030504020204" pitchFamily="34" charset="0"/>
                <a:ea typeface="Open Sans" panose="020B0606030504020204" pitchFamily="34" charset="0"/>
                <a:cs typeface="Open Sans" panose="020B0606030504020204" pitchFamily="34" charset="0"/>
              </a:rPr>
              <a:t>I will use the skills I’ve learned in this session in my work.</a:t>
            </a:r>
            <a:endParaRPr lang="en-GB" sz="2000">
              <a:solidFill>
                <a:prstClr val="white"/>
              </a:solidFill>
              <a:latin typeface="Open Sans" panose="020B0606030504020204" pitchFamily="34" charset="0"/>
            </a:endParaRPr>
          </a:p>
        </p:txBody>
      </p:sp>
      <p:sp>
        <p:nvSpPr>
          <p:cNvPr id="18" name="TextBox 17"/>
          <p:cNvSpPr txBox="1"/>
          <p:nvPr userDrawn="1"/>
        </p:nvSpPr>
        <p:spPr>
          <a:xfrm>
            <a:off x="1043608" y="116012"/>
            <a:ext cx="3456384"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srgbClr val="7A1F7F"/>
                </a:solidFill>
                <a:effectLst/>
                <a:latin typeface="Open Sans" panose="020B0606030504020204" pitchFamily="34" charset="0"/>
                <a:ea typeface="Open Sans" panose="020B0606030504020204" pitchFamily="34" charset="0"/>
                <a:cs typeface="Open Sans" panose="020B0606030504020204" pitchFamily="34" charset="0"/>
              </a:rPr>
              <a:t>Keep in touch!</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345" y="486474"/>
            <a:ext cx="739226" cy="770243"/>
          </a:xfrm>
          <a:prstGeom prst="rect">
            <a:avLst/>
          </a:prstGeom>
        </p:spPr>
      </p:pic>
      <p:sp>
        <p:nvSpPr>
          <p:cNvPr id="20" name="TextBox 19"/>
          <p:cNvSpPr txBox="1"/>
          <p:nvPr userDrawn="1"/>
        </p:nvSpPr>
        <p:spPr>
          <a:xfrm>
            <a:off x="1043608" y="2060848"/>
            <a:ext cx="5688632" cy="15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accent3"/>
                </a:solidFill>
                <a:effectLst>
                  <a:outerShdw blurRad="38100" dist="38100" dir="2700000" algn="tl">
                    <a:srgbClr val="000000">
                      <a:alpha val="43137"/>
                    </a:srgbClr>
                  </a:outerShdw>
                </a:effectLst>
                <a:latin typeface="+mj-lt"/>
                <a:ea typeface="+mj-ea"/>
                <a:cs typeface="+mj-cs"/>
              </a:defRPr>
            </a:lvl1pPr>
            <a:lvl2pPr algn="ctr">
              <a:defRPr sz="4400"/>
            </a:lvl2pPr>
            <a:lvl3pPr algn="ctr">
              <a:defRPr sz="4400"/>
            </a:lvl3pPr>
            <a:lvl4pPr algn="ctr">
              <a:defRPr sz="4400"/>
            </a:lvl4pPr>
            <a:lvl5pPr algn="ctr">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a:defRPr/>
            </a:pPr>
            <a:r>
              <a:rPr lang="en-GB" sz="3600">
                <a:solidFill>
                  <a:prstClr val="white"/>
                </a:solidFill>
                <a:effectLst/>
                <a:latin typeface="Open Sans" panose="020B0606030504020204" pitchFamily="34" charset="0"/>
                <a:ea typeface="Open Sans" panose="020B0606030504020204" pitchFamily="34" charset="0"/>
                <a:cs typeface="Open Sans" panose="020B0606030504020204" pitchFamily="34" charset="0"/>
              </a:rPr>
              <a:t>Tell us what you think!</a:t>
            </a:r>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289" y="2431310"/>
            <a:ext cx="721338" cy="770243"/>
          </a:xfrm>
          <a:prstGeom prst="rect">
            <a:avLst/>
          </a:prstGeom>
        </p:spPr>
      </p:pic>
      <p:sp>
        <p:nvSpPr>
          <p:cNvPr id="22" name="Rectangle 21"/>
          <p:cNvSpPr/>
          <p:nvPr userDrawn="1"/>
        </p:nvSpPr>
        <p:spPr>
          <a:xfrm>
            <a:off x="5278432" y="392404"/>
            <a:ext cx="5867884" cy="421334"/>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Open Sans" panose="020B0606030504020204" pitchFamily="34" charset="0"/>
                <a:ea typeface="Open Sans" panose="020B0606030504020204" pitchFamily="34" charset="0"/>
                <a:cs typeface="Open Sans" panose="020B0606030504020204" pitchFamily="34" charset="0"/>
              </a:rPr>
              <a:t>mle@manchester.ac.uk</a:t>
            </a:r>
            <a:endParaRPr lang="en-GB" sz="2000">
              <a:solidFill>
                <a:srgbClr val="7A1F7F"/>
              </a:solidFill>
              <a:latin typeface="Open Sans" panose="020B0606030504020204" pitchFamily="34" charset="0"/>
            </a:endParaRPr>
          </a:p>
        </p:txBody>
      </p:sp>
      <p:sp>
        <p:nvSpPr>
          <p:cNvPr id="23" name="Rectangle 22"/>
          <p:cNvSpPr/>
          <p:nvPr userDrawn="1"/>
        </p:nvSpPr>
        <p:spPr>
          <a:xfrm>
            <a:off x="5278432" y="1073838"/>
            <a:ext cx="5867884" cy="421334"/>
          </a:xfrm>
          <a:prstGeom prst="rect">
            <a:avLst/>
          </a:prstGeom>
        </p:spPr>
        <p:txBody>
          <a:bodyPr wrap="square">
            <a:spAutoFit/>
          </a:bodyPr>
          <a:lstStyle/>
          <a:p>
            <a:pPr>
              <a:lnSpc>
                <a:spcPct val="115000"/>
              </a:lnSpc>
              <a:spcBef>
                <a:spcPts val="1000"/>
              </a:spcBef>
              <a:buFont typeface="+mj-lt"/>
              <a:buNone/>
            </a:pPr>
            <a:r>
              <a:rPr lang="en-GB" sz="2000">
                <a:solidFill>
                  <a:srgbClr val="7A1F7F"/>
                </a:solidFill>
                <a:latin typeface="Open Sans" panose="020B0606030504020204" pitchFamily="34" charset="0"/>
                <a:ea typeface="Open Sans" panose="020B0606030504020204" pitchFamily="34" charset="0"/>
                <a:cs typeface="Open Sans" panose="020B0606030504020204" pitchFamily="34" charset="0"/>
              </a:rPr>
              <a:t>@mlemanchester</a:t>
            </a:r>
            <a:endParaRPr lang="en-GB" sz="2000">
              <a:solidFill>
                <a:srgbClr val="7A1F7F"/>
              </a:solidFill>
              <a:latin typeface="Open Sans" panose="020B0606030504020204" pitchFamily="34" charset="0"/>
            </a:endParaRPr>
          </a:p>
        </p:txBody>
      </p:sp>
      <p:pic>
        <p:nvPicPr>
          <p:cNvPr id="24" name="Pictur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806775" y="1102144"/>
            <a:ext cx="471657" cy="382640"/>
          </a:xfrm>
          <a:prstGeom prst="rect">
            <a:avLst/>
          </a:prstGeom>
        </p:spPr>
      </p:pic>
      <p:pic>
        <p:nvPicPr>
          <p:cNvPr id="25" name="Picture 24"/>
          <p:cNvPicPr>
            <a:picLocks noChangeAspect="1"/>
          </p:cNvPicPr>
          <p:nvPr userDrawn="1"/>
        </p:nvPicPr>
        <p:blipFill>
          <a:blip r:embed="rId7"/>
          <a:stretch>
            <a:fillRect/>
          </a:stretch>
        </p:blipFill>
        <p:spPr>
          <a:xfrm>
            <a:off x="279533" y="3858807"/>
            <a:ext cx="602031" cy="625757"/>
          </a:xfrm>
          <a:prstGeom prst="rect">
            <a:avLst/>
          </a:prstGeom>
        </p:spPr>
      </p:pic>
      <p:pic>
        <p:nvPicPr>
          <p:cNvPr id="26" name="Picture 25"/>
          <p:cNvPicPr>
            <a:picLocks noChangeAspect="1"/>
          </p:cNvPicPr>
          <p:nvPr userDrawn="1"/>
        </p:nvPicPr>
        <p:blipFill>
          <a:blip r:embed="rId8"/>
          <a:stretch>
            <a:fillRect/>
          </a:stretch>
        </p:blipFill>
        <p:spPr>
          <a:xfrm>
            <a:off x="293053" y="4763256"/>
            <a:ext cx="602650" cy="626400"/>
          </a:xfrm>
          <a:prstGeom prst="rect">
            <a:avLst/>
          </a:prstGeom>
        </p:spPr>
      </p:pic>
      <p:pic>
        <p:nvPicPr>
          <p:cNvPr id="27" name="Picture 26"/>
          <p:cNvPicPr>
            <a:picLocks noChangeAspect="1"/>
          </p:cNvPicPr>
          <p:nvPr userDrawn="1"/>
        </p:nvPicPr>
        <p:blipFill>
          <a:blip r:embed="rId9"/>
          <a:stretch>
            <a:fillRect/>
          </a:stretch>
        </p:blipFill>
        <p:spPr>
          <a:xfrm>
            <a:off x="308905" y="5754928"/>
            <a:ext cx="602650" cy="626400"/>
          </a:xfrm>
          <a:prstGeom prst="rect">
            <a:avLst/>
          </a:prstGeom>
        </p:spPr>
      </p:pic>
      <p:sp>
        <p:nvSpPr>
          <p:cNvPr id="28" name="Rectangle 27"/>
          <p:cNvSpPr/>
          <p:nvPr userDrawn="1"/>
        </p:nvSpPr>
        <p:spPr>
          <a:xfrm>
            <a:off x="858597" y="3918828"/>
            <a:ext cx="5402958" cy="421334"/>
          </a:xfrm>
          <a:prstGeom prst="rect">
            <a:avLst/>
          </a:prstGeom>
        </p:spPr>
        <p:txBody>
          <a:bodyPr wrap="square">
            <a:spAutoFit/>
          </a:bodyPr>
          <a:lstStyle/>
          <a:p>
            <a:pPr>
              <a:lnSpc>
                <a:spcPct val="115000"/>
              </a:lnSpc>
              <a:spcBef>
                <a:spcPts val="1000"/>
              </a:spcBef>
              <a:buFont typeface="+mj-lt"/>
              <a:buNone/>
            </a:pPr>
            <a:r>
              <a:rPr lang="en-GB" sz="2000">
                <a:solidFill>
                  <a:prstClr val="white"/>
                </a:solidFill>
                <a:latin typeface="Open Sans" panose="020B0606030504020204" pitchFamily="34" charset="0"/>
                <a:ea typeface="Open Sans" panose="020B0606030504020204" pitchFamily="34" charset="0"/>
                <a:cs typeface="Open Sans" panose="020B0606030504020204" pitchFamily="34" charset="0"/>
              </a:rPr>
              <a:t>I found this session engaging.</a:t>
            </a:r>
            <a:endParaRPr lang="en-GB" sz="2000">
              <a:solidFill>
                <a:prstClr val="white"/>
              </a:solidFill>
              <a:latin typeface="Open Sans" panose="020B0606030504020204" pitchFamily="34" charset="0"/>
            </a:endParaRPr>
          </a:p>
        </p:txBody>
      </p:sp>
      <p:sp>
        <p:nvSpPr>
          <p:cNvPr id="29" name="Rectangle 28"/>
          <p:cNvSpPr/>
          <p:nvPr userDrawn="1"/>
        </p:nvSpPr>
        <p:spPr>
          <a:xfrm>
            <a:off x="858597" y="5673442"/>
            <a:ext cx="5402958" cy="707886"/>
          </a:xfrm>
          <a:prstGeom prst="rect">
            <a:avLst/>
          </a:prstGeom>
        </p:spPr>
        <p:txBody>
          <a:bodyPr wrap="square">
            <a:spAutoFit/>
          </a:bodyPr>
          <a:lstStyle/>
          <a:p>
            <a:pPr>
              <a:buFont typeface="+mj-lt"/>
              <a:buNone/>
            </a:pPr>
            <a:r>
              <a:rPr lang="en-GB" sz="2000">
                <a:solidFill>
                  <a:prstClr val="white"/>
                </a:solidFill>
                <a:latin typeface="Open Sans" panose="020B0606030504020204" pitchFamily="34" charset="0"/>
                <a:ea typeface="Open Sans" panose="020B0606030504020204" pitchFamily="34" charset="0"/>
                <a:cs typeface="Open Sans" panose="020B0606030504020204" pitchFamily="34" charset="0"/>
              </a:rPr>
              <a:t>I will change my behaviour based on what I’ve learned in this session</a:t>
            </a:r>
            <a:endParaRPr lang="en-GB" sz="2000">
              <a:solidFill>
                <a:prstClr val="white"/>
              </a:solidFill>
              <a:latin typeface="Open Sans" panose="020B0606030504020204" pitchFamily="34" charset="0"/>
            </a:endParaRPr>
          </a:p>
        </p:txBody>
      </p:sp>
      <p:pic>
        <p:nvPicPr>
          <p:cNvPr id="1026" name="Picture 2" descr="S:\Teaching and Learning Team\my-learning-essentials\3.e-learning-development\assets\misc\purple-click-edit.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788024" y="378030"/>
            <a:ext cx="479500" cy="49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797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Purple heading grey ru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138" t="32386" b="1"/>
          <a:stretch/>
        </p:blipFill>
        <p:spPr>
          <a:xfrm>
            <a:off x="0" y="1218650"/>
            <a:ext cx="7668344" cy="45719"/>
          </a:xfrm>
          <a:prstGeom prst="rect">
            <a:avLst/>
          </a:prstGeom>
        </p:spPr>
      </p:pic>
      <p:sp>
        <p:nvSpPr>
          <p:cNvPr id="6" name="Text Placeholder 8"/>
          <p:cNvSpPr>
            <a:spLocks noGrp="1"/>
          </p:cNvSpPr>
          <p:nvPr>
            <p:ph type="body" sz="quarter" idx="10"/>
          </p:nvPr>
        </p:nvSpPr>
        <p:spPr>
          <a:xfrm>
            <a:off x="179388" y="188640"/>
            <a:ext cx="7488237" cy="1007765"/>
          </a:xfrm>
          <a:prstGeom prst="rect">
            <a:avLst/>
          </a:prstGeom>
        </p:spPr>
        <p:txBody>
          <a:bodyPr tIns="288000"/>
          <a:lstStyle>
            <a:lvl1pPr marL="216000" indent="0">
              <a:lnSpc>
                <a:spcPct val="150000"/>
              </a:lnSpc>
              <a:spcBef>
                <a:spcPts val="1800"/>
              </a:spcBef>
              <a:spcAft>
                <a:spcPts val="1800"/>
              </a:spcAft>
              <a:buNone/>
              <a:defRPr kumimoji="0" lang="en-US" sz="3200" b="0" i="0" u="none" strike="noStrike" kern="1200" cap="none" spc="0" normalizeH="0" baseline="0" dirty="0" smtClean="0">
                <a:ln>
                  <a:noFill/>
                </a:ln>
                <a:solidFill>
                  <a:srgbClr val="7A1F7F"/>
                </a:solidFill>
                <a:effectLst/>
                <a:uLnTx/>
                <a:uFillTx/>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t>Click to edit Master text styles</a:t>
            </a:r>
          </a:p>
        </p:txBody>
      </p:sp>
      <p:sp>
        <p:nvSpPr>
          <p:cNvPr id="7" name="Text Placeholder 10"/>
          <p:cNvSpPr>
            <a:spLocks noGrp="1"/>
          </p:cNvSpPr>
          <p:nvPr>
            <p:ph type="body" sz="quarter" idx="11"/>
          </p:nvPr>
        </p:nvSpPr>
        <p:spPr>
          <a:xfrm>
            <a:off x="250825" y="1628774"/>
            <a:ext cx="8425631" cy="4968577"/>
          </a:xfrm>
          <a:prstGeom prst="rect">
            <a:avLst/>
          </a:prstGeom>
        </p:spPr>
        <p:txBody>
          <a:bodyPr/>
          <a:lstStyle>
            <a:lvl1pPr marL="0" indent="0">
              <a:buNone/>
              <a:defRPr sz="2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400">
                <a:solidFill>
                  <a:schemeClr val="tx1">
                    <a:lumMod val="65000"/>
                    <a:lumOff val="35000"/>
                  </a:schemeClr>
                </a:solidFill>
              </a:defRPr>
            </a:lvl2pPr>
            <a:lvl3pPr marL="914400" indent="0">
              <a:buNone/>
              <a:defRPr sz="2200">
                <a:solidFill>
                  <a:schemeClr val="tx1">
                    <a:lumMod val="65000"/>
                    <a:lumOff val="35000"/>
                  </a:schemeClr>
                </a:solidFill>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2340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A5BC3-2860-47B3-AC06-BAA0AD8AD9E7}"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10563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A5BC3-2860-47B3-AC06-BAA0AD8AD9E7}"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109503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A5BC3-2860-47B3-AC06-BAA0AD8AD9E7}"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88589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A5BC3-2860-47B3-AC06-BAA0AD8AD9E7}"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5B999-B21E-4809-A9AC-98B2B5C5FCC9}" type="slidenum">
              <a:rPr lang="en-GB" smtClean="0"/>
              <a:t>‹#›</a:t>
            </a:fld>
            <a:endParaRPr lang="en-GB"/>
          </a:p>
        </p:txBody>
      </p:sp>
    </p:spTree>
    <p:extLst>
      <p:ext uri="{BB962C8B-B14F-4D97-AF65-F5344CB8AC3E}">
        <p14:creationId xmlns:p14="http://schemas.microsoft.com/office/powerpoint/2010/main" val="387088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5BC3-2860-47B3-AC06-BAA0AD8AD9E7}" type="datetimeFigureOut">
              <a:rPr lang="en-GB" smtClean="0"/>
              <a:t>26/09/2022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5B999-B21E-4809-A9AC-98B2B5C5FCC9}" type="slidenum">
              <a:rPr lang="en-GB" smtClean="0"/>
              <a:t>‹#›</a:t>
            </a:fld>
            <a:endParaRPr lang="en-GB"/>
          </a:p>
        </p:txBody>
      </p:sp>
    </p:spTree>
    <p:extLst>
      <p:ext uri="{BB962C8B-B14F-4D97-AF65-F5344CB8AC3E}">
        <p14:creationId xmlns:p14="http://schemas.microsoft.com/office/powerpoint/2010/main" val="3760042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70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615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CC">
            <a:alpha val="20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09909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a:lvl1pPr algn="ctr" rtl="0" eaLnBrk="1" fontAlgn="base" hangingPunct="1">
        <a:spcBef>
          <a:spcPct val="0"/>
        </a:spcBef>
        <a:spcAft>
          <a:spcPct val="0"/>
        </a:spcAft>
        <a:defRPr sz="4400" kern="1200">
          <a:solidFill>
            <a:schemeClr val="accent1"/>
          </a:solidFill>
          <a:latin typeface="+mj-lt"/>
          <a:ea typeface="+mj-ea"/>
          <a:cs typeface="+mj-cs"/>
        </a:defRPr>
      </a:lvl1pPr>
      <a:lvl2pPr algn="ctr" rtl="0" eaLnBrk="1" fontAlgn="base" hangingPunct="1">
        <a:spcBef>
          <a:spcPct val="0"/>
        </a:spcBef>
        <a:spcAft>
          <a:spcPct val="0"/>
        </a:spcAft>
        <a:defRPr sz="4400">
          <a:solidFill>
            <a:schemeClr val="bg1"/>
          </a:solidFill>
          <a:latin typeface="Open Sans" pitchFamily="34" charset="0"/>
        </a:defRPr>
      </a:lvl2pPr>
      <a:lvl3pPr algn="ctr" rtl="0" eaLnBrk="1" fontAlgn="base" hangingPunct="1">
        <a:spcBef>
          <a:spcPct val="0"/>
        </a:spcBef>
        <a:spcAft>
          <a:spcPct val="0"/>
        </a:spcAft>
        <a:defRPr sz="4400">
          <a:solidFill>
            <a:schemeClr val="bg1"/>
          </a:solidFill>
          <a:latin typeface="Open Sans" pitchFamily="34" charset="0"/>
        </a:defRPr>
      </a:lvl3pPr>
      <a:lvl4pPr algn="ctr" rtl="0" eaLnBrk="1" fontAlgn="base" hangingPunct="1">
        <a:spcBef>
          <a:spcPct val="0"/>
        </a:spcBef>
        <a:spcAft>
          <a:spcPct val="0"/>
        </a:spcAft>
        <a:defRPr sz="4400">
          <a:solidFill>
            <a:schemeClr val="bg1"/>
          </a:solidFill>
          <a:latin typeface="Open Sans" pitchFamily="34" charset="0"/>
        </a:defRPr>
      </a:lvl4pPr>
      <a:lvl5pPr algn="ctr" rtl="0" eaLnBrk="1" fontAlgn="base" hangingPunct="1">
        <a:spcBef>
          <a:spcPct val="0"/>
        </a:spcBef>
        <a:spcAft>
          <a:spcPct val="0"/>
        </a:spcAft>
        <a:defRPr sz="4400">
          <a:solidFill>
            <a:schemeClr val="bg1"/>
          </a:solidFill>
          <a:latin typeface="Open Sans"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lnSpc>
          <a:spcPct val="150000"/>
        </a:lnSpc>
        <a:spcBef>
          <a:spcPct val="20000"/>
        </a:spcBef>
        <a:spcAft>
          <a:spcPct val="0"/>
        </a:spcAft>
        <a:buFont typeface="Arial" charset="0"/>
        <a:buChar char="•"/>
        <a:defRPr sz="2800" kern="1200">
          <a:solidFill>
            <a:schemeClr val="tx2"/>
          </a:solidFill>
          <a:latin typeface="Open Sans" panose="020B0606030504020204" pitchFamily="34" charset="0"/>
          <a:ea typeface="+mn-ea"/>
          <a:cs typeface="+mn-cs"/>
        </a:defRPr>
      </a:lvl1pPr>
      <a:lvl2pPr marL="742950" indent="-285750" algn="l" rtl="0" eaLnBrk="1" fontAlgn="base" hangingPunct="1">
        <a:lnSpc>
          <a:spcPct val="150000"/>
        </a:lnSpc>
        <a:spcBef>
          <a:spcPct val="20000"/>
        </a:spcBef>
        <a:spcAft>
          <a:spcPct val="0"/>
        </a:spcAft>
        <a:buFont typeface="Arial" charset="0"/>
        <a:buChar char="–"/>
        <a:defRPr sz="2400" kern="1200">
          <a:solidFill>
            <a:schemeClr val="tx2"/>
          </a:solidFill>
          <a:latin typeface="Open Sans" panose="020B0606030504020204" pitchFamily="34" charset="0"/>
          <a:ea typeface="+mn-ea"/>
          <a:cs typeface="+mn-cs"/>
        </a:defRPr>
      </a:lvl2pPr>
      <a:lvl3pPr marL="1143000" indent="-228600" algn="l" rtl="0" eaLnBrk="1" fontAlgn="base" hangingPunct="1">
        <a:lnSpc>
          <a:spcPct val="150000"/>
        </a:lnSpc>
        <a:spcBef>
          <a:spcPct val="20000"/>
        </a:spcBef>
        <a:spcAft>
          <a:spcPct val="0"/>
        </a:spcAft>
        <a:buFont typeface="Arial" charset="0"/>
        <a:buChar char="•"/>
        <a:defRPr sz="2000" kern="1200">
          <a:solidFill>
            <a:schemeClr val="tx2"/>
          </a:solidFill>
          <a:latin typeface="Open Sans" panose="020B0606030504020204" pitchFamily="34" charset="0"/>
          <a:ea typeface="+mn-ea"/>
          <a:cs typeface="+mn-cs"/>
        </a:defRPr>
      </a:lvl3pPr>
      <a:lvl4pPr marL="1600200" indent="-228600" algn="l" rtl="0" eaLnBrk="1" fontAlgn="base" hangingPunct="1">
        <a:lnSpc>
          <a:spcPct val="150000"/>
        </a:lnSpc>
        <a:spcBef>
          <a:spcPct val="20000"/>
        </a:spcBef>
        <a:spcAft>
          <a:spcPct val="0"/>
        </a:spcAft>
        <a:buFont typeface="Arial" charset="0"/>
        <a:buChar char="–"/>
        <a:defRPr kern="1200">
          <a:solidFill>
            <a:schemeClr val="tx2"/>
          </a:solidFill>
          <a:latin typeface="Open Sans" panose="020B0606030504020204" pitchFamily="34" charset="0"/>
          <a:ea typeface="+mn-ea"/>
          <a:cs typeface="+mn-cs"/>
        </a:defRPr>
      </a:lvl4pPr>
      <a:lvl5pPr marL="2057400" indent="-228600" algn="l" rtl="0" eaLnBrk="1" fontAlgn="base" hangingPunct="1">
        <a:lnSpc>
          <a:spcPct val="150000"/>
        </a:lnSpc>
        <a:spcBef>
          <a:spcPct val="20000"/>
        </a:spcBef>
        <a:spcAft>
          <a:spcPct val="0"/>
        </a:spcAft>
        <a:buFont typeface="Arial" charset="0"/>
        <a:buChar char="»"/>
        <a:defRPr kern="1200">
          <a:solidFill>
            <a:schemeClr val="tx2"/>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mleblog.medium.com/royal-literary-fund-fellow-one-to-one-writing-tutorials-66e460bdaab7"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https://mleblog.medium.com/royal-literary-fund-fellow-one-to-one-writing-tutorials-66e460bdaab7%5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p:nvPr/>
        </p:nvSpPr>
        <p:spPr>
          <a:xfrm>
            <a:off x="1" y="4086809"/>
            <a:ext cx="5632174" cy="1440160"/>
          </a:xfrm>
          <a:prstGeom prst="rect">
            <a:avLst/>
          </a:prstGeom>
          <a:noFill/>
          <a:ln>
            <a:noFill/>
          </a:ln>
        </p:spPr>
        <p:txBody>
          <a:bodyPr spcFirstLastPara="1" wrap="square" lIns="91425" tIns="45700" rIns="91425" bIns="45700" anchor="t" anchorCtr="0">
            <a:noAutofit/>
          </a:bodyPr>
          <a:lstStyle/>
          <a:p>
            <a:r>
              <a:rPr lang="en-GB" sz="4000" dirty="0">
                <a:solidFill>
                  <a:srgbClr val="FFFFFF"/>
                </a:solidFill>
                <a:latin typeface="Open Sans"/>
                <a:ea typeface="Open Sans"/>
                <a:cs typeface="Open Sans"/>
                <a:sym typeface="Open Sans"/>
              </a:rPr>
              <a:t>Developing your academic skills </a:t>
            </a:r>
            <a:endParaRPr lang="en-US" dirty="0"/>
          </a:p>
          <a:p>
            <a:pPr>
              <a:buClr>
                <a:srgbClr val="FFFFFF"/>
              </a:buClr>
              <a:buSzPts val="3600"/>
            </a:pPr>
            <a:r>
              <a:rPr lang="en-GB" sz="2400" dirty="0">
                <a:solidFill>
                  <a:srgbClr val="FFFFFF"/>
                </a:solidFill>
                <a:latin typeface="Open Sans"/>
                <a:ea typeface="Open Sans"/>
                <a:cs typeface="Open Sans"/>
                <a:sym typeface="Open Sans"/>
              </a:rPr>
              <a:t>Sam Aston, Michael Stevenson &amp; Michael Roughley</a:t>
            </a:r>
            <a:r>
              <a:rPr lang="en-GB" sz="3200" dirty="0">
                <a:solidFill>
                  <a:srgbClr val="FFFFFF"/>
                </a:solidFill>
                <a:latin typeface="Open Sans"/>
                <a:ea typeface="Open Sans"/>
                <a:cs typeface="Open Sans"/>
                <a:sym typeface="Open Sans"/>
              </a:rPr>
              <a:t> </a:t>
            </a:r>
            <a:endParaRPr sz="3200"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Practice</a:t>
            </a:r>
          </a:p>
        </p:txBody>
      </p:sp>
      <p:sp>
        <p:nvSpPr>
          <p:cNvPr id="3" name="Text Placeholder 2"/>
          <p:cNvSpPr>
            <a:spLocks noGrp="1"/>
          </p:cNvSpPr>
          <p:nvPr>
            <p:ph type="body" sz="quarter" idx="11"/>
          </p:nvPr>
        </p:nvSpPr>
        <p:spPr/>
        <p:txBody>
          <a:bodyPr/>
          <a:lstStyle/>
          <a:p>
            <a:r>
              <a:rPr lang="en-GB" b="1" dirty="0"/>
              <a:t>It says</a:t>
            </a:r>
            <a:r>
              <a:rPr lang="en-GB" dirty="0"/>
              <a:t> — What does the article excerpt say? Write a summary in  2/3 sentences.</a:t>
            </a:r>
          </a:p>
          <a:p>
            <a:endParaRPr lang="en-GB" b="1" dirty="0"/>
          </a:p>
          <a:p>
            <a:r>
              <a:rPr lang="en-GB" b="1" dirty="0"/>
              <a:t>I say </a:t>
            </a:r>
            <a:r>
              <a:rPr lang="en-GB" dirty="0"/>
              <a:t>— What do you have to say about what you have read? Consider what you already know to do this? </a:t>
            </a:r>
          </a:p>
          <a:p>
            <a:endParaRPr lang="en-GB" b="1" dirty="0"/>
          </a:p>
          <a:p>
            <a:endParaRPr lang="en-GB" dirty="0"/>
          </a:p>
        </p:txBody>
      </p:sp>
    </p:spTree>
    <p:extLst>
      <p:ext uri="{BB962C8B-B14F-4D97-AF65-F5344CB8AC3E}">
        <p14:creationId xmlns:p14="http://schemas.microsoft.com/office/powerpoint/2010/main" val="346855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BB3BB-85DE-4E9F-A83F-2C893F8A44BD}"/>
              </a:ext>
            </a:extLst>
          </p:cNvPr>
          <p:cNvSpPr>
            <a:spLocks noGrp="1"/>
          </p:cNvSpPr>
          <p:nvPr>
            <p:ph type="body" idx="1"/>
          </p:nvPr>
        </p:nvSpPr>
        <p:spPr>
          <a:xfrm>
            <a:off x="0" y="0"/>
            <a:ext cx="7488237" cy="1007765"/>
          </a:xfrm>
        </p:spPr>
        <p:txBody>
          <a:bodyPr/>
          <a:lstStyle/>
          <a:p>
            <a:r>
              <a:rPr lang="en-GB" dirty="0"/>
              <a:t>Practice </a:t>
            </a:r>
          </a:p>
        </p:txBody>
      </p:sp>
      <p:sp>
        <p:nvSpPr>
          <p:cNvPr id="3" name="Text Placeholder 2">
            <a:extLst>
              <a:ext uri="{FF2B5EF4-FFF2-40B4-BE49-F238E27FC236}">
                <a16:creationId xmlns:a16="http://schemas.microsoft.com/office/drawing/2014/main" id="{F8F2D5E9-AC9B-4485-A47B-624659CEE4EA}"/>
              </a:ext>
            </a:extLst>
          </p:cNvPr>
          <p:cNvSpPr>
            <a:spLocks noGrp="1"/>
          </p:cNvSpPr>
          <p:nvPr>
            <p:ph type="body" idx="2"/>
          </p:nvPr>
        </p:nvSpPr>
        <p:spPr/>
        <p:txBody>
          <a:bodyPr/>
          <a:lstStyle/>
          <a:p>
            <a:endParaRPr lang="en-GB" b="1" dirty="0"/>
          </a:p>
          <a:p>
            <a:r>
              <a:rPr lang="en-GB" b="1" dirty="0"/>
              <a:t>And so — </a:t>
            </a:r>
            <a:r>
              <a:rPr lang="en-GB" dirty="0"/>
              <a:t> What does that mean — what can you infer from that? What new thing do you want to say? </a:t>
            </a:r>
          </a:p>
          <a:p>
            <a:endParaRPr lang="en-GB" dirty="0"/>
          </a:p>
        </p:txBody>
      </p:sp>
    </p:spTree>
    <p:extLst>
      <p:ext uri="{BB962C8B-B14F-4D97-AF65-F5344CB8AC3E}">
        <p14:creationId xmlns:p14="http://schemas.microsoft.com/office/powerpoint/2010/main" val="55220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64415-9A52-498A-A7E4-F3A22E0278CC}"/>
              </a:ext>
            </a:extLst>
          </p:cNvPr>
          <p:cNvSpPr>
            <a:spLocks noGrp="1"/>
          </p:cNvSpPr>
          <p:nvPr>
            <p:ph type="body" sz="quarter" idx="10"/>
          </p:nvPr>
        </p:nvSpPr>
        <p:spPr>
          <a:xfrm>
            <a:off x="8012" y="32049"/>
            <a:ext cx="7488237" cy="1007765"/>
          </a:xfrm>
        </p:spPr>
        <p:txBody>
          <a:bodyPr/>
          <a:lstStyle/>
          <a:p>
            <a:r>
              <a:rPr lang="en-GB" sz="4000"/>
              <a:t>In Blackboard you will find…</a:t>
            </a:r>
          </a:p>
        </p:txBody>
      </p:sp>
      <p:sp>
        <p:nvSpPr>
          <p:cNvPr id="4" name="Text Placeholder 3">
            <a:extLst>
              <a:ext uri="{FF2B5EF4-FFF2-40B4-BE49-F238E27FC236}">
                <a16:creationId xmlns:a16="http://schemas.microsoft.com/office/drawing/2014/main" id="{F3707C47-3747-4AE1-B58D-27A234A45571}"/>
              </a:ext>
            </a:extLst>
          </p:cNvPr>
          <p:cNvSpPr>
            <a:spLocks noGrp="1"/>
          </p:cNvSpPr>
          <p:nvPr>
            <p:ph type="body" sz="quarter" idx="11"/>
          </p:nvPr>
        </p:nvSpPr>
        <p:spPr/>
        <p:txBody>
          <a:bodyPr/>
          <a:lstStyle/>
          <a:p>
            <a:pPr marL="514350" indent="-514350" algn="l" rtl="0" fontAlgn="base">
              <a:buFont typeface="+mj-lt"/>
              <a:buAutoNum type="arabicPeriod"/>
            </a:pPr>
            <a:r>
              <a:rPr lang="en-GB" b="0" i="0" u="none" strike="noStrike" dirty="0">
                <a:solidFill>
                  <a:srgbClr val="727272"/>
                </a:solidFill>
                <a:effectLst/>
                <a:latin typeface="Open Sans" panose="020B0606030504020204" pitchFamily="34" charset="0"/>
              </a:rPr>
              <a:t> 	Guidance on note- making 	</a:t>
            </a:r>
            <a:r>
              <a:rPr lang="en-GB" dirty="0">
                <a:solidFill>
                  <a:srgbClr val="727272"/>
                </a:solidFill>
              </a:rPr>
              <a:t>strategies</a:t>
            </a:r>
            <a:endParaRPr lang="en-GB" b="0" i="0" u="none" strike="noStrike" dirty="0">
              <a:solidFill>
                <a:srgbClr val="727272"/>
              </a:solidFill>
              <a:effectLst/>
              <a:latin typeface="Open Sans" panose="020B0606030504020204" pitchFamily="34" charset="0"/>
            </a:endParaRPr>
          </a:p>
          <a:p>
            <a:pPr marL="514350" indent="-514350" algn="l" rtl="0" fontAlgn="base">
              <a:buFont typeface="+mj-lt"/>
              <a:buAutoNum type="arabicPeriod"/>
            </a:pPr>
            <a:endParaRPr lang="en-US" b="0" i="0" dirty="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dirty="0">
                <a:solidFill>
                  <a:srgbClr val="727272"/>
                </a:solidFill>
                <a:effectLst/>
                <a:latin typeface="Open Sans" panose="020B0606030504020204" pitchFamily="34" charset="0"/>
              </a:rPr>
              <a:t>  	A strategy </a:t>
            </a:r>
            <a:r>
              <a:rPr lang="en-GB" dirty="0">
                <a:solidFill>
                  <a:srgbClr val="727272"/>
                </a:solidFill>
              </a:rPr>
              <a:t>for further 	building argument into 	your writing</a:t>
            </a:r>
          </a:p>
          <a:p>
            <a:pPr marL="514350" indent="-514350" algn="l" rtl="0" fontAlgn="base">
              <a:buFont typeface="+mj-lt"/>
              <a:buAutoNum type="arabicPeriod"/>
            </a:pPr>
            <a:endParaRPr lang="en-US" b="0" i="0" dirty="0">
              <a:solidFill>
                <a:srgbClr val="262626"/>
              </a:solidFill>
              <a:effectLst/>
              <a:latin typeface="Arial" panose="020B0604020202020204" pitchFamily="34" charset="0"/>
            </a:endParaRPr>
          </a:p>
          <a:p>
            <a:pPr marL="514350" indent="-514350" algn="l" rtl="0" fontAlgn="base">
              <a:buFont typeface="+mj-lt"/>
              <a:buAutoNum type="arabicPeriod"/>
            </a:pPr>
            <a:r>
              <a:rPr lang="en-GB" b="0" i="0" u="none" strike="noStrike" dirty="0">
                <a:solidFill>
                  <a:srgbClr val="727272"/>
                </a:solidFill>
                <a:effectLst/>
                <a:latin typeface="Open Sans" panose="020B0606030504020204" pitchFamily="34" charset="0"/>
              </a:rPr>
              <a:t>  	These slides and links to 	the shared notes that you 	have made today. </a:t>
            </a:r>
            <a:endParaRPr lang="en-US" b="0" i="0" dirty="0">
              <a:solidFill>
                <a:srgbClr val="262626"/>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28357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 y="90225"/>
            <a:ext cx="9144000" cy="755824"/>
          </a:xfrm>
        </p:spPr>
        <p:txBody>
          <a:bodyPr lIns="68580" tIns="216000" rIns="68580" bIns="34290" anchor="t"/>
          <a:lstStyle/>
          <a:p>
            <a:pPr marL="161925"/>
            <a:r>
              <a:rPr lang="en-GB" sz="4000"/>
              <a:t>Stay in touch  </a:t>
            </a:r>
            <a:endParaRPr lang="en-US" sz="4000"/>
          </a:p>
        </p:txBody>
      </p:sp>
      <p:sp>
        <p:nvSpPr>
          <p:cNvPr id="3" name="Rectangle 2"/>
          <p:cNvSpPr/>
          <p:nvPr/>
        </p:nvSpPr>
        <p:spPr>
          <a:xfrm>
            <a:off x="-180528" y="1504552"/>
            <a:ext cx="8720872" cy="5239896"/>
          </a:xfrm>
          <a:prstGeom prst="rect">
            <a:avLst/>
          </a:prstGeom>
        </p:spPr>
        <p:txBody>
          <a:bodyPr wrap="square" lIns="68580" tIns="34290" rIns="68580" bIns="34290" anchor="t">
            <a:spAutoFit/>
          </a:bodyPr>
          <a:lstStyle/>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Ask our staff anything about the library’s services and where to access support on academic skills like referencing and searching. </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Available in a face to face and virtual format</a:t>
            </a:r>
          </a:p>
          <a:p>
            <a:pPr marL="68580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Drop ins </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hlinkClick r:id="rId3"/>
              </a:rPr>
              <a:t>Referencing</a:t>
            </a: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 Drop in</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595959"/>
                </a:solidFill>
                <a:effectLst/>
                <a:uLnTx/>
                <a:uFillTx/>
                <a:latin typeface="Open Sans"/>
                <a:ea typeface="Verdana"/>
                <a:cs typeface="Open Sans"/>
                <a:hlinkClick r:id="rId4"/>
              </a:rPr>
              <a:t>1-2-1 Writing Support </a:t>
            </a:r>
            <a:r>
              <a:rPr kumimoji="0" lang="en-GB" sz="2800" b="0" i="0" u="none" strike="noStrike" kern="1200" cap="none" spc="0" normalizeH="0" baseline="0" noProof="0">
                <a:ln>
                  <a:noFill/>
                </a:ln>
                <a:solidFill>
                  <a:srgbClr val="595959"/>
                </a:solidFill>
                <a:effectLst/>
                <a:uLnTx/>
                <a:uFillTx/>
                <a:latin typeface="Open Sans"/>
                <a:ea typeface="Verdana"/>
                <a:cs typeface="Open Sans"/>
              </a:rPr>
              <a:t>– Royal Literary Fund Fellow</a:t>
            </a:r>
            <a:endParaRPr kumimoji="0" lang="en-GB" sz="2800" b="0" i="0" u="none" strike="noStrike" kern="1200" cap="none" spc="0" normalizeH="0" baseline="0" noProof="0">
              <a:ln>
                <a:noFill/>
              </a:ln>
              <a:solidFill>
                <a:prstClr val="black"/>
              </a:solidFill>
              <a:effectLst/>
              <a:uLnTx/>
              <a:uFillTx/>
              <a:latin typeface="Open Sans"/>
              <a:ea typeface="Open Sans"/>
              <a:cs typeface="Open Sans"/>
              <a:sym typeface="Calibri"/>
            </a:endParaRP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Chat from the Library web pages</a:t>
            </a:r>
          </a:p>
          <a:p>
            <a:pPr marL="10287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sym typeface="Calibri"/>
              </a:rPr>
              <a:t>uml.teachingandlearning@manchester.ac.uk</a:t>
            </a:r>
          </a:p>
        </p:txBody>
      </p:sp>
    </p:spTree>
    <p:extLst>
      <p:ext uri="{BB962C8B-B14F-4D97-AF65-F5344CB8AC3E}">
        <p14:creationId xmlns:p14="http://schemas.microsoft.com/office/powerpoint/2010/main" val="67755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4299" y="404664"/>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00080"/>
                </a:solidFill>
                <a:effectLst/>
                <a:uLnTx/>
                <a:uFillTx/>
                <a:latin typeface="Open Sans"/>
                <a:ea typeface="+mj-ea"/>
                <a:cs typeface="+mj-cs"/>
              </a:rPr>
              <a:t>Do you think what you learned in this session will be useful to you in the future?</a:t>
            </a:r>
          </a:p>
        </p:txBody>
      </p:sp>
      <p:pic>
        <p:nvPicPr>
          <p:cNvPr id="6" name="Picture 5" title="cro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437112"/>
            <a:ext cx="678621" cy="720000"/>
          </a:xfrm>
          <a:prstGeom prst="rect">
            <a:avLst/>
          </a:prstGeom>
        </p:spPr>
      </p:pic>
      <p:pic>
        <p:nvPicPr>
          <p:cNvPr id="7" name="Picture 6" title="purple tick symb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77" y="2577600"/>
            <a:ext cx="702149" cy="720000"/>
          </a:xfrm>
          <a:prstGeom prst="rect">
            <a:avLst/>
          </a:prstGeom>
        </p:spPr>
      </p:pic>
      <p:sp>
        <p:nvSpPr>
          <p:cNvPr id="4" name="TextBox 3"/>
          <p:cNvSpPr txBox="1"/>
          <p:nvPr/>
        </p:nvSpPr>
        <p:spPr>
          <a:xfrm>
            <a:off x="1907704" y="2577600"/>
            <a:ext cx="35283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Yes</a:t>
            </a:r>
          </a:p>
        </p:txBody>
      </p:sp>
      <p:sp>
        <p:nvSpPr>
          <p:cNvPr id="8" name="TextBox 7"/>
          <p:cNvSpPr txBox="1"/>
          <p:nvPr/>
        </p:nvSpPr>
        <p:spPr>
          <a:xfrm>
            <a:off x="1907704" y="4449226"/>
            <a:ext cx="84029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srgbClr val="7A1F7F"/>
                </a:solidFill>
                <a:effectLst/>
                <a:uLnTx/>
                <a:uFillTx/>
                <a:latin typeface="Open Sans"/>
                <a:ea typeface="+mn-ea"/>
                <a:cs typeface="+mn-cs"/>
              </a:rPr>
              <a:t>No</a:t>
            </a:r>
          </a:p>
        </p:txBody>
      </p:sp>
    </p:spTree>
    <p:extLst>
      <p:ext uri="{BB962C8B-B14F-4D97-AF65-F5344CB8AC3E}">
        <p14:creationId xmlns:p14="http://schemas.microsoft.com/office/powerpoint/2010/main" val="152816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531" y="200026"/>
            <a:ext cx="7488237" cy="897305"/>
          </a:xfrm>
        </p:spPr>
        <p:txBody>
          <a:bodyPr>
            <a:normAutofit fontScale="92500"/>
          </a:bodyPr>
          <a:lstStyle/>
          <a:p>
            <a:r>
              <a:rPr lang="en-GB" sz="3000" dirty="0">
                <a:latin typeface="Arial" panose="020B0604020202020204" pitchFamily="34" charset="0"/>
                <a:cs typeface="Arial" panose="020B0604020202020204" pitchFamily="34" charset="0"/>
              </a:rPr>
              <a:t>How to join in today</a:t>
            </a:r>
          </a:p>
        </p:txBody>
      </p:sp>
      <p:sp>
        <p:nvSpPr>
          <p:cNvPr id="3" name="Text Placeholder 2"/>
          <p:cNvSpPr>
            <a:spLocks noGrp="1"/>
          </p:cNvSpPr>
          <p:nvPr>
            <p:ph type="body" sz="quarter" idx="11"/>
          </p:nvPr>
        </p:nvSpPr>
        <p:spPr>
          <a:xfrm>
            <a:off x="321109" y="3875502"/>
            <a:ext cx="1602467" cy="525576"/>
          </a:xfrm>
        </p:spPr>
        <p:txBody>
          <a:bodyPr/>
          <a:lstStyle/>
          <a:p>
            <a:r>
              <a:rPr lang="en-GB" dirty="0"/>
              <a:t>Listen</a:t>
            </a:r>
          </a:p>
        </p:txBody>
      </p:sp>
      <p:pic>
        <p:nvPicPr>
          <p:cNvPr id="4" name="Picture 3" descr="Ear">
            <a:extLst>
              <a:ext uri="{FF2B5EF4-FFF2-40B4-BE49-F238E27FC236}">
                <a16:creationId xmlns:a16="http://schemas.microsoft.com/office/drawing/2014/main" id="{D9FCD9A2-E81F-864D-814C-9E2684F73A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08" y="2620902"/>
            <a:ext cx="1026000" cy="1026000"/>
          </a:xfrm>
          <a:prstGeom prst="rect">
            <a:avLst/>
          </a:prstGeom>
        </p:spPr>
      </p:pic>
      <p:sp>
        <p:nvSpPr>
          <p:cNvPr id="8" name="Text Placeholder 2">
            <a:extLst>
              <a:ext uri="{FF2B5EF4-FFF2-40B4-BE49-F238E27FC236}">
                <a16:creationId xmlns:a16="http://schemas.microsoft.com/office/drawing/2014/main" id="{F1CB25A9-2956-D643-811E-8799CB654837}"/>
              </a:ext>
            </a:extLst>
          </p:cNvPr>
          <p:cNvSpPr txBox="1">
            <a:spLocks/>
          </p:cNvSpPr>
          <p:nvPr/>
        </p:nvSpPr>
        <p:spPr>
          <a:xfrm>
            <a:off x="7757797" y="3937562"/>
            <a:ext cx="1602467" cy="5255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Read</a:t>
            </a:r>
          </a:p>
        </p:txBody>
      </p:sp>
      <p:sp>
        <p:nvSpPr>
          <p:cNvPr id="5" name="Text Placeholder 2">
            <a:extLst>
              <a:ext uri="{FF2B5EF4-FFF2-40B4-BE49-F238E27FC236}">
                <a16:creationId xmlns:a16="http://schemas.microsoft.com/office/drawing/2014/main" id="{C0FA4597-209F-4C4B-AE00-8B7DCA316FC0}"/>
              </a:ext>
            </a:extLst>
          </p:cNvPr>
          <p:cNvSpPr txBox="1">
            <a:spLocks/>
          </p:cNvSpPr>
          <p:nvPr/>
        </p:nvSpPr>
        <p:spPr>
          <a:xfrm>
            <a:off x="1813916" y="3928196"/>
            <a:ext cx="1602467" cy="5255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Discuss</a:t>
            </a:r>
          </a:p>
        </p:txBody>
      </p:sp>
      <p:sp>
        <p:nvSpPr>
          <p:cNvPr id="6" name="Text Placeholder 2">
            <a:extLst>
              <a:ext uri="{FF2B5EF4-FFF2-40B4-BE49-F238E27FC236}">
                <a16:creationId xmlns:a16="http://schemas.microsoft.com/office/drawing/2014/main" id="{93CC983A-4018-194C-8D20-6058AA7BF84D}"/>
              </a:ext>
            </a:extLst>
          </p:cNvPr>
          <p:cNvSpPr txBox="1">
            <a:spLocks/>
          </p:cNvSpPr>
          <p:nvPr/>
        </p:nvSpPr>
        <p:spPr>
          <a:xfrm>
            <a:off x="3317875" y="3937562"/>
            <a:ext cx="1602467" cy="5255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Write</a:t>
            </a:r>
          </a:p>
        </p:txBody>
      </p:sp>
      <p:sp>
        <p:nvSpPr>
          <p:cNvPr id="7" name="Text Placeholder 2">
            <a:extLst>
              <a:ext uri="{FF2B5EF4-FFF2-40B4-BE49-F238E27FC236}">
                <a16:creationId xmlns:a16="http://schemas.microsoft.com/office/drawing/2014/main" id="{9DE35CA3-4459-644A-A090-39A56AF3ADAF}"/>
              </a:ext>
            </a:extLst>
          </p:cNvPr>
          <p:cNvSpPr txBox="1">
            <a:spLocks/>
          </p:cNvSpPr>
          <p:nvPr/>
        </p:nvSpPr>
        <p:spPr>
          <a:xfrm>
            <a:off x="6193033" y="3942515"/>
            <a:ext cx="1602467" cy="5255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Reflect</a:t>
            </a:r>
          </a:p>
        </p:txBody>
      </p:sp>
      <p:pic>
        <p:nvPicPr>
          <p:cNvPr id="10" name="Picture 9" descr="Chat box">
            <a:extLst>
              <a:ext uri="{FF2B5EF4-FFF2-40B4-BE49-F238E27FC236}">
                <a16:creationId xmlns:a16="http://schemas.microsoft.com/office/drawing/2014/main" id="{D180755F-4834-804F-BA88-4550D66C0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6607" y="2670440"/>
            <a:ext cx="1026000" cy="1026000"/>
          </a:xfrm>
          <a:prstGeom prst="rect">
            <a:avLst/>
          </a:prstGeom>
        </p:spPr>
      </p:pic>
      <p:pic>
        <p:nvPicPr>
          <p:cNvPr id="12" name="Picture 11" descr="Pencil">
            <a:extLst>
              <a:ext uri="{FF2B5EF4-FFF2-40B4-BE49-F238E27FC236}">
                <a16:creationId xmlns:a16="http://schemas.microsoft.com/office/drawing/2014/main" id="{E15DCE33-AF6C-D843-AE96-9313ADDA1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4650" y="2660381"/>
            <a:ext cx="1026000" cy="1026000"/>
          </a:xfrm>
          <a:prstGeom prst="rect">
            <a:avLst/>
          </a:prstGeom>
        </p:spPr>
      </p:pic>
      <p:pic>
        <p:nvPicPr>
          <p:cNvPr id="14" name="Picture 13" descr="Shape, circle&#10;&#10;Description automatically generated">
            <a:extLst>
              <a:ext uri="{FF2B5EF4-FFF2-40B4-BE49-F238E27FC236}">
                <a16:creationId xmlns:a16="http://schemas.microsoft.com/office/drawing/2014/main" id="{CF25467A-F3D6-0745-AAFA-2F643AF56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737" y="2670440"/>
            <a:ext cx="1026000" cy="1026000"/>
          </a:xfrm>
          <a:prstGeom prst="rect">
            <a:avLst/>
          </a:prstGeom>
        </p:spPr>
      </p:pic>
      <p:sp>
        <p:nvSpPr>
          <p:cNvPr id="15" name="Text Placeholder 2">
            <a:extLst>
              <a:ext uri="{FF2B5EF4-FFF2-40B4-BE49-F238E27FC236}">
                <a16:creationId xmlns:a16="http://schemas.microsoft.com/office/drawing/2014/main" id="{E8B17002-965F-CD47-91AF-A1E0C4794B6E}"/>
              </a:ext>
            </a:extLst>
          </p:cNvPr>
          <p:cNvSpPr txBox="1">
            <a:spLocks/>
          </p:cNvSpPr>
          <p:nvPr/>
        </p:nvSpPr>
        <p:spPr>
          <a:xfrm>
            <a:off x="4821835" y="3937562"/>
            <a:ext cx="1602467" cy="52557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Think</a:t>
            </a:r>
          </a:p>
        </p:txBody>
      </p:sp>
      <p:pic>
        <p:nvPicPr>
          <p:cNvPr id="17" name="Picture 16" descr="Lightbulb">
            <a:extLst>
              <a:ext uri="{FF2B5EF4-FFF2-40B4-BE49-F238E27FC236}">
                <a16:creationId xmlns:a16="http://schemas.microsoft.com/office/drawing/2014/main" id="{617B980B-B15B-DB4A-9670-7BC5C0FA55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539" y="2660381"/>
            <a:ext cx="1026000" cy="1026000"/>
          </a:xfrm>
          <a:prstGeom prst="rect">
            <a:avLst/>
          </a:prstGeom>
        </p:spPr>
      </p:pic>
      <p:pic>
        <p:nvPicPr>
          <p:cNvPr id="19" name="Picture 18" descr="Document">
            <a:extLst>
              <a:ext uri="{FF2B5EF4-FFF2-40B4-BE49-F238E27FC236}">
                <a16:creationId xmlns:a16="http://schemas.microsoft.com/office/drawing/2014/main" id="{C41F437B-45E3-5E44-8A1F-1EC59FBCAC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7626" y="2670440"/>
            <a:ext cx="1026000" cy="1026000"/>
          </a:xfrm>
          <a:prstGeom prst="rect">
            <a:avLst/>
          </a:prstGeom>
        </p:spPr>
      </p:pic>
    </p:spTree>
    <p:extLst>
      <p:ext uri="{BB962C8B-B14F-4D97-AF65-F5344CB8AC3E}">
        <p14:creationId xmlns:p14="http://schemas.microsoft.com/office/powerpoint/2010/main" val="349321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7" name="Google Shape;327;p43"/>
          <p:cNvPicPr preferRelativeResize="0"/>
          <p:nvPr/>
        </p:nvPicPr>
        <p:blipFill rotWithShape="1">
          <a:blip r:embed="rId3">
            <a:alphaModFix/>
          </a:blip>
          <a:srcRect/>
          <a:stretch/>
        </p:blipFill>
        <p:spPr>
          <a:xfrm>
            <a:off x="162744" y="2142609"/>
            <a:ext cx="609600" cy="603250"/>
          </a:xfrm>
          <a:prstGeom prst="rect">
            <a:avLst/>
          </a:prstGeom>
          <a:noFill/>
          <a:ln>
            <a:noFill/>
          </a:ln>
        </p:spPr>
      </p:pic>
      <p:pic>
        <p:nvPicPr>
          <p:cNvPr id="328" name="Google Shape;328;p43"/>
          <p:cNvPicPr preferRelativeResize="0"/>
          <p:nvPr/>
        </p:nvPicPr>
        <p:blipFill rotWithShape="1">
          <a:blip r:embed="rId4">
            <a:alphaModFix/>
          </a:blip>
          <a:srcRect/>
          <a:stretch/>
        </p:blipFill>
        <p:spPr>
          <a:xfrm>
            <a:off x="162744" y="3429000"/>
            <a:ext cx="609600" cy="603250"/>
          </a:xfrm>
          <a:prstGeom prst="rect">
            <a:avLst/>
          </a:prstGeom>
          <a:noFill/>
          <a:ln>
            <a:noFill/>
          </a:ln>
        </p:spPr>
      </p:pic>
      <p:pic>
        <p:nvPicPr>
          <p:cNvPr id="329" name="Google Shape;329;p43"/>
          <p:cNvPicPr preferRelativeResize="0"/>
          <p:nvPr/>
        </p:nvPicPr>
        <p:blipFill rotWithShape="1">
          <a:blip r:embed="rId5">
            <a:alphaModFix/>
          </a:blip>
          <a:srcRect/>
          <a:stretch/>
        </p:blipFill>
        <p:spPr>
          <a:xfrm>
            <a:off x="254471" y="4795282"/>
            <a:ext cx="609600" cy="603250"/>
          </a:xfrm>
          <a:prstGeom prst="rect">
            <a:avLst/>
          </a:prstGeom>
          <a:noFill/>
          <a:ln>
            <a:noFill/>
          </a:ln>
        </p:spPr>
      </p:pic>
      <p:sp>
        <p:nvSpPr>
          <p:cNvPr id="326" name="Google Shape;326;p43"/>
          <p:cNvSpPr txBox="1">
            <a:spLocks noGrp="1"/>
          </p:cNvSpPr>
          <p:nvPr>
            <p:ph type="body" idx="2"/>
          </p:nvPr>
        </p:nvSpPr>
        <p:spPr>
          <a:xfrm>
            <a:off x="161921" y="1789043"/>
            <a:ext cx="7669291" cy="4808308"/>
          </a:xfrm>
          <a:prstGeom prst="rect">
            <a:avLst/>
          </a:prstGeom>
          <a:noFill/>
          <a:ln>
            <a:noFill/>
          </a:ln>
        </p:spPr>
        <p:txBody>
          <a:bodyPr spcFirstLastPara="1" wrap="square" lIns="91425" tIns="45700" rIns="91425" bIns="45700" anchor="t" anchorCtr="0">
            <a:noAutofit/>
          </a:bodyPr>
          <a:lstStyle/>
          <a:p>
            <a:pPr marL="457200" lvl="0" indent="-279400" algn="l" rtl="0">
              <a:spcBef>
                <a:spcPts val="0"/>
              </a:spcBef>
              <a:spcAft>
                <a:spcPts val="0"/>
              </a:spcAft>
              <a:buClr>
                <a:srgbClr val="717171"/>
              </a:buClr>
              <a:buSzPts val="2800"/>
              <a:buFont typeface="Arial"/>
              <a:buNone/>
            </a:pPr>
            <a:endParaRPr dirty="0"/>
          </a:p>
          <a:p>
            <a:pPr marL="0" lvl="0" indent="0" algn="l" rtl="0">
              <a:spcBef>
                <a:spcPts val="560"/>
              </a:spcBef>
              <a:spcAft>
                <a:spcPts val="0"/>
              </a:spcAft>
              <a:buClr>
                <a:srgbClr val="717171"/>
              </a:buClr>
              <a:buSzPts val="2800"/>
              <a:buNone/>
            </a:pPr>
            <a:r>
              <a:rPr lang="en-GB" dirty="0"/>
              <a:t>  	Making notes to be critical as you read. </a:t>
            </a:r>
            <a:endParaRPr dirty="0"/>
          </a:p>
          <a:p>
            <a:pPr marL="0" lvl="0" indent="0" algn="l" rtl="0">
              <a:spcBef>
                <a:spcPts val="560"/>
              </a:spcBef>
              <a:spcAft>
                <a:spcPts val="0"/>
              </a:spcAft>
              <a:buClr>
                <a:srgbClr val="717171"/>
              </a:buClr>
              <a:buSzPts val="2800"/>
              <a:buNone/>
            </a:pPr>
            <a:endParaRPr dirty="0"/>
          </a:p>
          <a:p>
            <a:pPr marL="0" lvl="0" indent="0" algn="l" rtl="0">
              <a:spcBef>
                <a:spcPts val="560"/>
              </a:spcBef>
              <a:spcAft>
                <a:spcPts val="0"/>
              </a:spcAft>
              <a:buClr>
                <a:srgbClr val="717171"/>
              </a:buClr>
              <a:buSzPts val="2800"/>
              <a:buNone/>
            </a:pPr>
            <a:r>
              <a:rPr lang="en-GB" dirty="0"/>
              <a:t>	Effectively referencing the evidence in 	your writing to make a coherent 	argument.</a:t>
            </a:r>
            <a:endParaRPr dirty="0"/>
          </a:p>
          <a:p>
            <a:pPr marL="0" lvl="0" indent="0" algn="l" rtl="0">
              <a:spcBef>
                <a:spcPts val="560"/>
              </a:spcBef>
              <a:spcAft>
                <a:spcPts val="0"/>
              </a:spcAft>
              <a:buClr>
                <a:srgbClr val="717171"/>
              </a:buClr>
              <a:buSzPts val="2800"/>
              <a:buNone/>
            </a:pPr>
            <a:r>
              <a:rPr lang="en-GB" dirty="0"/>
              <a:t>	</a:t>
            </a:r>
            <a:endParaRPr dirty="0"/>
          </a:p>
          <a:p>
            <a:pPr marL="0" lvl="0" indent="0" algn="l" rtl="0">
              <a:spcBef>
                <a:spcPts val="560"/>
              </a:spcBef>
              <a:spcAft>
                <a:spcPts val="0"/>
              </a:spcAft>
              <a:buClr>
                <a:srgbClr val="717171"/>
              </a:buClr>
              <a:buSzPts val="2800"/>
              <a:buNone/>
            </a:pPr>
            <a:r>
              <a:rPr lang="en-GB" dirty="0"/>
              <a:t>	Using the Library – available in Bb </a:t>
            </a:r>
            <a:endParaRPr dirty="0"/>
          </a:p>
          <a:p>
            <a:pPr marL="0" lvl="0" indent="0" algn="l" rtl="0">
              <a:spcBef>
                <a:spcPts val="560"/>
              </a:spcBef>
              <a:spcAft>
                <a:spcPts val="0"/>
              </a:spcAft>
              <a:buClr>
                <a:srgbClr val="717171"/>
              </a:buClr>
              <a:buSzPts val="2800"/>
              <a:buNone/>
            </a:pPr>
            <a:endParaRPr dirty="0"/>
          </a:p>
          <a:p>
            <a:pPr marL="457200" lvl="0" indent="-279400" algn="l" rtl="0">
              <a:spcBef>
                <a:spcPts val="560"/>
              </a:spcBef>
              <a:spcAft>
                <a:spcPts val="0"/>
              </a:spcAft>
              <a:buClr>
                <a:srgbClr val="717171"/>
              </a:buClr>
              <a:buSzPts val="2800"/>
              <a:buFont typeface="Arial"/>
              <a:buNone/>
            </a:pPr>
            <a:endParaRPr dirty="0"/>
          </a:p>
          <a:p>
            <a:pPr marL="0" lvl="0" indent="0" algn="l" rtl="0">
              <a:spcBef>
                <a:spcPts val="560"/>
              </a:spcBef>
              <a:spcAft>
                <a:spcPts val="0"/>
              </a:spcAft>
              <a:buClr>
                <a:srgbClr val="717171"/>
              </a:buClr>
              <a:buSzPts val="2800"/>
              <a:buNone/>
            </a:pPr>
            <a:endParaRPr dirty="0"/>
          </a:p>
        </p:txBody>
      </p:sp>
      <p:sp>
        <p:nvSpPr>
          <p:cNvPr id="325" name="Google Shape;325;p43"/>
          <p:cNvSpPr txBox="1">
            <a:spLocks noGrp="1"/>
          </p:cNvSpPr>
          <p:nvPr>
            <p:ph type="body" idx="1"/>
          </p:nvPr>
        </p:nvSpPr>
        <p:spPr>
          <a:xfrm>
            <a:off x="226180" y="-78508"/>
            <a:ext cx="7488237" cy="1007765"/>
          </a:xfrm>
          <a:prstGeom prst="rect">
            <a:avLst/>
          </a:prstGeom>
          <a:noFill/>
          <a:ln>
            <a:noFill/>
          </a:ln>
        </p:spPr>
        <p:txBody>
          <a:bodyPr spcFirstLastPara="1" wrap="square" lIns="91425" tIns="288000" rIns="91425" bIns="45700" anchor="t" anchorCtr="0">
            <a:noAutofit/>
          </a:bodyPr>
          <a:lstStyle/>
          <a:p>
            <a:pPr marL="0" lvl="0" indent="0" algn="l" rtl="0">
              <a:lnSpc>
                <a:spcPct val="150000"/>
              </a:lnSpc>
              <a:spcBef>
                <a:spcPts val="0"/>
              </a:spcBef>
              <a:spcAft>
                <a:spcPts val="0"/>
              </a:spcAft>
              <a:buClr>
                <a:srgbClr val="717171"/>
              </a:buClr>
              <a:buSzPts val="4000"/>
              <a:buNone/>
            </a:pPr>
            <a:r>
              <a:rPr lang="en-GB" sz="4000" dirty="0">
                <a:solidFill>
                  <a:srgbClr val="717171"/>
                </a:solidFill>
                <a:latin typeface="Open Sans"/>
                <a:ea typeface="Open Sans"/>
                <a:cs typeface="Open Sans"/>
                <a:sym typeface="Open Sans"/>
              </a:rPr>
              <a:t>In this session </a:t>
            </a:r>
            <a:endParaRPr sz="4000" dirty="0">
              <a:solidFill>
                <a:srgbClr val="71717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1EA2C4-CB48-4D08-BF0B-8BAF840553B4}"/>
              </a:ext>
            </a:extLst>
          </p:cNvPr>
          <p:cNvSpPr>
            <a:spLocks noGrp="1"/>
          </p:cNvSpPr>
          <p:nvPr>
            <p:ph idx="1"/>
          </p:nvPr>
        </p:nvSpPr>
        <p:spPr>
          <a:xfrm>
            <a:off x="251520" y="1163214"/>
            <a:ext cx="8640960" cy="5184576"/>
          </a:xfrm>
        </p:spPr>
        <p:txBody>
          <a:bodyPr/>
          <a:lstStyle/>
          <a:p>
            <a:r>
              <a:rPr lang="en-GB" sz="2400" b="1">
                <a:latin typeface="Open Sans"/>
                <a:ea typeface="Open Sans"/>
                <a:cs typeface="Open Sans"/>
              </a:rPr>
              <a:t>“It is easy to produce a furniture sale catalogue, to collect facts and to describe what is, but not so easy to produce this ‘critical’ review. It involves questioning assumptions, querying claims made for which no evidence has been provided, considering the findings of one researcher versus those of others and evaluating.” </a:t>
            </a:r>
            <a:endParaRPr lang="en-US"/>
          </a:p>
          <a:p>
            <a:r>
              <a:rPr lang="en-GB" sz="2400">
                <a:latin typeface="Open Sans"/>
                <a:ea typeface="Open Sans"/>
                <a:cs typeface="Open Sans"/>
              </a:rPr>
              <a:t>Bell, J. and Waters, S. Doing Your Research Project : A Guide For First-Time Researchers, London: McGraw-Hill Education, 2014. </a:t>
            </a:r>
            <a:endParaRPr lang="en-GB"/>
          </a:p>
        </p:txBody>
      </p:sp>
      <p:sp>
        <p:nvSpPr>
          <p:cNvPr id="3" name="Title 2">
            <a:extLst>
              <a:ext uri="{FF2B5EF4-FFF2-40B4-BE49-F238E27FC236}">
                <a16:creationId xmlns:a16="http://schemas.microsoft.com/office/drawing/2014/main" id="{6E6C0007-337E-4FB4-80F8-4DC2DB415F8E}"/>
              </a:ext>
            </a:extLst>
          </p:cNvPr>
          <p:cNvSpPr>
            <a:spLocks noGrp="1"/>
          </p:cNvSpPr>
          <p:nvPr>
            <p:ph type="title"/>
          </p:nvPr>
        </p:nvSpPr>
        <p:spPr/>
        <p:txBody>
          <a:bodyPr/>
          <a:lstStyle/>
          <a:p>
            <a:r>
              <a:rPr lang="en-GB" sz="2800" b="1">
                <a:latin typeface="Open Sans"/>
                <a:ea typeface="Open Sans"/>
                <a:cs typeface="Open Sans"/>
              </a:rPr>
              <a:t>Being critical (and not)</a:t>
            </a:r>
            <a:endParaRPr lang="en-US"/>
          </a:p>
        </p:txBody>
      </p:sp>
    </p:spTree>
    <p:extLst>
      <p:ext uri="{BB962C8B-B14F-4D97-AF65-F5344CB8AC3E}">
        <p14:creationId xmlns:p14="http://schemas.microsoft.com/office/powerpoint/2010/main" val="262072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653D5D-D1C0-4E2E-AA30-239E2A15F0A1}"/>
              </a:ext>
            </a:extLst>
          </p:cNvPr>
          <p:cNvSpPr>
            <a:spLocks noGrp="1"/>
          </p:cNvSpPr>
          <p:nvPr>
            <p:ph type="body" sz="quarter" idx="10"/>
          </p:nvPr>
        </p:nvSpPr>
        <p:spPr/>
        <p:txBody>
          <a:bodyPr/>
          <a:lstStyle/>
          <a:p>
            <a:r>
              <a:rPr lang="en-GB" dirty="0"/>
              <a:t>Being critical when taking notes </a:t>
            </a:r>
          </a:p>
        </p:txBody>
      </p:sp>
      <p:sp>
        <p:nvSpPr>
          <p:cNvPr id="3" name="Text Placeholder 2">
            <a:extLst>
              <a:ext uri="{FF2B5EF4-FFF2-40B4-BE49-F238E27FC236}">
                <a16:creationId xmlns:a16="http://schemas.microsoft.com/office/drawing/2014/main" id="{8672CAEF-E718-44FD-BC7B-F4B6A85C9F76}"/>
              </a:ext>
            </a:extLst>
          </p:cNvPr>
          <p:cNvSpPr>
            <a:spLocks noGrp="1"/>
          </p:cNvSpPr>
          <p:nvPr>
            <p:ph type="body" sz="quarter" idx="11"/>
          </p:nvPr>
        </p:nvSpPr>
        <p:spPr/>
        <p:txBody>
          <a:bodyPr/>
          <a:lstStyle/>
          <a:p>
            <a:r>
              <a:rPr lang="en-GB" dirty="0"/>
              <a:t>Capture what you are thinking by: </a:t>
            </a:r>
          </a:p>
          <a:p>
            <a:pPr marL="457200" indent="-457200">
              <a:buFont typeface="Arial" panose="020B0604020202020204" pitchFamily="34" charset="0"/>
              <a:buChar char="•"/>
            </a:pPr>
            <a:r>
              <a:rPr lang="en-GB" dirty="0"/>
              <a:t>Asking questions of the text</a:t>
            </a:r>
          </a:p>
          <a:p>
            <a:pPr marL="457200" indent="-457200">
              <a:buFont typeface="Arial" panose="020B0604020202020204" pitchFamily="34" charset="0"/>
              <a:buChar char="•"/>
            </a:pPr>
            <a:r>
              <a:rPr lang="en-GB" dirty="0"/>
              <a:t>Relating what you already know to the text</a:t>
            </a:r>
          </a:p>
          <a:p>
            <a:pPr marL="457200" indent="-457200">
              <a:buFont typeface="Arial" panose="020B0604020202020204" pitchFamily="34" charset="0"/>
              <a:buChar char="•"/>
            </a:pPr>
            <a:r>
              <a:rPr lang="en-GB" dirty="0"/>
              <a:t>Relating other research to the text </a:t>
            </a:r>
          </a:p>
          <a:p>
            <a:pPr marL="457200" indent="-457200">
              <a:buFont typeface="Arial" panose="020B0604020202020204" pitchFamily="34" charset="0"/>
              <a:buChar char="•"/>
            </a:pPr>
            <a:r>
              <a:rPr lang="en-GB" dirty="0"/>
              <a:t>Identifying your surprise at </a:t>
            </a:r>
            <a:r>
              <a:rPr lang="en-GB"/>
              <a:t>the text</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7550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D49A01-49E5-485B-BDF5-B22A93EEE9AD}"/>
              </a:ext>
            </a:extLst>
          </p:cNvPr>
          <p:cNvSpPr>
            <a:spLocks noGrp="1"/>
          </p:cNvSpPr>
          <p:nvPr>
            <p:ph type="body" sz="quarter" idx="10"/>
          </p:nvPr>
        </p:nvSpPr>
        <p:spPr>
          <a:xfrm>
            <a:off x="179389" y="188642"/>
            <a:ext cx="8964611" cy="1007765"/>
          </a:xfrm>
        </p:spPr>
        <p:txBody>
          <a:bodyPr>
            <a:noAutofit/>
          </a:bodyPr>
          <a:lstStyle/>
          <a:p>
            <a:r>
              <a:rPr lang="en-GB" sz="3600" dirty="0"/>
              <a:t>Practice taking notes to reveal thinking</a:t>
            </a:r>
          </a:p>
        </p:txBody>
      </p:sp>
      <p:sp>
        <p:nvSpPr>
          <p:cNvPr id="3" name="Text Placeholder 2">
            <a:extLst>
              <a:ext uri="{FF2B5EF4-FFF2-40B4-BE49-F238E27FC236}">
                <a16:creationId xmlns:a16="http://schemas.microsoft.com/office/drawing/2014/main" id="{1CBDA546-46A8-460A-811D-259C92D79B0C}"/>
              </a:ext>
            </a:extLst>
          </p:cNvPr>
          <p:cNvSpPr>
            <a:spLocks noGrp="1"/>
          </p:cNvSpPr>
          <p:nvPr>
            <p:ph type="body" sz="quarter" idx="11"/>
          </p:nvPr>
        </p:nvSpPr>
        <p:spPr/>
        <p:txBody>
          <a:bodyPr>
            <a:normAutofit/>
          </a:bodyPr>
          <a:lstStyle/>
          <a:p>
            <a:pPr marL="342900" indent="-342900">
              <a:buFont typeface="Arial" panose="020B0604020202020204" pitchFamily="34" charset="0"/>
              <a:buChar char="•"/>
            </a:pPr>
            <a:r>
              <a:rPr lang="en-GB" sz="2400" dirty="0"/>
              <a:t>Skim read the extract in the Google Notebook.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Identify one or more parts of the article that you connect with. </a:t>
            </a:r>
          </a:p>
          <a:p>
            <a:r>
              <a:rPr lang="en-GB" sz="2400" dirty="0"/>
              <a:t>For example something that you have read about.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Annotate the extract by adding a comment that explains your connection to the text.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You will be using your comments in the next section. </a:t>
            </a:r>
          </a:p>
        </p:txBody>
      </p:sp>
    </p:spTree>
    <p:extLst>
      <p:ext uri="{BB962C8B-B14F-4D97-AF65-F5344CB8AC3E}">
        <p14:creationId xmlns:p14="http://schemas.microsoft.com/office/powerpoint/2010/main" val="1002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1353E9-CF61-418B-987F-3426076CFB9D}"/>
              </a:ext>
            </a:extLst>
          </p:cNvPr>
          <p:cNvSpPr>
            <a:spLocks noGrp="1"/>
          </p:cNvSpPr>
          <p:nvPr>
            <p:ph type="title"/>
          </p:nvPr>
        </p:nvSpPr>
        <p:spPr/>
        <p:txBody>
          <a:bodyPr/>
          <a:lstStyle/>
          <a:p>
            <a:r>
              <a:rPr lang="en-GB" dirty="0">
                <a:solidFill>
                  <a:srgbClr val="7030A0"/>
                </a:solidFill>
              </a:rPr>
              <a:t>It says, I say and so </a:t>
            </a:r>
          </a:p>
        </p:txBody>
      </p:sp>
      <p:sp>
        <p:nvSpPr>
          <p:cNvPr id="2" name="Text Placeholder 1">
            <a:extLst>
              <a:ext uri="{FF2B5EF4-FFF2-40B4-BE49-F238E27FC236}">
                <a16:creationId xmlns:a16="http://schemas.microsoft.com/office/drawing/2014/main" id="{CAAFF3BD-134A-435A-9270-53D468A0109B}"/>
              </a:ext>
            </a:extLst>
          </p:cNvPr>
          <p:cNvSpPr>
            <a:spLocks noGrp="1"/>
          </p:cNvSpPr>
          <p:nvPr>
            <p:ph type="body" idx="1"/>
          </p:nvPr>
        </p:nvSpPr>
        <p:spPr/>
        <p:txBody>
          <a:bodyPr/>
          <a:lstStyle/>
          <a:p>
            <a:r>
              <a:rPr lang="en-GB" dirty="0">
                <a:solidFill>
                  <a:schemeClr val="bg2">
                    <a:lumMod val="25000"/>
                  </a:schemeClr>
                </a:solidFill>
              </a:rPr>
              <a:t>Part 2 </a:t>
            </a:r>
          </a:p>
        </p:txBody>
      </p:sp>
    </p:spTree>
    <p:extLst>
      <p:ext uri="{BB962C8B-B14F-4D97-AF65-F5344CB8AC3E}">
        <p14:creationId xmlns:p14="http://schemas.microsoft.com/office/powerpoint/2010/main" val="417259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8"/>
          <p:cNvSpPr txBox="1">
            <a:spLocks noGrp="1"/>
          </p:cNvSpPr>
          <p:nvPr>
            <p:ph type="body" idx="1"/>
          </p:nvPr>
        </p:nvSpPr>
        <p:spPr>
          <a:xfrm>
            <a:off x="84138" y="0"/>
            <a:ext cx="7488237" cy="1155232"/>
          </a:xfrm>
          <a:prstGeom prst="rect">
            <a:avLst/>
          </a:prstGeom>
          <a:noFill/>
          <a:ln>
            <a:noFill/>
          </a:ln>
        </p:spPr>
        <p:txBody>
          <a:bodyPr spcFirstLastPara="1" wrap="square" lIns="91425" tIns="46800" rIns="91425" bIns="45700" anchor="ctr" anchorCtr="0">
            <a:spAutoFit/>
          </a:bodyPr>
          <a:lstStyle/>
          <a:p>
            <a:pPr marL="457200" marR="0" lvl="0" indent="-228600" algn="l" rtl="0">
              <a:lnSpc>
                <a:spcPct val="150000"/>
              </a:lnSpc>
              <a:spcBef>
                <a:spcPts val="1800"/>
              </a:spcBef>
              <a:spcAft>
                <a:spcPts val="0"/>
              </a:spcAft>
              <a:buClr>
                <a:srgbClr val="7A1F7F"/>
              </a:buClr>
              <a:buSzPts val="3200"/>
              <a:buFont typeface="Arial"/>
              <a:buNone/>
            </a:pPr>
            <a:r>
              <a:rPr lang="en-GB" sz="3600" dirty="0"/>
              <a:t>It says/ I say/ And so</a:t>
            </a:r>
            <a:endParaRPr dirty="0"/>
          </a:p>
        </p:txBody>
      </p:sp>
      <p:sp>
        <p:nvSpPr>
          <p:cNvPr id="409" name="Google Shape;409;p8"/>
          <p:cNvSpPr txBox="1">
            <a:spLocks noGrp="1"/>
          </p:cNvSpPr>
          <p:nvPr>
            <p:ph type="body" idx="2"/>
          </p:nvPr>
        </p:nvSpPr>
        <p:spPr>
          <a:xfrm>
            <a:off x="1187624" y="2215911"/>
            <a:ext cx="7488832" cy="648072"/>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SzPts val="3200"/>
            </a:pPr>
            <a:r>
              <a:rPr lang="en-GB" sz="2400" b="1" dirty="0">
                <a:solidFill>
                  <a:srgbClr val="5B5B5B"/>
                </a:solidFill>
                <a:latin typeface="Open Sans"/>
                <a:ea typeface="Open Sans"/>
                <a:cs typeface="Open Sans"/>
                <a:sym typeface="Open Sans"/>
              </a:rPr>
              <a:t>It </a:t>
            </a:r>
            <a:r>
              <a:rPr lang="en-GB" sz="2400" b="1" dirty="0">
                <a:solidFill>
                  <a:srgbClr val="5B5B5B"/>
                </a:solidFill>
              </a:rPr>
              <a:t>says – </a:t>
            </a:r>
            <a:r>
              <a:rPr lang="en-GB" sz="2400" dirty="0">
                <a:solidFill>
                  <a:srgbClr val="5B5B5B"/>
                </a:solidFill>
              </a:rPr>
              <a:t>quote</a:t>
            </a:r>
            <a:r>
              <a:rPr lang="en-GB" sz="2400" dirty="0">
                <a:solidFill>
                  <a:srgbClr val="5B5B5B"/>
                </a:solidFill>
                <a:latin typeface="Open Sans"/>
                <a:ea typeface="Open Sans"/>
                <a:cs typeface="Open Sans"/>
                <a:sym typeface="Open Sans"/>
              </a:rPr>
              <a:t>/</a:t>
            </a:r>
            <a:r>
              <a:rPr lang="en-GB" sz="2400" dirty="0">
                <a:solidFill>
                  <a:srgbClr val="5B5B5B"/>
                </a:solidFill>
              </a:rPr>
              <a:t>paraphrase/summarise</a:t>
            </a:r>
            <a:r>
              <a:rPr lang="en-GB" sz="2400" dirty="0">
                <a:solidFill>
                  <a:srgbClr val="5B5B5B"/>
                </a:solidFill>
                <a:latin typeface="Open Sans"/>
                <a:ea typeface="Open Sans"/>
                <a:cs typeface="Open Sans"/>
                <a:sym typeface="Open Sans"/>
              </a:rPr>
              <a:t> </a:t>
            </a:r>
            <a:endParaRPr dirty="0"/>
          </a:p>
          <a:p>
            <a:pPr marL="0" indent="0">
              <a:spcBef>
                <a:spcPts val="0"/>
              </a:spcBef>
              <a:buClr>
                <a:srgbClr val="000000"/>
              </a:buClr>
              <a:buSzPts val="3200"/>
            </a:pPr>
            <a:r>
              <a:rPr lang="en-GB" sz="2400" dirty="0">
                <a:solidFill>
                  <a:srgbClr val="5B5B5B"/>
                </a:solidFill>
                <a:latin typeface="Open Sans"/>
                <a:ea typeface="Open Sans"/>
                <a:cs typeface="Open Sans"/>
                <a:sym typeface="Open Sans"/>
              </a:rPr>
              <a:t>(data/ references</a:t>
            </a:r>
            <a:r>
              <a:rPr lang="en-GB" sz="2400" dirty="0">
                <a:solidFill>
                  <a:srgbClr val="5B5B5B"/>
                </a:solidFill>
              </a:rPr>
              <a:t>/ evidence</a:t>
            </a:r>
            <a:r>
              <a:rPr lang="en-GB" sz="2400" dirty="0">
                <a:solidFill>
                  <a:srgbClr val="5B5B5B"/>
                </a:solidFill>
                <a:latin typeface="Open Sans"/>
                <a:ea typeface="Open Sans"/>
                <a:cs typeface="Open Sans"/>
                <a:sym typeface="Open Sans"/>
              </a:rPr>
              <a:t>)</a:t>
            </a:r>
          </a:p>
          <a:p>
            <a:pPr marL="457200" marR="0" lvl="0" indent="-228600" algn="l" rtl="0">
              <a:lnSpc>
                <a:spcPct val="100000"/>
              </a:lnSpc>
              <a:spcBef>
                <a:spcPts val="560"/>
              </a:spcBef>
              <a:spcAft>
                <a:spcPts val="0"/>
              </a:spcAft>
              <a:buClr>
                <a:srgbClr val="717171"/>
              </a:buClr>
              <a:buSzPts val="2800"/>
              <a:buFont typeface="Arial"/>
              <a:buNone/>
            </a:pPr>
            <a:endParaRPr>
              <a:latin typeface="Verdana"/>
              <a:ea typeface="Verdana"/>
              <a:cs typeface="Verdana"/>
              <a:sym typeface="Verdana"/>
            </a:endParaRPr>
          </a:p>
        </p:txBody>
      </p:sp>
      <p:sp>
        <p:nvSpPr>
          <p:cNvPr id="410" name="Google Shape;410;p8"/>
          <p:cNvSpPr txBox="1">
            <a:spLocks noGrp="1"/>
          </p:cNvSpPr>
          <p:nvPr>
            <p:ph type="body" idx="3"/>
          </p:nvPr>
        </p:nvSpPr>
        <p:spPr>
          <a:xfrm>
            <a:off x="1009650" y="3635136"/>
            <a:ext cx="8082441" cy="648072"/>
          </a:xfrm>
          <a:prstGeom prst="rect">
            <a:avLst/>
          </a:prstGeom>
          <a:noFill/>
          <a:ln>
            <a:noFill/>
          </a:ln>
        </p:spPr>
        <p:txBody>
          <a:bodyPr spcFirstLastPara="1" wrap="square" lIns="91425" tIns="45700" rIns="91425" bIns="45700" anchor="t" anchorCtr="0">
            <a:noAutofit/>
          </a:bodyPr>
          <a:lstStyle/>
          <a:p>
            <a:r>
              <a:rPr lang="en-GB" sz="2400" b="1" dirty="0">
                <a:solidFill>
                  <a:srgbClr val="5B5B5B"/>
                </a:solidFill>
                <a:latin typeface="Open Sans"/>
                <a:ea typeface="Open Sans"/>
                <a:cs typeface="Open Sans"/>
                <a:sym typeface="Open Sans"/>
              </a:rPr>
              <a:t>I </a:t>
            </a:r>
            <a:r>
              <a:rPr lang="en-GB" sz="2400" b="1" dirty="0">
                <a:solidFill>
                  <a:srgbClr val="5B5B5B"/>
                </a:solidFill>
              </a:rPr>
              <a:t>say – </a:t>
            </a:r>
            <a:r>
              <a:rPr lang="en-GB" sz="2400" dirty="0">
                <a:solidFill>
                  <a:srgbClr val="5B5B5B"/>
                </a:solidFill>
                <a:latin typeface="Open Sans"/>
                <a:ea typeface="Open Sans"/>
                <a:cs typeface="Open Sans"/>
                <a:sym typeface="Open Sans"/>
              </a:rPr>
              <a:t>your analysis of the data/references</a:t>
            </a:r>
            <a:r>
              <a:rPr lang="en-GB" sz="2400" dirty="0">
                <a:solidFill>
                  <a:srgbClr val="5B5B5B"/>
                </a:solidFill>
              </a:rPr>
              <a:t>/evidence</a:t>
            </a:r>
            <a:endParaRPr sz="2400" dirty="0">
              <a:solidFill>
                <a:srgbClr val="5B5B5B"/>
              </a:solidFill>
              <a:latin typeface="Open Sans"/>
              <a:ea typeface="Open Sans"/>
              <a:cs typeface="Open Sans"/>
              <a:sym typeface="Open Sans"/>
            </a:endParaRPr>
          </a:p>
          <a:p>
            <a:pPr marL="457200" marR="0" lvl="0" indent="-228600" algn="l" rtl="0">
              <a:lnSpc>
                <a:spcPct val="100000"/>
              </a:lnSpc>
              <a:spcBef>
                <a:spcPts val="560"/>
              </a:spcBef>
              <a:spcAft>
                <a:spcPts val="0"/>
              </a:spcAft>
              <a:buClr>
                <a:srgbClr val="717171"/>
              </a:buClr>
              <a:buSzPts val="2800"/>
              <a:buFont typeface="Arial"/>
              <a:buNone/>
            </a:pPr>
            <a:endParaRPr/>
          </a:p>
        </p:txBody>
      </p:sp>
      <p:sp>
        <p:nvSpPr>
          <p:cNvPr id="411" name="Google Shape;411;p8"/>
          <p:cNvSpPr txBox="1"/>
          <p:nvPr/>
        </p:nvSpPr>
        <p:spPr>
          <a:xfrm>
            <a:off x="1187624" y="5054361"/>
            <a:ext cx="7488832" cy="648072"/>
          </a:xfrm>
          <a:prstGeom prst="rect">
            <a:avLst/>
          </a:prstGeom>
          <a:noFill/>
          <a:ln>
            <a:noFill/>
          </a:ln>
        </p:spPr>
        <p:txBody>
          <a:bodyPr spcFirstLastPara="1" wrap="square" lIns="91425" tIns="45700" rIns="91425" bIns="45700" anchor="t" anchorCtr="0">
            <a:noAutofit/>
          </a:bodyPr>
          <a:lstStyle/>
          <a:p>
            <a:pPr>
              <a:buSzPts val="3200"/>
            </a:pPr>
            <a:r>
              <a:rPr lang="en-GB" sz="2400" b="1" i="0" u="none" strike="noStrike" cap="none" dirty="0">
                <a:solidFill>
                  <a:srgbClr val="5B5B5B"/>
                </a:solidFill>
                <a:latin typeface="Open Sans"/>
                <a:ea typeface="Open Sans"/>
                <a:cs typeface="Open Sans"/>
                <a:sym typeface="Open Sans"/>
              </a:rPr>
              <a:t>And so – </a:t>
            </a:r>
            <a:r>
              <a:rPr lang="en-GB" sz="2400" b="0" i="0" u="none" strike="noStrike" cap="none" dirty="0">
                <a:solidFill>
                  <a:srgbClr val="5B5B5B"/>
                </a:solidFill>
                <a:latin typeface="Open Sans"/>
                <a:ea typeface="Open Sans"/>
                <a:cs typeface="Open Sans"/>
                <a:sym typeface="Open Sans"/>
              </a:rPr>
              <a:t>why is this significant? How does your analysis </a:t>
            </a:r>
            <a:r>
              <a:rPr lang="en-GB" sz="2400" dirty="0">
                <a:solidFill>
                  <a:srgbClr val="5B5B5B"/>
                </a:solidFill>
                <a:latin typeface="Open Sans"/>
                <a:ea typeface="Open Sans"/>
                <a:cs typeface="Open Sans"/>
                <a:sym typeface="Open Sans"/>
              </a:rPr>
              <a:t>support your argument? What connects it to the wider point you are making?</a:t>
            </a:r>
            <a:endParaRPr lang="en-GB" sz="2400" dirty="0">
              <a:solidFill>
                <a:srgbClr val="5B5B5B"/>
              </a:solidFill>
              <a:latin typeface="Open Sans"/>
              <a:ea typeface="Open Sans"/>
              <a:cs typeface="Open Sans"/>
            </a:endParaRPr>
          </a:p>
          <a:p>
            <a:pPr marL="457200" marR="0" lvl="0" indent="-228600" algn="l" rtl="0">
              <a:lnSpc>
                <a:spcPct val="100000"/>
              </a:lnSpc>
              <a:spcBef>
                <a:spcPts val="560"/>
              </a:spcBef>
              <a:spcAft>
                <a:spcPts val="0"/>
              </a:spcAft>
              <a:buClr>
                <a:srgbClr val="717171"/>
              </a:buClr>
              <a:buSzPts val="2800"/>
              <a:buFont typeface="Arial"/>
              <a:buNone/>
            </a:pPr>
            <a:endParaRPr sz="2800" b="0" i="0" u="none" strike="noStrike" cap="none">
              <a:solidFill>
                <a:srgbClr val="717171"/>
              </a:solidFill>
              <a:latin typeface="Verdana"/>
              <a:ea typeface="Verdana"/>
              <a:cs typeface="Verdana"/>
              <a:sym typeface="Verdana"/>
            </a:endParaRPr>
          </a:p>
        </p:txBody>
      </p:sp>
      <p:pic>
        <p:nvPicPr>
          <p:cNvPr id="412" name="Google Shape;412;p8"/>
          <p:cNvPicPr preferRelativeResize="0"/>
          <p:nvPr/>
        </p:nvPicPr>
        <p:blipFill rotWithShape="1">
          <a:blip r:embed="rId3">
            <a:alphaModFix/>
          </a:blip>
          <a:srcRect/>
          <a:stretch/>
        </p:blipFill>
        <p:spPr>
          <a:xfrm>
            <a:off x="-66575" y="1186514"/>
            <a:ext cx="7638950" cy="670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0"/>
          <p:cNvSpPr txBox="1"/>
          <p:nvPr/>
        </p:nvSpPr>
        <p:spPr>
          <a:xfrm>
            <a:off x="1911180" y="462158"/>
            <a:ext cx="6768690"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1" i="0" u="none" strike="noStrike" cap="none">
                <a:solidFill>
                  <a:schemeClr val="dk1"/>
                </a:solidFill>
                <a:latin typeface="Open Sans"/>
                <a:ea typeface="Open Sans"/>
                <a:cs typeface="Open Sans"/>
                <a:sym typeface="Open Sans"/>
              </a:rPr>
              <a:t>Jones (2016) noted that </a:t>
            </a:r>
            <a:r>
              <a:rPr lang="en-GB" sz="2200" b="0" i="0" u="none" strike="noStrike" cap="none">
                <a:solidFill>
                  <a:schemeClr val="dk1"/>
                </a:solidFill>
                <a:latin typeface="Open Sans"/>
                <a:ea typeface="Open Sans"/>
                <a:cs typeface="Open Sans"/>
                <a:sym typeface="Open Sans"/>
              </a:rPr>
              <a:t>a lack of awareness and understanding of complex grant and bursary schemes provides a further financial barrier in the United Kingdom for higher attaining young people from lower participation schools.</a:t>
            </a:r>
            <a:endParaRPr/>
          </a:p>
        </p:txBody>
      </p:sp>
      <p:sp>
        <p:nvSpPr>
          <p:cNvPr id="419" name="Google Shape;419;p10"/>
          <p:cNvSpPr txBox="1"/>
          <p:nvPr/>
        </p:nvSpPr>
        <p:spPr>
          <a:xfrm>
            <a:off x="1911178" y="2637185"/>
            <a:ext cx="6768691"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0" i="0" u="none" strike="noStrike" cap="none">
                <a:solidFill>
                  <a:schemeClr val="dk1"/>
                </a:solidFill>
                <a:latin typeface="Open Sans"/>
                <a:ea typeface="Open Sans"/>
                <a:cs typeface="Open Sans"/>
                <a:sym typeface="Open Sans"/>
              </a:rPr>
              <a:t>Complex student loan and bursary schemes, added to high levels of debt on graduation, </a:t>
            </a:r>
            <a:r>
              <a:rPr lang="en-GB" sz="2200" b="1" i="0" u="none" strike="noStrike" cap="none">
                <a:solidFill>
                  <a:schemeClr val="dk1"/>
                </a:solidFill>
                <a:latin typeface="Open Sans"/>
                <a:ea typeface="Open Sans"/>
                <a:cs typeface="Open Sans"/>
                <a:sym typeface="Open Sans"/>
              </a:rPr>
              <a:t>all contribute towards a sense that</a:t>
            </a:r>
            <a:r>
              <a:rPr lang="en-GB" sz="2200" b="0" i="0" u="none" strike="noStrike" cap="none">
                <a:solidFill>
                  <a:schemeClr val="dk1"/>
                </a:solidFill>
                <a:latin typeface="Open Sans"/>
                <a:ea typeface="Open Sans"/>
                <a:cs typeface="Open Sans"/>
                <a:sym typeface="Open Sans"/>
              </a:rPr>
              <a:t> a university education is too expensive for many young people.</a:t>
            </a:r>
            <a:endParaRPr sz="2200" b="0" i="0" u="none" strike="noStrike" cap="none">
              <a:solidFill>
                <a:schemeClr val="dk1"/>
              </a:solidFill>
              <a:latin typeface="Open Sans"/>
              <a:ea typeface="Open Sans"/>
              <a:cs typeface="Open Sans"/>
              <a:sym typeface="Open Sans"/>
            </a:endParaRPr>
          </a:p>
        </p:txBody>
      </p:sp>
      <p:sp>
        <p:nvSpPr>
          <p:cNvPr id="420" name="Google Shape;420;p10"/>
          <p:cNvSpPr txBox="1"/>
          <p:nvPr/>
        </p:nvSpPr>
        <p:spPr>
          <a:xfrm>
            <a:off x="1911178" y="4949333"/>
            <a:ext cx="6768691"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200" b="1" i="0" u="none" strike="noStrike" cap="none" dirty="0">
                <a:solidFill>
                  <a:schemeClr val="dk1"/>
                </a:solidFill>
                <a:latin typeface="Open Sans"/>
                <a:ea typeface="Open Sans"/>
                <a:cs typeface="Open Sans"/>
                <a:sym typeface="Open Sans"/>
              </a:rPr>
              <a:t>Higher education should be free to all as </a:t>
            </a:r>
            <a:r>
              <a:rPr lang="en-GB" sz="2200" b="0" i="0" u="none" strike="noStrike" cap="none" dirty="0">
                <a:solidFill>
                  <a:schemeClr val="dk1"/>
                </a:solidFill>
                <a:latin typeface="Open Sans"/>
                <a:ea typeface="Open Sans"/>
                <a:cs typeface="Open Sans"/>
                <a:sym typeface="Open Sans"/>
              </a:rPr>
              <a:t>“debt aversion” can lead to those who would benefit (both themselves and society), from attending university choosing a different career path.  </a:t>
            </a:r>
            <a:endParaRPr dirty="0"/>
          </a:p>
        </p:txBody>
      </p:sp>
      <p:grpSp>
        <p:nvGrpSpPr>
          <p:cNvPr id="421" name="Google Shape;421;p10"/>
          <p:cNvGrpSpPr/>
          <p:nvPr/>
        </p:nvGrpSpPr>
        <p:grpSpPr>
          <a:xfrm>
            <a:off x="180108" y="265173"/>
            <a:ext cx="1478598" cy="6395736"/>
            <a:chOff x="2308700" y="3125"/>
            <a:chExt cx="1478598" cy="6395736"/>
          </a:xfrm>
        </p:grpSpPr>
        <p:sp>
          <p:nvSpPr>
            <p:cNvPr id="422" name="Google Shape;422;p10"/>
            <p:cNvSpPr/>
            <p:nvPr/>
          </p:nvSpPr>
          <p:spPr>
            <a:xfrm>
              <a:off x="2350500" y="3125"/>
              <a:ext cx="1395000" cy="2063140"/>
            </a:xfrm>
            <a:prstGeom prst="rect">
              <a:avLst/>
            </a:prstGeom>
            <a:solidFill>
              <a:srgbClr val="791E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txBox="1"/>
            <p:nvPr/>
          </p:nvSpPr>
          <p:spPr>
            <a:xfrm>
              <a:off x="2350500" y="3125"/>
              <a:ext cx="1395000" cy="2063140"/>
            </a:xfrm>
            <a:prstGeom prst="rect">
              <a:avLst/>
            </a:prstGeom>
            <a:noFill/>
            <a:ln>
              <a:noFill/>
            </a:ln>
          </p:spPr>
          <p:txBody>
            <a:bodyPr spcFirstLastPara="1" wrap="square" lIns="111750" tIns="111750" rIns="111750" bIns="111750" anchor="ctr" anchorCtr="0">
              <a:noAutofit/>
            </a:bodyPr>
            <a:lstStyle/>
            <a:p>
              <a:pPr marL="0" marR="0" lvl="0" indent="0" algn="ctr" rtl="0">
                <a:lnSpc>
                  <a:spcPct val="90000"/>
                </a:lnSpc>
                <a:spcBef>
                  <a:spcPts val="0"/>
                </a:spcBef>
                <a:spcAft>
                  <a:spcPts val="0"/>
                </a:spcAft>
                <a:buNone/>
              </a:pPr>
              <a:r>
                <a:rPr lang="en-GB" sz="4400" b="0" i="0" u="none" strike="noStrike" cap="none">
                  <a:solidFill>
                    <a:srgbClr val="F2F2F2"/>
                  </a:solidFill>
                  <a:latin typeface="Open Sans"/>
                  <a:ea typeface="Open Sans"/>
                  <a:cs typeface="Open Sans"/>
                  <a:sym typeface="Open Sans"/>
                </a:rPr>
                <a:t>It Says</a:t>
              </a:r>
              <a:endParaRPr/>
            </a:p>
          </p:txBody>
        </p:sp>
        <p:sp>
          <p:nvSpPr>
            <p:cNvPr id="424" name="Google Shape;424;p10"/>
            <p:cNvSpPr/>
            <p:nvPr/>
          </p:nvSpPr>
          <p:spPr>
            <a:xfrm>
              <a:off x="2318713" y="2169423"/>
              <a:ext cx="1458572" cy="2063140"/>
            </a:xfrm>
            <a:prstGeom prst="rect">
              <a:avLst/>
            </a:prstGeom>
            <a:solidFill>
              <a:srgbClr val="791E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txBox="1"/>
            <p:nvPr/>
          </p:nvSpPr>
          <p:spPr>
            <a:xfrm>
              <a:off x="2318713" y="2169423"/>
              <a:ext cx="1458572" cy="2063140"/>
            </a:xfrm>
            <a:prstGeom prst="rect">
              <a:avLst/>
            </a:prstGeom>
            <a:noFill/>
            <a:ln>
              <a:noFill/>
            </a:ln>
          </p:spPr>
          <p:txBody>
            <a:bodyPr spcFirstLastPara="1" wrap="square" lIns="101600" tIns="101600" rIns="101600" bIns="101600" anchor="ctr" anchorCtr="0">
              <a:noAutofit/>
            </a:bodyPr>
            <a:lstStyle/>
            <a:p>
              <a:pPr marL="0" marR="0" lvl="0" indent="0" algn="ctr" rtl="0">
                <a:lnSpc>
                  <a:spcPct val="90000"/>
                </a:lnSpc>
                <a:spcBef>
                  <a:spcPts val="0"/>
                </a:spcBef>
                <a:spcAft>
                  <a:spcPts val="0"/>
                </a:spcAft>
                <a:buNone/>
              </a:pPr>
              <a:r>
                <a:rPr lang="en-GB" sz="4000" b="0" i="0" u="none" strike="noStrike" cap="none">
                  <a:solidFill>
                    <a:srgbClr val="F2F2F2"/>
                  </a:solidFill>
                  <a:latin typeface="Arial"/>
                  <a:ea typeface="Arial"/>
                  <a:cs typeface="Arial"/>
                  <a:sym typeface="Arial"/>
                </a:rPr>
                <a:t>I Say</a:t>
              </a:r>
              <a:endParaRPr/>
            </a:p>
          </p:txBody>
        </p:sp>
        <p:sp>
          <p:nvSpPr>
            <p:cNvPr id="426" name="Google Shape;426;p10"/>
            <p:cNvSpPr/>
            <p:nvPr/>
          </p:nvSpPr>
          <p:spPr>
            <a:xfrm>
              <a:off x="2308700" y="4335721"/>
              <a:ext cx="1478598" cy="2063140"/>
            </a:xfrm>
            <a:prstGeom prst="rect">
              <a:avLst/>
            </a:prstGeom>
            <a:solidFill>
              <a:srgbClr val="791E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txBox="1"/>
            <p:nvPr/>
          </p:nvSpPr>
          <p:spPr>
            <a:xfrm>
              <a:off x="2308700" y="4335721"/>
              <a:ext cx="1478598" cy="2063140"/>
            </a:xfrm>
            <a:prstGeom prst="rect">
              <a:avLst/>
            </a:prstGeom>
            <a:noFill/>
            <a:ln>
              <a:noFill/>
            </a:ln>
          </p:spPr>
          <p:txBody>
            <a:bodyPr spcFirstLastPara="1" wrap="square" lIns="101600" tIns="101600" rIns="101600" bIns="101600" anchor="ctr" anchorCtr="0">
              <a:noAutofit/>
            </a:bodyPr>
            <a:lstStyle/>
            <a:p>
              <a:pPr marL="0" marR="0" lvl="0" indent="0" algn="ctr" rtl="0">
                <a:lnSpc>
                  <a:spcPct val="90000"/>
                </a:lnSpc>
                <a:spcBef>
                  <a:spcPts val="0"/>
                </a:spcBef>
                <a:spcAft>
                  <a:spcPts val="0"/>
                </a:spcAft>
                <a:buNone/>
              </a:pPr>
              <a:r>
                <a:rPr lang="en-GB" sz="4000" b="0" i="0" u="none" strike="noStrike" cap="none">
                  <a:solidFill>
                    <a:srgbClr val="F2F2F2"/>
                  </a:solidFill>
                  <a:latin typeface="Arial"/>
                  <a:ea typeface="Arial"/>
                  <a:cs typeface="Arial"/>
                  <a:sym typeface="Arial"/>
                </a:rPr>
                <a:t>And So</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5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
                                        </p:tgtEl>
                                        <p:attrNameLst>
                                          <p:attrName>style.visibility</p:attrName>
                                        </p:attrNameLst>
                                      </p:cBhvr>
                                      <p:to>
                                        <p:strVal val="visible"/>
                                      </p:to>
                                    </p:set>
                                    <p:animEffect transition="in" filter="fade">
                                      <p:cBhvr>
                                        <p:cTn id="17"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262626"/>
      </a:dk1>
      <a:lt1>
        <a:srgbClr val="FFFFFF"/>
      </a:lt1>
      <a:dk2>
        <a:srgbClr val="FFFFFF"/>
      </a:dk2>
      <a:lt2>
        <a:srgbClr val="FFFFFF"/>
      </a:lt2>
      <a:accent1>
        <a:srgbClr val="7A1F7F"/>
      </a:accent1>
      <a:accent2>
        <a:srgbClr val="FDB828"/>
      </a:accent2>
      <a:accent3>
        <a:srgbClr val="009B9B"/>
      </a:accent3>
      <a:accent4>
        <a:srgbClr val="C81976"/>
      </a:accent4>
      <a:accent5>
        <a:srgbClr val="FDB828"/>
      </a:accent5>
      <a:accent6>
        <a:srgbClr val="88898C"/>
      </a:accent6>
      <a:hlink>
        <a:srgbClr val="7A1F7F"/>
      </a:hlink>
      <a:folHlink>
        <a:srgbClr val="009B9B"/>
      </a:folHlink>
    </a:clrScheme>
    <a:fontScheme name="MLE Open San">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le-presentations">
  <a:themeElements>
    <a:clrScheme name="my-learning-essentials">
      <a:dk1>
        <a:srgbClr val="595959"/>
      </a:dk1>
      <a:lt1>
        <a:sysClr val="window" lastClr="FFFFFF"/>
      </a:lt1>
      <a:dk2>
        <a:srgbClr val="595959"/>
      </a:dk2>
      <a:lt2>
        <a:srgbClr val="D2D2D2"/>
      </a:lt2>
      <a:accent1>
        <a:srgbClr val="7A1F7F"/>
      </a:accent1>
      <a:accent2>
        <a:srgbClr val="88898C"/>
      </a:accent2>
      <a:accent3>
        <a:srgbClr val="FDB828"/>
      </a:accent3>
      <a:accent4>
        <a:srgbClr val="C81976"/>
      </a:accent4>
      <a:accent5>
        <a:srgbClr val="000000"/>
      </a:accent5>
      <a:accent6>
        <a:srgbClr val="000000"/>
      </a:accent6>
      <a:hlink>
        <a:srgbClr val="0070C0"/>
      </a:hlink>
      <a:folHlink>
        <a:srgbClr val="FF79C2"/>
      </a:folHlink>
    </a:clrScheme>
    <a:fontScheme name="my-learning-essentials">
      <a:majorFont>
        <a:latin typeface="Open Sans"/>
        <a:ea typeface=""/>
        <a:cs typeface=""/>
      </a:majorFont>
      <a:minorFont>
        <a:latin typeface="Verdana"/>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636</Words>
  <Application>Microsoft Office PowerPoint</Application>
  <PresentationFormat>On-screen Show (4:3)</PresentationFormat>
  <Paragraphs>80</Paragraphs>
  <Slides>14</Slides>
  <Notes>7</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Theme</vt:lpstr>
      <vt:lpstr>1_mle-presentations</vt:lpstr>
      <vt:lpstr>PowerPoint Presentation</vt:lpstr>
      <vt:lpstr>PowerPoint Presentation</vt:lpstr>
      <vt:lpstr>PowerPoint Presentation</vt:lpstr>
      <vt:lpstr>Being critical (and not)</vt:lpstr>
      <vt:lpstr>PowerPoint Presentation</vt:lpstr>
      <vt:lpstr>PowerPoint Presentation</vt:lpstr>
      <vt:lpstr>It says, I say and so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Aston</dc:creator>
  <cp:lastModifiedBy>Samantha Aston</cp:lastModifiedBy>
  <cp:revision>3</cp:revision>
  <dcterms:created xsi:type="dcterms:W3CDTF">2022-02-17T15:45:02Z</dcterms:created>
  <dcterms:modified xsi:type="dcterms:W3CDTF">2022-09-26T07:54:47Z</dcterms:modified>
</cp:coreProperties>
</file>