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2_29C6F32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64" r:id="rId3"/>
    <p:sldId id="262" r:id="rId4"/>
    <p:sldId id="265" r:id="rId5"/>
    <p:sldId id="277" r:id="rId6"/>
    <p:sldId id="365" r:id="rId7"/>
    <p:sldId id="276" r:id="rId8"/>
    <p:sldId id="367" r:id="rId9"/>
    <p:sldId id="374" r:id="rId10"/>
    <p:sldId id="368" r:id="rId11"/>
    <p:sldId id="258" r:id="rId12"/>
    <p:sldId id="376" r:id="rId13"/>
    <p:sldId id="369" r:id="rId14"/>
    <p:sldId id="370" r:id="rId15"/>
    <p:sldId id="372" r:id="rId16"/>
    <p:sldId id="375" r:id="rId17"/>
    <p:sldId id="306" r:id="rId18"/>
    <p:sldId id="292" r:id="rId19"/>
    <p:sldId id="30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141AED-E60A-2224-C14B-137C7DEAB283}" name="Samantha Aston" initials="SA" userId="S::sam.aston@manchester.ac.uk::826480a9-4694-47e3-8984-c31f8ac5bc3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994D1-CB2A-A965-943C-98858553734B}" v="55" dt="2022-03-11T12:40:20.194"/>
    <p1510:client id="{2DFAF7EA-C507-CABB-3989-24565A3287D7}" v="5" dt="2022-03-16T14:34:12.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Aston" userId="826480a9-4694-47e3-8984-c31f8ac5bc32" providerId="ADAL" clId="{DE6F3946-15DE-4B5B-A17D-90BDB39004E1}"/>
    <pc:docChg chg="delSld">
      <pc:chgData name="Samantha Aston" userId="826480a9-4694-47e3-8984-c31f8ac5bc32" providerId="ADAL" clId="{DE6F3946-15DE-4B5B-A17D-90BDB39004E1}" dt="2022-03-07T12:55:24.312" v="3" actId="47"/>
      <pc:docMkLst>
        <pc:docMk/>
      </pc:docMkLst>
      <pc:sldChg chg="del">
        <pc:chgData name="Samantha Aston" userId="826480a9-4694-47e3-8984-c31f8ac5bc32" providerId="ADAL" clId="{DE6F3946-15DE-4B5B-A17D-90BDB39004E1}" dt="2022-03-07T12:55:19.341" v="0" actId="47"/>
        <pc:sldMkLst>
          <pc:docMk/>
          <pc:sldMk cId="1362851453" sldId="380"/>
        </pc:sldMkLst>
      </pc:sldChg>
      <pc:sldChg chg="del">
        <pc:chgData name="Samantha Aston" userId="826480a9-4694-47e3-8984-c31f8ac5bc32" providerId="ADAL" clId="{DE6F3946-15DE-4B5B-A17D-90BDB39004E1}" dt="2022-03-07T12:55:20.300" v="1" actId="47"/>
        <pc:sldMkLst>
          <pc:docMk/>
          <pc:sldMk cId="3532778563" sldId="381"/>
        </pc:sldMkLst>
      </pc:sldChg>
      <pc:sldChg chg="del">
        <pc:chgData name="Samantha Aston" userId="826480a9-4694-47e3-8984-c31f8ac5bc32" providerId="ADAL" clId="{DE6F3946-15DE-4B5B-A17D-90BDB39004E1}" dt="2022-03-07T12:55:22.617" v="2" actId="47"/>
        <pc:sldMkLst>
          <pc:docMk/>
          <pc:sldMk cId="1033723935" sldId="382"/>
        </pc:sldMkLst>
      </pc:sldChg>
      <pc:sldChg chg="del">
        <pc:chgData name="Samantha Aston" userId="826480a9-4694-47e3-8984-c31f8ac5bc32" providerId="ADAL" clId="{DE6F3946-15DE-4B5B-A17D-90BDB39004E1}" dt="2022-03-07T12:55:24.312" v="3" actId="47"/>
        <pc:sldMkLst>
          <pc:docMk/>
          <pc:sldMk cId="3077919017" sldId="383"/>
        </pc:sldMkLst>
      </pc:sldChg>
      <pc:sldMasterChg chg="delSldLayout">
        <pc:chgData name="Samantha Aston" userId="826480a9-4694-47e3-8984-c31f8ac5bc32" providerId="ADAL" clId="{DE6F3946-15DE-4B5B-A17D-90BDB39004E1}" dt="2022-03-07T12:55:24.312" v="3" actId="47"/>
        <pc:sldMasterMkLst>
          <pc:docMk/>
          <pc:sldMasterMk cId="2438234702" sldId="2147483660"/>
        </pc:sldMasterMkLst>
        <pc:sldLayoutChg chg="del">
          <pc:chgData name="Samantha Aston" userId="826480a9-4694-47e3-8984-c31f8ac5bc32" providerId="ADAL" clId="{DE6F3946-15DE-4B5B-A17D-90BDB39004E1}" dt="2022-03-07T12:55:24.312" v="3" actId="47"/>
          <pc:sldLayoutMkLst>
            <pc:docMk/>
            <pc:sldMasterMk cId="2438234702" sldId="2147483660"/>
            <pc:sldLayoutMk cId="1320153189" sldId="2147483678"/>
          </pc:sldLayoutMkLst>
        </pc:sldLayoutChg>
      </pc:sldMasterChg>
    </pc:docChg>
  </pc:docChgLst>
  <pc:docChgLst>
    <pc:chgData name="Samantha Aston" userId="S::sam.aston@manchester.ac.uk::826480a9-4694-47e3-8984-c31f8ac5bc32" providerId="AD" clId="Web-{2D0994D1-CB2A-A965-943C-98858553734B}"/>
    <pc:docChg chg="modSld">
      <pc:chgData name="Samantha Aston" userId="S::sam.aston@manchester.ac.uk::826480a9-4694-47e3-8984-c31f8ac5bc32" providerId="AD" clId="Web-{2D0994D1-CB2A-A965-943C-98858553734B}" dt="2022-03-11T12:40:40.320" v="46"/>
      <pc:docMkLst>
        <pc:docMk/>
      </pc:docMkLst>
      <pc:sldChg chg="modSp">
        <pc:chgData name="Samantha Aston" userId="S::sam.aston@manchester.ac.uk::826480a9-4694-47e3-8984-c31f8ac5bc32" providerId="AD" clId="Web-{2D0994D1-CB2A-A965-943C-98858553734B}" dt="2022-03-11T10:22:55.706" v="2" actId="20577"/>
        <pc:sldMkLst>
          <pc:docMk/>
          <pc:sldMk cId="1884308611" sldId="257"/>
        </pc:sldMkLst>
        <pc:spChg chg="mod">
          <ac:chgData name="Samantha Aston" userId="S::sam.aston@manchester.ac.uk::826480a9-4694-47e3-8984-c31f8ac5bc32" providerId="AD" clId="Web-{2D0994D1-CB2A-A965-943C-98858553734B}" dt="2022-03-11T10:22:55.706" v="2" actId="20577"/>
          <ac:spMkLst>
            <pc:docMk/>
            <pc:sldMk cId="1884308611" sldId="257"/>
            <ac:spMk id="2" creationId="{00000000-0000-0000-0000-000000000000}"/>
          </ac:spMkLst>
        </pc:spChg>
      </pc:sldChg>
      <pc:sldChg chg="modSp modCm modNotes">
        <pc:chgData name="Samantha Aston" userId="S::sam.aston@manchester.ac.uk::826480a9-4694-47e3-8984-c31f8ac5bc32" providerId="AD" clId="Web-{2D0994D1-CB2A-A965-943C-98858553734B}" dt="2022-03-11T12:40:20.022" v="45"/>
        <pc:sldMkLst>
          <pc:docMk/>
          <pc:sldMk cId="700904229" sldId="258"/>
        </pc:sldMkLst>
        <pc:spChg chg="mod">
          <ac:chgData name="Samantha Aston" userId="S::sam.aston@manchester.ac.uk::826480a9-4694-47e3-8984-c31f8ac5bc32" providerId="AD" clId="Web-{2D0994D1-CB2A-A965-943C-98858553734B}" dt="2022-03-11T12:39:14.177" v="27" actId="20577"/>
          <ac:spMkLst>
            <pc:docMk/>
            <pc:sldMk cId="700904229" sldId="258"/>
            <ac:spMk id="2" creationId="{F93EDB63-4044-469B-B784-63EBEAD3F8A9}"/>
          </ac:spMkLst>
        </pc:spChg>
      </pc:sldChg>
      <pc:sldChg chg="modSp">
        <pc:chgData name="Samantha Aston" userId="S::sam.aston@manchester.ac.uk::826480a9-4694-47e3-8984-c31f8ac5bc32" providerId="AD" clId="Web-{2D0994D1-CB2A-A965-943C-98858553734B}" dt="2022-03-11T10:25:30.726" v="21" actId="20577"/>
        <pc:sldMkLst>
          <pc:docMk/>
          <pc:sldMk cId="3006216475" sldId="364"/>
        </pc:sldMkLst>
        <pc:spChg chg="mod">
          <ac:chgData name="Samantha Aston" userId="S::sam.aston@manchester.ac.uk::826480a9-4694-47e3-8984-c31f8ac5bc32" providerId="AD" clId="Web-{2D0994D1-CB2A-A965-943C-98858553734B}" dt="2022-03-11T10:25:30.726" v="21" actId="20577"/>
          <ac:spMkLst>
            <pc:docMk/>
            <pc:sldMk cId="3006216475" sldId="364"/>
            <ac:spMk id="11" creationId="{5C6F33D0-790D-4E07-88D3-B4A388720F37}"/>
          </ac:spMkLst>
        </pc:spChg>
      </pc:sldChg>
      <pc:sldChg chg="modNotes">
        <pc:chgData name="Samantha Aston" userId="S::sam.aston@manchester.ac.uk::826480a9-4694-47e3-8984-c31f8ac5bc32" providerId="AD" clId="Web-{2D0994D1-CB2A-A965-943C-98858553734B}" dt="2022-03-11T12:40:40.320" v="46"/>
        <pc:sldMkLst>
          <pc:docMk/>
          <pc:sldMk cId="3147193127" sldId="370"/>
        </pc:sldMkLst>
      </pc:sldChg>
      <pc:sldChg chg="modSp modNotes">
        <pc:chgData name="Samantha Aston" userId="S::sam.aston@manchester.ac.uk::826480a9-4694-47e3-8984-c31f8ac5bc32" providerId="AD" clId="Web-{2D0994D1-CB2A-A965-943C-98858553734B}" dt="2022-03-11T12:40:02.225" v="33"/>
        <pc:sldMkLst>
          <pc:docMk/>
          <pc:sldMk cId="2306622480" sldId="376"/>
        </pc:sldMkLst>
        <pc:spChg chg="mod">
          <ac:chgData name="Samantha Aston" userId="S::sam.aston@manchester.ac.uk::826480a9-4694-47e3-8984-c31f8ac5bc32" providerId="AD" clId="Web-{2D0994D1-CB2A-A965-943C-98858553734B}" dt="2022-03-11T12:39:38.521" v="29" actId="20577"/>
          <ac:spMkLst>
            <pc:docMk/>
            <pc:sldMk cId="2306622480" sldId="376"/>
            <ac:spMk id="3" creationId="{13B474BF-7B0D-4275-A0BC-A52743FD6E4D}"/>
          </ac:spMkLst>
        </pc:spChg>
      </pc:sldChg>
    </pc:docChg>
  </pc:docChgLst>
  <pc:docChgLst>
    <pc:chgData name="Samantha Aston" userId="S::sam.aston@manchester.ac.uk::826480a9-4694-47e3-8984-c31f8ac5bc32" providerId="AD" clId="Web-{2DFAF7EA-C507-CABB-3989-24565A3287D7}"/>
    <pc:docChg chg="modSld">
      <pc:chgData name="Samantha Aston" userId="S::sam.aston@manchester.ac.uk::826480a9-4694-47e3-8984-c31f8ac5bc32" providerId="AD" clId="Web-{2DFAF7EA-C507-CABB-3989-24565A3287D7}" dt="2022-03-16T14:34:12.228" v="4" actId="20577"/>
      <pc:docMkLst>
        <pc:docMk/>
      </pc:docMkLst>
      <pc:sldChg chg="modSp">
        <pc:chgData name="Samantha Aston" userId="S::sam.aston@manchester.ac.uk::826480a9-4694-47e3-8984-c31f8ac5bc32" providerId="AD" clId="Web-{2DFAF7EA-C507-CABB-3989-24565A3287D7}" dt="2022-03-16T14:34:12.228" v="4" actId="20577"/>
        <pc:sldMkLst>
          <pc:docMk/>
          <pc:sldMk cId="1220525057" sldId="369"/>
        </pc:sldMkLst>
        <pc:spChg chg="mod">
          <ac:chgData name="Samantha Aston" userId="S::sam.aston@manchester.ac.uk::826480a9-4694-47e3-8984-c31f8ac5bc32" providerId="AD" clId="Web-{2DFAF7EA-C507-CABB-3989-24565A3287D7}" dt="2022-03-16T14:34:12.228" v="4" actId="20577"/>
          <ac:spMkLst>
            <pc:docMk/>
            <pc:sldMk cId="1220525057" sldId="369"/>
            <ac:spMk id="3" creationId="{00000000-0000-0000-0000-000000000000}"/>
          </ac:spMkLst>
        </pc:spChg>
      </pc:sldChg>
    </pc:docChg>
  </pc:docChgLst>
</pc:chgInfo>
</file>

<file path=ppt/comments/modernComment_102_29C6F325.xml><?xml version="1.0" encoding="utf-8"?>
<p188:cmLst xmlns:a="http://schemas.openxmlformats.org/drawingml/2006/main" xmlns:r="http://schemas.openxmlformats.org/officeDocument/2006/relationships" xmlns:p188="http://schemas.microsoft.com/office/powerpoint/2018/8/main">
  <p188:cm id="{FABD738B-D6B1-4EEC-B4EA-9A485BD45F65}" authorId="{03141AED-E60A-2224-C14B-137C7DEAB283}" status="resolved" created="2022-03-07T12:43:32.730" complete="100000">
    <ac:txMkLst xmlns:ac="http://schemas.microsoft.com/office/drawing/2013/main/command">
      <pc:docMk xmlns:pc="http://schemas.microsoft.com/office/powerpoint/2013/main/command"/>
      <pc:sldMk xmlns:pc="http://schemas.microsoft.com/office/powerpoint/2013/main/command" cId="700904229" sldId="258"/>
      <ac:spMk id="2" creationId="{F93EDB63-4044-469B-B784-63EBEAD3F8A9}"/>
      <ac:txMk cp="38" len="8">
        <ac:context len="229" hash="3545312797"/>
      </ac:txMk>
    </ac:txMkLst>
    <p188:pos x="1038981" y="611777"/>
    <p188:txBody>
      <a:bodyPr/>
      <a:lstStyle/>
      <a:p>
        <a:r>
          <a:rPr lang="en-GB"/>
          <a:t>Link needed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C4366-3720-45E8-95FF-96867C3A69CD}" type="datetimeFigureOut">
              <a:rPr lang="en-GB" smtClean="0"/>
              <a:t>16/03/2022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816C0-48A9-435D-8687-7ABCBA94F063}" type="slidenum">
              <a:rPr lang="en-GB" smtClean="0"/>
              <a:t>‹#›</a:t>
            </a:fld>
            <a:endParaRPr lang="en-GB"/>
          </a:p>
        </p:txBody>
      </p:sp>
    </p:spTree>
    <p:extLst>
      <p:ext uri="{BB962C8B-B14F-4D97-AF65-F5344CB8AC3E}">
        <p14:creationId xmlns:p14="http://schemas.microsoft.com/office/powerpoint/2010/main" val="388350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mbridge.org/core/journals/prehospital-and-disaster-medicine/article/humanitarian-aid-workers-the-forgotten-first-responders/F7FA565F992B610CB51B96347205F09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a:t>
            </a:fld>
            <a:endParaRPr lang="en-GB"/>
          </a:p>
        </p:txBody>
      </p:sp>
    </p:spTree>
    <p:extLst>
      <p:ext uri="{BB962C8B-B14F-4D97-AF65-F5344CB8AC3E}">
        <p14:creationId xmlns:p14="http://schemas.microsoft.com/office/powerpoint/2010/main" val="282923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(flick back to previous slide with image)</a:t>
            </a:r>
          </a:p>
          <a:p>
            <a:endParaRPr lang="en-GB"/>
          </a:p>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13</a:t>
            </a:fld>
            <a:endParaRPr lang="en-GB"/>
          </a:p>
        </p:txBody>
      </p:sp>
    </p:spTree>
    <p:extLst>
      <p:ext uri="{BB962C8B-B14F-4D97-AF65-F5344CB8AC3E}">
        <p14:creationId xmlns:p14="http://schemas.microsoft.com/office/powerpoint/2010/main" val="334305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dirty="0">
              <a:cs typeface="Calibri"/>
            </a:endParaRPr>
          </a:p>
        </p:txBody>
      </p:sp>
      <p:sp>
        <p:nvSpPr>
          <p:cNvPr id="4" name="Slide Number Placeholder 3"/>
          <p:cNvSpPr>
            <a:spLocks noGrp="1"/>
          </p:cNvSpPr>
          <p:nvPr>
            <p:ph type="sldNum" sz="quarter" idx="10"/>
          </p:nvPr>
        </p:nvSpPr>
        <p:spPr/>
        <p:txBody>
          <a:bodyPr/>
          <a:lstStyle/>
          <a:p>
            <a:fld id="{D6434F24-1626-428C-8CC5-7EAC1A754F29}" type="slidenum">
              <a:rPr lang="en-GB" smtClean="0"/>
              <a:t>14</a:t>
            </a:fld>
            <a:endParaRPr lang="en-GB"/>
          </a:p>
        </p:txBody>
      </p:sp>
    </p:spTree>
    <p:extLst>
      <p:ext uri="{BB962C8B-B14F-4D97-AF65-F5344CB8AC3E}">
        <p14:creationId xmlns:p14="http://schemas.microsoft.com/office/powerpoint/2010/main" val="421808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15</a:t>
            </a:fld>
            <a:endParaRPr lang="en-GB"/>
          </a:p>
        </p:txBody>
      </p:sp>
    </p:spTree>
    <p:extLst>
      <p:ext uri="{BB962C8B-B14F-4D97-AF65-F5344CB8AC3E}">
        <p14:creationId xmlns:p14="http://schemas.microsoft.com/office/powerpoint/2010/main" val="153947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B861C-1AC3-475A-A9AF-6E6149CFF414}"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484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19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*(taken from the online resource – Thinking, Writing and Reading critically)</a:t>
            </a:r>
          </a:p>
          <a:p>
            <a:endParaRPr lang="en-GB"/>
          </a:p>
          <a:p>
            <a:r>
              <a:rPr lang="en-GB"/>
              <a:t>If</a:t>
            </a:r>
            <a:r>
              <a:rPr lang="en-GB" baseline="0"/>
              <a:t> you need to have visual prompts on your slides to remind you keep them in theme. </a:t>
            </a:r>
          </a:p>
          <a:p>
            <a:r>
              <a:rPr lang="en-GB" baseline="0"/>
              <a:t>On this slide we have placed a small clock in the corner which will act as a reminder of a timed activity. </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4</a:t>
            </a:fld>
            <a:endParaRPr lang="en-GB"/>
          </a:p>
        </p:txBody>
      </p:sp>
    </p:spTree>
    <p:extLst>
      <p:ext uri="{BB962C8B-B14F-4D97-AF65-F5344CB8AC3E}">
        <p14:creationId xmlns:p14="http://schemas.microsoft.com/office/powerpoint/2010/main" val="269978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5</a:t>
            </a:fld>
            <a:endParaRPr lang="en-GB"/>
          </a:p>
        </p:txBody>
      </p:sp>
    </p:spTree>
    <p:extLst>
      <p:ext uri="{BB962C8B-B14F-4D97-AF65-F5344CB8AC3E}">
        <p14:creationId xmlns:p14="http://schemas.microsoft.com/office/powerpoint/2010/main" val="2538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placeholder boxes are ideal for displaying 3 separate items</a:t>
            </a:r>
            <a:r>
              <a:rPr lang="en-GB" baseline="0"/>
              <a:t> in a sequence. </a:t>
            </a:r>
          </a:p>
          <a:p>
            <a:endParaRPr lang="en-GB" baseline="0"/>
          </a:p>
          <a:p>
            <a:r>
              <a:rPr lang="en-GB" baseline="0"/>
              <a:t>Ensure that each text box is filled in with a pale background colour (the same as the rest of the slide is fine, or a different pale colour if preferred).  Right click on the text box, format shape, fill, slide background fill, close.</a:t>
            </a:r>
          </a:p>
          <a:p>
            <a:endParaRPr lang="en-GB" baseline="0"/>
          </a:p>
        </p:txBody>
      </p:sp>
      <p:sp>
        <p:nvSpPr>
          <p:cNvPr id="4" name="Slide Number Placeholder 3"/>
          <p:cNvSpPr>
            <a:spLocks noGrp="1"/>
          </p:cNvSpPr>
          <p:nvPr>
            <p:ph type="sldNum" sz="quarter" idx="10"/>
          </p:nvPr>
        </p:nvSpPr>
        <p:spPr/>
        <p:txBody>
          <a:bodyPr/>
          <a:lstStyle/>
          <a:p>
            <a:fld id="{D6434F24-1626-428C-8CC5-7EAC1A754F29}" type="slidenum">
              <a:rPr lang="en-GB" smtClean="0"/>
              <a:t>6</a:t>
            </a:fld>
            <a:endParaRPr lang="en-GB"/>
          </a:p>
        </p:txBody>
      </p:sp>
    </p:spTree>
    <p:extLst>
      <p:ext uri="{BB962C8B-B14F-4D97-AF65-F5344CB8AC3E}">
        <p14:creationId xmlns:p14="http://schemas.microsoft.com/office/powerpoint/2010/main" val="145077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7</a:t>
            </a:fld>
            <a:endParaRPr lang="en-GB"/>
          </a:p>
        </p:txBody>
      </p:sp>
    </p:spTree>
    <p:extLst>
      <p:ext uri="{BB962C8B-B14F-4D97-AF65-F5344CB8AC3E}">
        <p14:creationId xmlns:p14="http://schemas.microsoft.com/office/powerpoint/2010/main" val="296671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8</a:t>
            </a:fld>
            <a:endParaRPr lang="en-GB"/>
          </a:p>
        </p:txBody>
      </p:sp>
    </p:spTree>
    <p:extLst>
      <p:ext uri="{BB962C8B-B14F-4D97-AF65-F5344CB8AC3E}">
        <p14:creationId xmlns:p14="http://schemas.microsoft.com/office/powerpoint/2010/main" val="242167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When facilitating</a:t>
            </a:r>
            <a:r>
              <a:rPr lang="en-GB" baseline="0"/>
              <a:t> an activity, always have the activity available in writing as well as your verbal description.  This will help people to check that they’re on the right track.  You could choose to have the activity instructions/details on a handout, slide or both.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10</a:t>
            </a:fld>
            <a:endParaRPr lang="en-GB"/>
          </a:p>
        </p:txBody>
      </p:sp>
    </p:spTree>
    <p:extLst>
      <p:ext uri="{BB962C8B-B14F-4D97-AF65-F5344CB8AC3E}">
        <p14:creationId xmlns:p14="http://schemas.microsoft.com/office/powerpoint/2010/main" val="67032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Add link to chat </a:t>
            </a:r>
            <a:r>
              <a:rPr lang="en-GB" dirty="0">
                <a:hlinkClick r:id="rId3"/>
              </a:rPr>
              <a:t>https://www.cambridge.org/core/journals/prehospital-and-disaster-medicine/article/humanitarian-aid-workers-the-forgotten-first-responders/F7FA565F992B610CB51B96347205F09C</a:t>
            </a:r>
            <a:r>
              <a:rPr lang="en-GB" dirty="0"/>
              <a:t> </a:t>
            </a:r>
            <a:endParaRPr lang="en-GB" b="1" dirty="0"/>
          </a:p>
        </p:txBody>
      </p:sp>
      <p:sp>
        <p:nvSpPr>
          <p:cNvPr id="4" name="Slide Number Placeholder 3"/>
          <p:cNvSpPr>
            <a:spLocks noGrp="1"/>
          </p:cNvSpPr>
          <p:nvPr>
            <p:ph type="sldNum" sz="quarter" idx="10"/>
          </p:nvPr>
        </p:nvSpPr>
        <p:spPr/>
        <p:txBody>
          <a:bodyPr/>
          <a:lstStyle/>
          <a:p>
            <a:fld id="{D6434F24-1626-428C-8CC5-7EAC1A754F29}" type="slidenum">
              <a:rPr lang="en-GB" smtClean="0"/>
              <a:t>11</a:t>
            </a:fld>
            <a:endParaRPr lang="en-GB"/>
          </a:p>
        </p:txBody>
      </p:sp>
    </p:spTree>
    <p:extLst>
      <p:ext uri="{BB962C8B-B14F-4D97-AF65-F5344CB8AC3E}">
        <p14:creationId xmlns:p14="http://schemas.microsoft.com/office/powerpoint/2010/main" val="162908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link to chat </a:t>
            </a:r>
            <a:r>
              <a:rPr lang="en-US" dirty="0"/>
              <a:t>https://jamboard.google.com/d/1W1dfpSLULXPihqPkjUFS5zS6sVTxjJvj6keNJzgbS28/edit?usp=sharing</a:t>
            </a:r>
            <a:endParaRPr lang="en-US" dirty="0">
              <a:cs typeface="Calibri"/>
            </a:endParaRPr>
          </a:p>
        </p:txBody>
      </p:sp>
      <p:sp>
        <p:nvSpPr>
          <p:cNvPr id="4" name="Slide Number Placeholder 3"/>
          <p:cNvSpPr>
            <a:spLocks noGrp="1"/>
          </p:cNvSpPr>
          <p:nvPr>
            <p:ph type="sldNum" sz="quarter" idx="5"/>
          </p:nvPr>
        </p:nvSpPr>
        <p:spPr/>
        <p:txBody>
          <a:bodyPr/>
          <a:lstStyle/>
          <a:p>
            <a:fld id="{F61816C0-48A9-435D-8687-7ABCBA94F063}" type="slidenum">
              <a:rPr lang="en-GB" smtClean="0"/>
              <a:t>12</a:t>
            </a:fld>
            <a:endParaRPr lang="en-GB"/>
          </a:p>
        </p:txBody>
      </p:sp>
    </p:spTree>
    <p:extLst>
      <p:ext uri="{BB962C8B-B14F-4D97-AF65-F5344CB8AC3E}">
        <p14:creationId xmlns:p14="http://schemas.microsoft.com/office/powerpoint/2010/main" val="262933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DC67FF-573B-417A-9739-85F599735FBD}"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279569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C67FF-573B-417A-9739-85F599735FBD}"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229347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C67FF-573B-417A-9739-85F599735FBD}"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379926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800" b="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01398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98190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278697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4678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68928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23277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336331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C67FF-573B-417A-9739-85F599735FBD}"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344370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C67FF-573B-417A-9739-85F599735FBD}"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14542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C67FF-573B-417A-9739-85F599735FBD}"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378068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C67FF-573B-417A-9739-85F599735FBD}" type="datetimeFigureOut">
              <a:rPr lang="en-GB" smtClean="0"/>
              <a:t>16/03/2022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195280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C67FF-573B-417A-9739-85F599735FBD}" type="datetimeFigureOut">
              <a:rPr lang="en-GB" smtClean="0"/>
              <a:t>16/03/2022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208766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C67FF-573B-417A-9739-85F599735FBD}" type="datetimeFigureOut">
              <a:rPr lang="en-GB" smtClean="0"/>
              <a:t>16/03/2022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150636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C67FF-573B-417A-9739-85F599735FBD}"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307544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C67FF-573B-417A-9739-85F599735FBD}"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D38478-7697-45F5-A144-EB42A92F9442}" type="slidenum">
              <a:rPr lang="en-GB" smtClean="0"/>
              <a:t>‹#›</a:t>
            </a:fld>
            <a:endParaRPr lang="en-GB"/>
          </a:p>
        </p:txBody>
      </p:sp>
    </p:spTree>
    <p:extLst>
      <p:ext uri="{BB962C8B-B14F-4D97-AF65-F5344CB8AC3E}">
        <p14:creationId xmlns:p14="http://schemas.microsoft.com/office/powerpoint/2010/main" val="254221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C67FF-573B-417A-9739-85F599735FBD}" type="datetimeFigureOut">
              <a:rPr lang="en-GB" smtClean="0"/>
              <a:t>16/03/2022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38478-7697-45F5-A144-EB42A92F9442}" type="slidenum">
              <a:rPr lang="en-GB" smtClean="0"/>
              <a:t>‹#›</a:t>
            </a:fld>
            <a:endParaRPr lang="en-GB"/>
          </a:p>
        </p:txBody>
      </p:sp>
    </p:spTree>
    <p:extLst>
      <p:ext uri="{BB962C8B-B14F-4D97-AF65-F5344CB8AC3E}">
        <p14:creationId xmlns:p14="http://schemas.microsoft.com/office/powerpoint/2010/main" val="2438234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2_29C6F325.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www.cambridge.org/core/journals/prehospital-and-disaster-medicine/article/humanitarian-aid-workers-the-forgotten-first-responders/F7FA565F992B610CB51B96347205F09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amboard.google.com/d/1W1dfpSLULXPihqPkjUFS5zS6sVTxjJvj6keNJzgbS28/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mleblog.medium.com/royal-literary-fund-fellow-one-to-one-writing-tutorials-66e460bdaab7"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mleblog.medium.com/royal-literary-fund-fellow-one-to-one-writing-tutorials-66e460bdaab7%5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0" y="4140021"/>
            <a:ext cx="5406926"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ct val="20000"/>
              </a:spcBef>
              <a:spcAft>
                <a:spcPct val="0"/>
              </a:spcAft>
              <a:buFont typeface="Arial" charset="0"/>
              <a:buNone/>
              <a:defRPr lang="en-GB" sz="3600" b="0" i="0" u="none" strike="noStrike" kern="1200"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latin typeface="Open Sans"/>
                <a:ea typeface="Open Sans Semibold"/>
                <a:cs typeface="Open Sans Semibold"/>
              </a:rPr>
              <a:t>Critical Analysis – A Practical Approach</a:t>
            </a:r>
          </a:p>
          <a:p>
            <a:pPr>
              <a:defRPr/>
            </a:pPr>
            <a:r>
              <a:rPr kumimoji="0" lang="en-US" sz="2800" b="0" i="0" u="none" strike="noStrike" kern="1200" cap="none" spc="0" normalizeH="0" baseline="0" noProof="0" dirty="0">
                <a:ln>
                  <a:noFill/>
                </a:ln>
                <a:effectLst/>
                <a:uLnTx/>
                <a:uFillTx/>
                <a:latin typeface="Open Sans"/>
                <a:ea typeface="Open Sans Semibold"/>
                <a:cs typeface="Open Sans Semibold"/>
                <a:sym typeface="Arial"/>
              </a:rPr>
              <a:t>Sam</a:t>
            </a:r>
            <a:r>
              <a:rPr lang="en-US" sz="2800" dirty="0">
                <a:latin typeface="Open Sans"/>
                <a:ea typeface="Open Sans Semibold"/>
                <a:cs typeface="Open Sans Semibold"/>
              </a:rPr>
              <a:t> Aston &amp; Charlotte Evans    </a:t>
            </a:r>
            <a:endParaRPr kumimoji="0" lang="en-US" sz="2800" b="0" i="0" u="none" strike="noStrike" kern="1200" cap="none" spc="0" normalizeH="0" baseline="0" noProof="0" dirty="0">
              <a:ln>
                <a:noFill/>
              </a:ln>
              <a:effectLst/>
              <a:uLnTx/>
              <a:uFillTx/>
              <a:latin typeface="Open Sans"/>
              <a:ea typeface="Open Sans Semibold" pitchFamily="34" charset="0"/>
              <a:cs typeface="Open Sans Semibold" pitchFamily="34" charset="0"/>
              <a:sym typeface="Arial"/>
            </a:endParaRPr>
          </a:p>
        </p:txBody>
      </p:sp>
    </p:spTree>
    <p:extLst>
      <p:ext uri="{BB962C8B-B14F-4D97-AF65-F5344CB8AC3E}">
        <p14:creationId xmlns:p14="http://schemas.microsoft.com/office/powerpoint/2010/main" val="188430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Create</a:t>
            </a:r>
          </a:p>
        </p:txBody>
      </p:sp>
      <p:sp>
        <p:nvSpPr>
          <p:cNvPr id="3" name="Text Placeholder 2"/>
          <p:cNvSpPr>
            <a:spLocks noGrp="1"/>
          </p:cNvSpPr>
          <p:nvPr>
            <p:ph type="body" sz="quarter" idx="11"/>
          </p:nvPr>
        </p:nvSpPr>
        <p:spPr>
          <a:xfrm>
            <a:off x="238566" y="1231451"/>
            <a:ext cx="8425631" cy="5184575"/>
          </a:xfrm>
        </p:spPr>
        <p:txBody>
          <a:bodyPr lIns="91440" tIns="45720" rIns="91440" bIns="45720" anchor="t"/>
          <a:lstStyle/>
          <a:p>
            <a:r>
              <a:rPr lang="en-GB" sz="2400" dirty="0">
                <a:latin typeface="Open Sans"/>
                <a:ea typeface="Open Sans"/>
                <a:cs typeface="Open Sans"/>
              </a:rPr>
              <a:t>Start to explore </a:t>
            </a:r>
            <a:r>
              <a:rPr lang="en-GB" sz="2400" b="1" dirty="0">
                <a:latin typeface="Open Sans"/>
                <a:ea typeface="Open Sans"/>
                <a:cs typeface="Open Sans"/>
              </a:rPr>
              <a:t>original ideas </a:t>
            </a:r>
            <a:r>
              <a:rPr lang="en-GB" sz="2400" dirty="0">
                <a:latin typeface="Open Sans"/>
                <a:ea typeface="Open Sans"/>
                <a:cs typeface="Open Sans"/>
              </a:rPr>
              <a:t>which use those new connections and your existing knowledge:</a:t>
            </a:r>
          </a:p>
          <a:p>
            <a:endParaRPr lang="en-GB" sz="1200"/>
          </a:p>
          <a:p>
            <a:pPr marL="342900" indent="-342900">
              <a:buFont typeface="Arial" panose="020B0604020202020204" pitchFamily="34" charset="0"/>
              <a:buChar char="•"/>
            </a:pPr>
            <a:r>
              <a:rPr lang="en-US" sz="2400" b="1" dirty="0">
                <a:latin typeface="Open Sans"/>
                <a:ea typeface="Open Sans"/>
                <a:cs typeface="Open Sans"/>
              </a:rPr>
              <a:t>Group your new connections </a:t>
            </a:r>
            <a:r>
              <a:rPr lang="en-US" sz="2400" dirty="0">
                <a:latin typeface="Open Sans"/>
                <a:ea typeface="Open Sans"/>
                <a:cs typeface="Open Sans"/>
              </a:rPr>
              <a:t>- how does what you know now shape your understanding of the topic? </a:t>
            </a:r>
            <a:endParaRPr lang="en-US" sz="2400" dirty="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Open Sans"/>
                <a:ea typeface="Open Sans"/>
                <a:cs typeface="Open Sans"/>
              </a:rPr>
              <a:t>Pull out a </a:t>
            </a:r>
            <a:r>
              <a:rPr lang="en-US" sz="2400" b="1" dirty="0">
                <a:latin typeface="Open Sans"/>
                <a:ea typeface="Open Sans"/>
                <a:cs typeface="Open Sans"/>
              </a:rPr>
              <a:t>high-level idea </a:t>
            </a:r>
            <a:r>
              <a:rPr lang="en-US" sz="2400" dirty="0">
                <a:latin typeface="Open Sans"/>
                <a:ea typeface="Open Sans"/>
                <a:cs typeface="Open Sans"/>
              </a:rPr>
              <a:t>- how does this impact other areas in your subject? Can you add a </a:t>
            </a:r>
            <a:r>
              <a:rPr lang="en-US" sz="2400" b="1" dirty="0">
                <a:latin typeface="Open Sans"/>
                <a:ea typeface="Open Sans"/>
                <a:cs typeface="Open Sans"/>
              </a:rPr>
              <a:t>new perspective</a:t>
            </a:r>
            <a:r>
              <a:rPr lang="en-US" sz="2400" dirty="0">
                <a:latin typeface="Open Sans"/>
                <a:ea typeface="Open Sans"/>
                <a:cs typeface="Open Sans"/>
              </a:rPr>
              <a: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Open Sans"/>
                <a:ea typeface="Open Sans"/>
                <a:cs typeface="Open Sans"/>
              </a:rPr>
              <a:t>Try to </a:t>
            </a:r>
            <a:r>
              <a:rPr lang="en-US" sz="2400" b="1" dirty="0" err="1">
                <a:latin typeface="Open Sans"/>
                <a:ea typeface="Open Sans"/>
                <a:cs typeface="Open Sans"/>
              </a:rPr>
              <a:t>synthesise</a:t>
            </a:r>
            <a:r>
              <a:rPr lang="en-US" sz="2400" b="1" dirty="0">
                <a:latin typeface="Open Sans"/>
                <a:ea typeface="Open Sans"/>
                <a:cs typeface="Open Sans"/>
              </a:rPr>
              <a:t> and blend </a:t>
            </a:r>
            <a:r>
              <a:rPr lang="en-US" sz="2400" dirty="0">
                <a:latin typeface="Open Sans"/>
                <a:ea typeface="Open Sans"/>
                <a:cs typeface="Open Sans"/>
              </a:rPr>
              <a:t>a few connections together, can you write a short piece exploring the ideas you are putting together? If someone asked you why they were important, what would you say? </a:t>
            </a:r>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55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9388" y="167105"/>
            <a:ext cx="7488237" cy="753348"/>
          </a:xfrm>
        </p:spPr>
        <p:txBody>
          <a:bodyPr/>
          <a:lstStyle/>
          <a:p>
            <a:r>
              <a:rPr lang="en-GB" b="1"/>
              <a:t>Let’s apply the model</a:t>
            </a:r>
          </a:p>
        </p:txBody>
      </p:sp>
      <p:sp>
        <p:nvSpPr>
          <p:cNvPr id="2" name="TextBox 1">
            <a:extLst>
              <a:ext uri="{FF2B5EF4-FFF2-40B4-BE49-F238E27FC236}">
                <a16:creationId xmlns:a16="http://schemas.microsoft.com/office/drawing/2014/main" id="{F93EDB63-4044-469B-B784-63EBEAD3F8A9}"/>
              </a:ext>
            </a:extLst>
          </p:cNvPr>
          <p:cNvSpPr txBox="1"/>
          <p:nvPr/>
        </p:nvSpPr>
        <p:spPr>
          <a:xfrm>
            <a:off x="395536" y="1124744"/>
            <a:ext cx="5400600" cy="4893647"/>
          </a:xfrm>
          <a:prstGeom prst="rect">
            <a:avLst/>
          </a:prstGeom>
          <a:noFill/>
        </p:spPr>
        <p:txBody>
          <a:bodyPr wrap="square" lIns="91440" tIns="45720" rIns="91440" bIns="45720" rtlCol="0" anchor="t">
            <a:spAutoFit/>
          </a:bodyPr>
          <a:lstStyle/>
          <a:p>
            <a:r>
              <a:rPr lang="en-US" sz="2400" dirty="0">
                <a:solidFill>
                  <a:srgbClr val="727272"/>
                </a:solidFill>
              </a:rPr>
              <a:t>We are going to look at the following article.</a:t>
            </a:r>
            <a:endParaRPr lang="en-US" dirty="0">
              <a:ea typeface="Open Sans"/>
              <a:cs typeface="Open Sans"/>
            </a:endParaRPr>
          </a:p>
          <a:p>
            <a:pPr marL="342900" indent="-342900">
              <a:buFont typeface="Arial" panose="020B0604020202020204" pitchFamily="34" charset="0"/>
              <a:buChar char="•"/>
            </a:pPr>
            <a:endParaRPr lang="en-US" sz="2400" dirty="0">
              <a:solidFill>
                <a:srgbClr val="727272"/>
              </a:solidFill>
              <a:ea typeface="Open Sans"/>
              <a:cs typeface="Open Sans"/>
            </a:endParaRPr>
          </a:p>
          <a:p>
            <a:r>
              <a:rPr lang="en-US" sz="2400" dirty="0">
                <a:ea typeface="+mn-lt"/>
                <a:cs typeface="+mn-lt"/>
                <a:hlinkClick r:id="rId4"/>
              </a:rPr>
              <a:t>Macpherson, R., &amp; Burkle, F. (2021). Humanitarian Aid Workers: The Forgotten First Responders. Prehospital and Disaster Medicine, 36(1), 111-114. doi:10.1017/S1049023X20001326</a:t>
            </a:r>
            <a:endParaRPr lang="en-US" sz="2400">
              <a:solidFill>
                <a:srgbClr val="000000"/>
              </a:solidFill>
              <a:ea typeface="Open Sans"/>
              <a:cs typeface="Calibri"/>
            </a:endParaRPr>
          </a:p>
          <a:p>
            <a:pPr marL="342900" indent="-342900">
              <a:buFont typeface="Arial" panose="020B0604020202020204" pitchFamily="34" charset="0"/>
              <a:buChar char="•"/>
            </a:pPr>
            <a:endParaRPr lang="en-US" sz="2400" dirty="0">
              <a:solidFill>
                <a:srgbClr val="727272"/>
              </a:solidFill>
              <a:ea typeface="Open Sans"/>
              <a:cs typeface="Calibri" panose="020F0502020204030204"/>
            </a:endParaRPr>
          </a:p>
          <a:p>
            <a:endParaRPr lang="en-US" sz="2400" dirty="0">
              <a:solidFill>
                <a:srgbClr val="404040"/>
              </a:solidFill>
              <a:ea typeface="Open Sans"/>
              <a:cs typeface="Open Sans"/>
            </a:endParaRPr>
          </a:p>
          <a:p>
            <a:pPr marL="342900" indent="-342900">
              <a:buFont typeface="Arial" panose="020B0604020202020204" pitchFamily="34" charset="0"/>
              <a:buChar char="•"/>
            </a:pPr>
            <a:endParaRPr lang="en-US" sz="2400" dirty="0">
              <a:solidFill>
                <a:srgbClr val="727272"/>
              </a:solidFill>
              <a:ea typeface="Open Sans"/>
              <a:cs typeface="Calibri" panose="020F0502020204030204"/>
            </a:endParaRPr>
          </a:p>
          <a:p>
            <a:pPr marL="342900" indent="-342900">
              <a:buFont typeface="Arial" panose="020B0604020202020204" pitchFamily="34" charset="0"/>
              <a:buChar char="•"/>
            </a:pPr>
            <a:endParaRPr lang="en-US" sz="2400" dirty="0">
              <a:solidFill>
                <a:srgbClr val="727272"/>
              </a:solidFill>
              <a:ea typeface="Open Sans"/>
              <a:cs typeface="Open Sans"/>
            </a:endParaRPr>
          </a:p>
          <a:p>
            <a:pPr marL="342900" indent="-342900">
              <a:buFont typeface="Arial" panose="020B0604020202020204" pitchFamily="34" charset="0"/>
              <a:buChar char="•"/>
            </a:pPr>
            <a:endParaRPr lang="en-US" sz="2400" dirty="0">
              <a:solidFill>
                <a:srgbClr val="727272"/>
              </a:solidFill>
              <a:cs typeface="Calibri" panose="020F0502020204030204"/>
            </a:endParaRPr>
          </a:p>
        </p:txBody>
      </p:sp>
    </p:spTree>
    <p:extLst>
      <p:ext uri="{BB962C8B-B14F-4D97-AF65-F5344CB8AC3E}">
        <p14:creationId xmlns:p14="http://schemas.microsoft.com/office/powerpoint/2010/main" val="7009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DF9AE4-6ECA-42D3-8479-CF3A89C998B8}"/>
              </a:ext>
            </a:extLst>
          </p:cNvPr>
          <p:cNvSpPr>
            <a:spLocks noGrp="1"/>
          </p:cNvSpPr>
          <p:nvPr>
            <p:ph type="body" sz="quarter" idx="10"/>
          </p:nvPr>
        </p:nvSpPr>
        <p:spPr/>
        <p:txBody>
          <a:bodyPr lIns="91440" tIns="288000" rIns="91440" bIns="45720" anchor="t"/>
          <a:lstStyle/>
          <a:p>
            <a:pPr marL="215900"/>
            <a:r>
              <a:rPr lang="en-GB" b="1"/>
              <a:t>Recording  our shared notes</a:t>
            </a:r>
            <a:r>
              <a:rPr lang="en-GB"/>
              <a:t> </a:t>
            </a:r>
          </a:p>
        </p:txBody>
      </p:sp>
      <p:sp>
        <p:nvSpPr>
          <p:cNvPr id="3" name="Text Placeholder 2">
            <a:extLst>
              <a:ext uri="{FF2B5EF4-FFF2-40B4-BE49-F238E27FC236}">
                <a16:creationId xmlns:a16="http://schemas.microsoft.com/office/drawing/2014/main" id="{13B474BF-7B0D-4275-A0BC-A52743FD6E4D}"/>
              </a:ext>
            </a:extLst>
          </p:cNvPr>
          <p:cNvSpPr>
            <a:spLocks noGrp="1"/>
          </p:cNvSpPr>
          <p:nvPr>
            <p:ph type="body" sz="quarter" idx="11"/>
          </p:nvPr>
        </p:nvSpPr>
        <p:spPr/>
        <p:txBody>
          <a:bodyPr lIns="91440" tIns="45720" rIns="91440" bIns="45720" anchor="t"/>
          <a:lstStyle/>
          <a:p>
            <a:pPr>
              <a:spcBef>
                <a:spcPts val="0"/>
              </a:spcBef>
            </a:pPr>
            <a:r>
              <a:rPr lang="en-US" dirty="0">
                <a:latin typeface="Open Sans"/>
                <a:ea typeface="Open Sans"/>
                <a:cs typeface="Open Sans"/>
              </a:rPr>
              <a:t>We are going to use a </a:t>
            </a:r>
            <a:r>
              <a:rPr lang="en-US" dirty="0" err="1">
                <a:latin typeface="Open Sans"/>
                <a:ea typeface="Open Sans"/>
                <a:cs typeface="Open Sans"/>
              </a:rPr>
              <a:t>Jamboard</a:t>
            </a:r>
            <a:r>
              <a:rPr lang="en-US" dirty="0">
                <a:latin typeface="Open Sans"/>
                <a:ea typeface="Open Sans"/>
                <a:cs typeface="Open Sans"/>
              </a:rPr>
              <a:t> for you to make shared notes as we go through the model. </a:t>
            </a:r>
            <a:endParaRPr lang="en-US" dirty="0"/>
          </a:p>
          <a:p>
            <a:pPr marL="342900" indent="-342900">
              <a:spcBef>
                <a:spcPts val="0"/>
              </a:spcBef>
              <a:buFont typeface="Arial,Sans-Serif"/>
              <a:buChar char="•"/>
            </a:pPr>
            <a:endParaRPr lang="en-US" dirty="0"/>
          </a:p>
          <a:p>
            <a:pPr>
              <a:spcBef>
                <a:spcPts val="0"/>
              </a:spcBef>
            </a:pPr>
            <a:r>
              <a:rPr lang="en-US" dirty="0">
                <a:latin typeface="Open Sans"/>
                <a:ea typeface="Open Sans"/>
                <a:cs typeface="Open Sans"/>
              </a:rPr>
              <a:t>Go to </a:t>
            </a:r>
            <a:r>
              <a:rPr lang="en-US" dirty="0">
                <a:latin typeface="Open Sans"/>
                <a:ea typeface="Open Sans"/>
                <a:cs typeface="Open Sans"/>
                <a:hlinkClick r:id="rId3"/>
              </a:rPr>
              <a:t>https://jamboard.google.com/d/1W1dfpSLULXPihqPkjUFS5zS6sVTxjJvj6keNJzgbS28/edit?usp=sharing</a:t>
            </a:r>
            <a:r>
              <a:rPr lang="en-US" dirty="0">
                <a:latin typeface="Open Sans"/>
                <a:ea typeface="Open Sans"/>
                <a:cs typeface="Open Sans"/>
              </a:rPr>
              <a:t> </a:t>
            </a:r>
            <a:endParaRPr lang="en-GB" dirty="0">
              <a:solidFill>
                <a:schemeClr val="accent6">
                  <a:lumMod val="50000"/>
                </a:schemeClr>
              </a:solidFill>
              <a:latin typeface="Open Sans"/>
              <a:ea typeface="Open Sans"/>
              <a:cs typeface="Open Sans"/>
            </a:endParaRPr>
          </a:p>
        </p:txBody>
      </p:sp>
    </p:spTree>
    <p:extLst>
      <p:ext uri="{BB962C8B-B14F-4D97-AF65-F5344CB8AC3E}">
        <p14:creationId xmlns:p14="http://schemas.microsoft.com/office/powerpoint/2010/main" val="230662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Learn</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US" sz="2400" dirty="0">
                <a:latin typeface="Open Sans"/>
                <a:ea typeface="Open Sans"/>
                <a:cs typeface="Open Sans"/>
              </a:rPr>
              <a:t>Take a few minutes to look at the article. Please start by noting down ANYTHING “new” you see here. Limit yourself (for now!) to some of the article that interests you.</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Is there a date/concrete detail/fact you want to note?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What is the study trying to "tell" you? What does it want you to think? Feel?</a:t>
            </a:r>
            <a:endParaRPr lang="en-US" sz="2400" dirty="0">
              <a:ea typeface="Open Sans"/>
              <a:cs typeface="Open Sans"/>
            </a:endParaRPr>
          </a:p>
          <a:p>
            <a:endParaRPr lang="en-US" sz="2400"/>
          </a:p>
          <a:p>
            <a:pPr marL="342900" indent="-342900">
              <a:buChar char="•"/>
            </a:pPr>
            <a:r>
              <a:rPr lang="en-US" sz="2400" dirty="0">
                <a:latin typeface="Open Sans"/>
                <a:ea typeface="Open Sans"/>
                <a:cs typeface="Open Sans"/>
              </a:rPr>
              <a:t>What imagery or text is present? What does it tell you?</a:t>
            </a:r>
            <a:endParaRPr lang="en-US" sz="2400" dirty="0">
              <a:ea typeface="Open Sans"/>
              <a:cs typeface="Open Sans"/>
            </a:endParaRPr>
          </a:p>
          <a:p>
            <a:pPr marL="342900" indent="-342900">
              <a:buChar char="•"/>
            </a:pPr>
            <a:endParaRPr lang="en-US" sz="2400"/>
          </a:p>
          <a:p>
            <a:endParaRPr lang="en-GB" sz="1200"/>
          </a:p>
          <a:p>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2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Connect</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US" sz="2400" dirty="0">
                <a:latin typeface="Open Sans"/>
                <a:ea typeface="Open Sans"/>
                <a:cs typeface="Open Sans"/>
              </a:rPr>
              <a:t>Look at the notes for “learn”.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What prior understanding can you connect to that information?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What context or facts can you add to what is noted on "learn"?</a:t>
            </a:r>
          </a:p>
          <a:p>
            <a:endParaRPr lang="en-US" sz="2400"/>
          </a:p>
          <a:p>
            <a:pPr marL="342900" indent="-342900">
              <a:buFont typeface="Arial" panose="020B0604020202020204" pitchFamily="34" charset="0"/>
              <a:buChar char="•"/>
            </a:pPr>
            <a:r>
              <a:rPr lang="en-US" sz="2400" dirty="0">
                <a:latin typeface="Open Sans"/>
                <a:ea typeface="Open Sans"/>
                <a:cs typeface="Open Sans"/>
              </a:rPr>
              <a:t>What connections can you draw between elements noted on "learn"?</a:t>
            </a:r>
            <a:endParaRPr lang="en-US" sz="2400" dirty="0">
              <a:ea typeface="Open Sans"/>
              <a:cs typeface="Open Sans"/>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19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Create</a:t>
            </a:r>
          </a:p>
        </p:txBody>
      </p:sp>
      <p:sp>
        <p:nvSpPr>
          <p:cNvPr id="3" name="Text Placeholder 2"/>
          <p:cNvSpPr>
            <a:spLocks noGrp="1"/>
          </p:cNvSpPr>
          <p:nvPr>
            <p:ph type="body" sz="quarter" idx="11"/>
          </p:nvPr>
        </p:nvSpPr>
        <p:spPr>
          <a:xfrm>
            <a:off x="238566" y="1231451"/>
            <a:ext cx="8425631" cy="5184575"/>
          </a:xfrm>
        </p:spPr>
        <p:txBody>
          <a:bodyPr lIns="91440" tIns="45720" rIns="91440" bIns="45720" anchor="t"/>
          <a:lstStyle/>
          <a:p>
            <a:r>
              <a:rPr lang="en-US" sz="2400" dirty="0">
                <a:latin typeface="Open Sans"/>
                <a:ea typeface="Open Sans"/>
                <a:cs typeface="Open Sans"/>
              </a:rPr>
              <a:t>Look at the work done on the Learn/Connect: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dirty="0">
                <a:latin typeface="Open Sans"/>
                <a:ea typeface="Open Sans"/>
                <a:cs typeface="Open Sans"/>
              </a:rPr>
              <a:t>Is there an over-arching theme or topic that stands out? </a:t>
            </a:r>
            <a:endParaRPr lang="en-US" sz="2400" dirty="0">
              <a:ea typeface="Open Sans"/>
              <a:cs typeface="Open Sans"/>
            </a:endParaRPr>
          </a:p>
          <a:p>
            <a:endParaRPr lang="en-US" sz="2400"/>
          </a:p>
          <a:p>
            <a:pPr marL="342900" indent="-342900">
              <a:buFont typeface="Arial" panose="020B0604020202020204" pitchFamily="34" charset="0"/>
              <a:buChar char="•"/>
            </a:pPr>
            <a:r>
              <a:rPr lang="en-US" sz="2400" dirty="0">
                <a:latin typeface="Open Sans"/>
                <a:ea typeface="Open Sans"/>
                <a:cs typeface="Open Sans"/>
              </a:rPr>
              <a:t>Can you "fit" this new knowledge into broader context? Does it add something to your understanding of a wider topic? </a:t>
            </a:r>
            <a:endParaRPr lang="en-US" sz="2400" dirty="0">
              <a:ea typeface="Open Sans"/>
              <a:cs typeface="Open Sans"/>
            </a:endParaRPr>
          </a:p>
          <a:p>
            <a:pPr marL="342900" indent="-342900">
              <a:buChar char="•"/>
            </a:pPr>
            <a:endParaRPr lang="en-US" sz="2400"/>
          </a:p>
          <a:p>
            <a:pPr marL="342900" indent="-342900">
              <a:buChar char="•"/>
            </a:pPr>
            <a:r>
              <a:rPr lang="en-US" sz="2400" dirty="0">
                <a:latin typeface="Open Sans"/>
                <a:ea typeface="Open Sans"/>
                <a:cs typeface="Open Sans"/>
              </a:rPr>
              <a:t>Can you pull together an original opinion or analysis of what you now know?</a:t>
            </a:r>
            <a:endParaRPr lang="en-US" sz="2400" dirty="0">
              <a:ea typeface="Open Sans"/>
              <a:cs typeface="Open Sans"/>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15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3B609-E8E1-407E-BF98-50C1EFA67C94}"/>
              </a:ext>
            </a:extLst>
          </p:cNvPr>
          <p:cNvSpPr>
            <a:spLocks noGrp="1"/>
          </p:cNvSpPr>
          <p:nvPr>
            <p:ph type="body" sz="quarter" idx="10"/>
          </p:nvPr>
        </p:nvSpPr>
        <p:spPr/>
        <p:txBody>
          <a:bodyPr lIns="91440" tIns="288000" rIns="91440" bIns="45720" anchor="t"/>
          <a:lstStyle/>
          <a:p>
            <a:pPr marL="215900"/>
            <a:r>
              <a:rPr lang="en-GB"/>
              <a:t>Critical analysis in your practice</a:t>
            </a:r>
          </a:p>
        </p:txBody>
      </p:sp>
      <p:sp>
        <p:nvSpPr>
          <p:cNvPr id="3" name="Text Placeholder 2">
            <a:extLst>
              <a:ext uri="{FF2B5EF4-FFF2-40B4-BE49-F238E27FC236}">
                <a16:creationId xmlns:a16="http://schemas.microsoft.com/office/drawing/2014/main" id="{D1BE86A9-3158-497C-83B3-BF93D2A60158}"/>
              </a:ext>
            </a:extLst>
          </p:cNvPr>
          <p:cNvSpPr>
            <a:spLocks noGrp="1"/>
          </p:cNvSpPr>
          <p:nvPr>
            <p:ph type="body" sz="quarter" idx="11"/>
          </p:nvPr>
        </p:nvSpPr>
        <p:spPr/>
        <p:txBody>
          <a:bodyPr lIns="91440" tIns="45720" rIns="91440" bIns="45720" anchor="t"/>
          <a:lstStyle/>
          <a:p>
            <a:r>
              <a:rPr lang="en-GB" dirty="0">
                <a:latin typeface="Open Sans"/>
                <a:ea typeface="Open Sans"/>
                <a:cs typeface="Open Sans"/>
              </a:rPr>
              <a:t>Working on your own, reflect on how you might incorporate this strategy into your own practice.</a:t>
            </a:r>
          </a:p>
          <a:p>
            <a:endParaRPr lang="en-GB"/>
          </a:p>
          <a:p>
            <a:pPr marL="457200" indent="-457200">
              <a:buChar char="•"/>
            </a:pPr>
            <a:r>
              <a:rPr lang="en-GB" dirty="0">
                <a:latin typeface="Open Sans"/>
                <a:ea typeface="Open Sans"/>
                <a:cs typeface="Open Sans"/>
              </a:rPr>
              <a:t>Do you do any of the three steps already?</a:t>
            </a:r>
          </a:p>
          <a:p>
            <a:pPr marL="457200" indent="-457200">
              <a:buChar char="•"/>
            </a:pPr>
            <a:endParaRPr lang="en-GB" dirty="0">
              <a:latin typeface="Open Sans"/>
              <a:ea typeface="Open Sans"/>
              <a:cs typeface="Open Sans"/>
            </a:endParaRPr>
          </a:p>
          <a:p>
            <a:pPr marL="457200" indent="-457200">
              <a:buChar char="•"/>
            </a:pPr>
            <a:r>
              <a:rPr lang="en-GB" dirty="0">
                <a:latin typeface="Open Sans"/>
                <a:ea typeface="Open Sans"/>
                <a:cs typeface="Open Sans"/>
              </a:rPr>
              <a:t>How could you adapt the Learning – Connect – Create model into your reading and note-making approach?</a:t>
            </a:r>
            <a:endParaRPr lang="en-GB" dirty="0"/>
          </a:p>
          <a:p>
            <a:pPr marL="457200" indent="-457200">
              <a:buChar char="•"/>
            </a:pPr>
            <a:endParaRPr lang="en-GB" dirty="0"/>
          </a:p>
          <a:p>
            <a:endParaRPr lang="en-GB"/>
          </a:p>
        </p:txBody>
      </p:sp>
    </p:spTree>
    <p:extLst>
      <p:ext uri="{BB962C8B-B14F-4D97-AF65-F5344CB8AC3E}">
        <p14:creationId xmlns:p14="http://schemas.microsoft.com/office/powerpoint/2010/main" val="402272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64415-9A52-498A-A7E4-F3A22E0278CC}"/>
              </a:ext>
            </a:extLst>
          </p:cNvPr>
          <p:cNvSpPr>
            <a:spLocks noGrp="1"/>
          </p:cNvSpPr>
          <p:nvPr>
            <p:ph type="body" sz="quarter" idx="10"/>
          </p:nvPr>
        </p:nvSpPr>
        <p:spPr>
          <a:xfrm>
            <a:off x="8012" y="32049"/>
            <a:ext cx="7488237" cy="1007765"/>
          </a:xfrm>
        </p:spPr>
        <p:txBody>
          <a:bodyPr>
            <a:normAutofit fontScale="92500" lnSpcReduction="20000"/>
          </a:bodyPr>
          <a:lstStyle/>
          <a:p>
            <a:r>
              <a:rPr lang="en-GB" sz="4000"/>
              <a:t>In Blackboard you will find…</a:t>
            </a:r>
          </a:p>
        </p:txBody>
      </p:sp>
      <p:sp>
        <p:nvSpPr>
          <p:cNvPr id="4" name="Text Placeholder 3">
            <a:extLst>
              <a:ext uri="{FF2B5EF4-FFF2-40B4-BE49-F238E27FC236}">
                <a16:creationId xmlns:a16="http://schemas.microsoft.com/office/drawing/2014/main" id="{F3707C47-3747-4AE1-B58D-27A234A45571}"/>
              </a:ext>
            </a:extLst>
          </p:cNvPr>
          <p:cNvSpPr>
            <a:spLocks noGrp="1"/>
          </p:cNvSpPr>
          <p:nvPr>
            <p:ph type="body" sz="quarter" idx="11"/>
          </p:nvPr>
        </p:nvSpPr>
        <p:spPr/>
        <p:txBody>
          <a:bodyPr/>
          <a:lstStyle/>
          <a:p>
            <a:pPr marL="514350" indent="-514350" algn="l" rtl="0" fontAlgn="base">
              <a:buFont typeface="+mj-lt"/>
              <a:buAutoNum type="arabicPeriod"/>
            </a:pPr>
            <a:r>
              <a:rPr lang="en-GB" b="0" i="0" u="none" strike="noStrike">
                <a:solidFill>
                  <a:srgbClr val="727272"/>
                </a:solidFill>
                <a:effectLst/>
                <a:latin typeface="Open Sans" panose="020B0606030504020204" pitchFamily="34" charset="0"/>
              </a:rPr>
              <a:t> 	Content that will support 	you in making notes </a:t>
            </a:r>
          </a:p>
          <a:p>
            <a:pPr marL="514350" indent="-514350" algn="l" rtl="0" fontAlgn="base">
              <a:buFont typeface="+mj-lt"/>
              <a:buAutoNum type="arabicPeriod"/>
            </a:pPr>
            <a:endParaRPr lang="en-US" b="0" i="0">
              <a:solidFill>
                <a:srgbClr val="262626"/>
              </a:solidFill>
              <a:effectLst/>
              <a:latin typeface="Arial" panose="020B0604020202020204" pitchFamily="34" charset="0"/>
            </a:endParaRPr>
          </a:p>
          <a:p>
            <a:pPr marL="514350" indent="-514350" algn="l" rtl="0" fontAlgn="base">
              <a:buFont typeface="+mj-lt"/>
              <a:buAutoNum type="arabicPeriod"/>
            </a:pPr>
            <a:r>
              <a:rPr lang="en-GB" b="0" i="0" u="none" strike="noStrike">
                <a:solidFill>
                  <a:srgbClr val="727272"/>
                </a:solidFill>
                <a:effectLst/>
                <a:latin typeface="Open Sans" panose="020B0606030504020204" pitchFamily="34" charset="0"/>
              </a:rPr>
              <a:t>  	A strategy to help yo</a:t>
            </a:r>
            <a:r>
              <a:rPr lang="en-GB">
                <a:solidFill>
                  <a:srgbClr val="727272"/>
                </a:solidFill>
              </a:rPr>
              <a:t>ur 	 notes into writing </a:t>
            </a:r>
          </a:p>
          <a:p>
            <a:pPr marL="514350" indent="-514350" algn="l" rtl="0" fontAlgn="base">
              <a:buFont typeface="+mj-lt"/>
              <a:buAutoNum type="arabicPeriod"/>
            </a:pPr>
            <a:endParaRPr lang="en-US" b="0" i="0">
              <a:solidFill>
                <a:srgbClr val="262626"/>
              </a:solidFill>
              <a:effectLst/>
              <a:latin typeface="Arial" panose="020B0604020202020204" pitchFamily="34" charset="0"/>
            </a:endParaRPr>
          </a:p>
          <a:p>
            <a:pPr marL="514350" indent="-514350" algn="l" rtl="0" fontAlgn="base">
              <a:buFont typeface="+mj-lt"/>
              <a:buAutoNum type="arabicPeriod"/>
            </a:pPr>
            <a:r>
              <a:rPr lang="en-GB" b="0" i="0" u="none" strike="noStrike">
                <a:solidFill>
                  <a:srgbClr val="727272"/>
                </a:solidFill>
                <a:effectLst/>
                <a:latin typeface="Open Sans" panose="020B0606030504020204" pitchFamily="34" charset="0"/>
              </a:rPr>
              <a:t>  	These slides and links to 	the shared notes that you 	have made today. </a:t>
            </a:r>
            <a:endParaRPr lang="en-US" b="0" i="0">
              <a:solidFill>
                <a:srgbClr val="262626"/>
              </a:solidFill>
              <a:effectLst/>
              <a:latin typeface="Arial" panose="020B0604020202020204" pitchFamily="34" charset="0"/>
            </a:endParaRPr>
          </a:p>
          <a:p>
            <a:endParaRPr lang="en-GB"/>
          </a:p>
        </p:txBody>
      </p:sp>
    </p:spTree>
    <p:extLst>
      <p:ext uri="{BB962C8B-B14F-4D97-AF65-F5344CB8AC3E}">
        <p14:creationId xmlns:p14="http://schemas.microsoft.com/office/powerpoint/2010/main" val="28357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90225"/>
            <a:ext cx="9144000" cy="755824"/>
          </a:xfrm>
        </p:spPr>
        <p:txBody>
          <a:bodyPr lIns="68580" tIns="216000" rIns="68580" bIns="34290" anchor="t">
            <a:normAutofit fontScale="62500" lnSpcReduction="20000"/>
          </a:bodyPr>
          <a:lstStyle/>
          <a:p>
            <a:pPr marL="161925"/>
            <a:r>
              <a:rPr lang="en-GB" sz="4000"/>
              <a:t>Stay in touch  </a:t>
            </a:r>
            <a:endParaRPr lang="en-US" sz="4000"/>
          </a:p>
        </p:txBody>
      </p:sp>
      <p:sp>
        <p:nvSpPr>
          <p:cNvPr id="3" name="Rectangle 2"/>
          <p:cNvSpPr/>
          <p:nvPr/>
        </p:nvSpPr>
        <p:spPr>
          <a:xfrm>
            <a:off x="-180528" y="1504552"/>
            <a:ext cx="8720872" cy="5239896"/>
          </a:xfrm>
          <a:prstGeom prst="rect">
            <a:avLst/>
          </a:prstGeom>
        </p:spPr>
        <p:txBody>
          <a:bodyPr wrap="square" lIns="68580" tIns="34290" rIns="68580" bIns="34290" anchor="t">
            <a:spAutoFit/>
          </a:bodyPr>
          <a:lstStyle/>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Ask our staff anything about the library’s services and where to access support on academic skills like referencing and searching. </a:t>
            </a:r>
          </a:p>
          <a:p>
            <a:pPr marL="68580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Available in a face to face and virtual format</a:t>
            </a:r>
          </a:p>
          <a:p>
            <a:pPr marL="68580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Drop ins </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hlinkClick r:id="rId3"/>
              </a:rPr>
              <a:t>Referencing</a:t>
            </a: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 Drop in</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595959"/>
                </a:solidFill>
                <a:effectLst/>
                <a:uLnTx/>
                <a:uFillTx/>
                <a:latin typeface="Open Sans"/>
                <a:ea typeface="Verdana"/>
                <a:cs typeface="Open Sans"/>
                <a:hlinkClick r:id="rId4"/>
              </a:rPr>
              <a:t>1-2-1 Writing Support </a:t>
            </a:r>
            <a:r>
              <a:rPr kumimoji="0" lang="en-GB" sz="2800" b="0" i="0" u="none" strike="noStrike" kern="1200" cap="none" spc="0" normalizeH="0" baseline="0" noProof="0">
                <a:ln>
                  <a:noFill/>
                </a:ln>
                <a:solidFill>
                  <a:srgbClr val="595959"/>
                </a:solidFill>
                <a:effectLst/>
                <a:uLnTx/>
                <a:uFillTx/>
                <a:latin typeface="Open Sans"/>
                <a:ea typeface="Verdana"/>
                <a:cs typeface="Open Sans"/>
              </a:rPr>
              <a:t>– Royal Literary Fund Fellow</a:t>
            </a:r>
            <a:endParaRPr kumimoji="0" lang="en-GB" sz="2800" b="0" i="0" u="none" strike="noStrike" kern="1200" cap="none" spc="0" normalizeH="0" baseline="0" noProof="0">
              <a:ln>
                <a:noFill/>
              </a:ln>
              <a:solidFill>
                <a:prstClr val="black"/>
              </a:solidFill>
              <a:effectLst/>
              <a:uLnTx/>
              <a:uFillTx/>
              <a:latin typeface="Open Sans"/>
              <a:ea typeface="Open Sans"/>
              <a:cs typeface="Open Sans"/>
              <a:sym typeface="Calibri"/>
            </a:endParaRP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Chat from the Library web pages</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uml.teachingandlearning@manchester.ac.uk</a:t>
            </a:r>
          </a:p>
        </p:txBody>
      </p:sp>
    </p:spTree>
    <p:extLst>
      <p:ext uri="{BB962C8B-B14F-4D97-AF65-F5344CB8AC3E}">
        <p14:creationId xmlns:p14="http://schemas.microsoft.com/office/powerpoint/2010/main" val="67755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00080"/>
                </a:solidFill>
                <a:effectLst/>
                <a:uLnTx/>
                <a:uFillTx/>
                <a:latin typeface="+mn-lt"/>
                <a:ea typeface="+mj-ea"/>
                <a:cs typeface="+mj-cs"/>
              </a:rPr>
              <a:t>Do you think what you learned in this session will be useful to you in the future?</a:t>
            </a: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Open Sans"/>
                <a:ea typeface="+mn-ea"/>
                <a:cs typeface="+mn-cs"/>
              </a:rPr>
              <a:t>Yes</a:t>
            </a:r>
          </a:p>
        </p:txBody>
      </p:sp>
      <p:sp>
        <p:nvSpPr>
          <p:cNvPr id="8" name="TextBox 7"/>
          <p:cNvSpPr txBox="1"/>
          <p:nvPr/>
        </p:nvSpPr>
        <p:spPr>
          <a:xfrm>
            <a:off x="1907704" y="4449226"/>
            <a:ext cx="840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Open Sans"/>
                <a:ea typeface="+mn-ea"/>
                <a:cs typeface="+mn-cs"/>
              </a:rPr>
              <a:t>No</a:t>
            </a:r>
          </a:p>
        </p:txBody>
      </p:sp>
    </p:spTree>
    <p:extLst>
      <p:ext uri="{BB962C8B-B14F-4D97-AF65-F5344CB8AC3E}">
        <p14:creationId xmlns:p14="http://schemas.microsoft.com/office/powerpoint/2010/main" val="152816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75607"/>
            <a:ext cx="8028384" cy="1165161"/>
          </a:xfrm>
        </p:spPr>
        <p:txBody>
          <a:bodyPr>
            <a:normAutofit/>
          </a:bodyPr>
          <a:lstStyle/>
          <a:p>
            <a:r>
              <a:rPr lang="en-GB" b="1">
                <a:latin typeface="+mn-lt"/>
                <a:cs typeface="Arial" panose="020B0604020202020204" pitchFamily="34" charset="0"/>
              </a:rPr>
              <a:t>How to join in today</a:t>
            </a:r>
          </a:p>
        </p:txBody>
      </p:sp>
      <p:pic>
        <p:nvPicPr>
          <p:cNvPr id="4" name="Picture 3" descr="Ear">
            <a:extLst>
              <a:ext uri="{FF2B5EF4-FFF2-40B4-BE49-F238E27FC236}">
                <a16:creationId xmlns:a16="http://schemas.microsoft.com/office/drawing/2014/main" id="{D9FCD9A2-E81F-864D-814C-9E2684F73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40" y="2660381"/>
            <a:ext cx="1026000" cy="1026000"/>
          </a:xfrm>
          <a:prstGeom prst="rect">
            <a:avLst/>
          </a:prstGeom>
        </p:spPr>
      </p:pic>
      <p:pic>
        <p:nvPicPr>
          <p:cNvPr id="10" name="Picture 9" descr="Chat box">
            <a:extLst>
              <a:ext uri="{FF2B5EF4-FFF2-40B4-BE49-F238E27FC236}">
                <a16:creationId xmlns:a16="http://schemas.microsoft.com/office/drawing/2014/main" id="{D180755F-4834-804F-BA88-4550D66C0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528" y="2670440"/>
            <a:ext cx="1026000" cy="1026000"/>
          </a:xfrm>
          <a:prstGeom prst="rect">
            <a:avLst/>
          </a:prstGeom>
        </p:spPr>
      </p:pic>
      <p:pic>
        <p:nvPicPr>
          <p:cNvPr id="12" name="Picture 11" descr="Pencil">
            <a:extLst>
              <a:ext uri="{FF2B5EF4-FFF2-40B4-BE49-F238E27FC236}">
                <a16:creationId xmlns:a16="http://schemas.microsoft.com/office/drawing/2014/main" id="{E15DCE33-AF6C-D843-AE96-9313ADDA1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16" y="2660381"/>
            <a:ext cx="1026000" cy="1026000"/>
          </a:xfrm>
          <a:prstGeom prst="rect">
            <a:avLst/>
          </a:prstGeom>
        </p:spPr>
      </p:pic>
      <p:pic>
        <p:nvPicPr>
          <p:cNvPr id="14" name="Picture 13" descr="Shape, circle&#10;&#10;Description automatically generated">
            <a:extLst>
              <a:ext uri="{FF2B5EF4-FFF2-40B4-BE49-F238E27FC236}">
                <a16:creationId xmlns:a16="http://schemas.microsoft.com/office/drawing/2014/main" id="{CF25467A-F3D6-0745-AAFA-2F643AF56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851" y="2670440"/>
            <a:ext cx="1026000" cy="1026000"/>
          </a:xfrm>
          <a:prstGeom prst="rect">
            <a:avLst/>
          </a:prstGeom>
        </p:spPr>
      </p:pic>
      <p:pic>
        <p:nvPicPr>
          <p:cNvPr id="17" name="Picture 16" descr="Lightbulb">
            <a:extLst>
              <a:ext uri="{FF2B5EF4-FFF2-40B4-BE49-F238E27FC236}">
                <a16:creationId xmlns:a16="http://schemas.microsoft.com/office/drawing/2014/main" id="{617B980B-B15B-DB4A-9670-7BC5C0FA55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189" y="2674582"/>
            <a:ext cx="1026000" cy="1026000"/>
          </a:xfrm>
          <a:prstGeom prst="rect">
            <a:avLst/>
          </a:prstGeom>
        </p:spPr>
      </p:pic>
      <p:pic>
        <p:nvPicPr>
          <p:cNvPr id="19" name="Picture 18" descr="Document">
            <a:extLst>
              <a:ext uri="{FF2B5EF4-FFF2-40B4-BE49-F238E27FC236}">
                <a16:creationId xmlns:a16="http://schemas.microsoft.com/office/drawing/2014/main" id="{C41F437B-45E3-5E44-8A1F-1EC59FBCA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0777" y="2660381"/>
            <a:ext cx="1026000" cy="1026000"/>
          </a:xfrm>
          <a:prstGeom prst="rect">
            <a:avLst/>
          </a:prstGeom>
        </p:spPr>
      </p:pic>
      <p:sp>
        <p:nvSpPr>
          <p:cNvPr id="11" name="TextBox 10">
            <a:extLst>
              <a:ext uri="{FF2B5EF4-FFF2-40B4-BE49-F238E27FC236}">
                <a16:creationId xmlns:a16="http://schemas.microsoft.com/office/drawing/2014/main" id="{5C6F33D0-790D-4E07-88D3-B4A388720F37}"/>
              </a:ext>
            </a:extLst>
          </p:cNvPr>
          <p:cNvSpPr txBox="1"/>
          <p:nvPr/>
        </p:nvSpPr>
        <p:spPr>
          <a:xfrm>
            <a:off x="450166" y="3958934"/>
            <a:ext cx="8693834" cy="461665"/>
          </a:xfrm>
          <a:prstGeom prst="rect">
            <a:avLst/>
          </a:prstGeom>
          <a:noFill/>
        </p:spPr>
        <p:txBody>
          <a:bodyPr wrap="square" lIns="91440" tIns="45720" rIns="91440" bIns="45720" rtlCol="0" anchor="t">
            <a:spAutoFit/>
          </a:bodyPr>
          <a:lstStyle/>
          <a:p>
            <a:r>
              <a:rPr lang="en-GB" sz="2400" dirty="0">
                <a:solidFill>
                  <a:srgbClr val="727272"/>
                </a:solidFill>
              </a:rPr>
              <a:t>Listen       Discuss       Write             Think           Reflect         Read</a:t>
            </a:r>
          </a:p>
        </p:txBody>
      </p:sp>
    </p:spTree>
    <p:extLst>
      <p:ext uri="{BB962C8B-B14F-4D97-AF65-F5344CB8AC3E}">
        <p14:creationId xmlns:p14="http://schemas.microsoft.com/office/powerpoint/2010/main" val="300621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Structure of the session</a:t>
            </a:r>
          </a:p>
        </p:txBody>
      </p:sp>
      <p:sp>
        <p:nvSpPr>
          <p:cNvPr id="3" name="Text Placeholder 2"/>
          <p:cNvSpPr>
            <a:spLocks noGrp="1"/>
          </p:cNvSpPr>
          <p:nvPr>
            <p:ph type="body" sz="quarter" idx="11"/>
          </p:nvPr>
        </p:nvSpPr>
        <p:spPr/>
        <p:txBody>
          <a:bodyPr lIns="91440" tIns="45720" rIns="91440" bIns="45720" anchor="t"/>
          <a:lstStyle/>
          <a:p>
            <a:r>
              <a:rPr lang="en-GB"/>
              <a:t>In today’s session, we will: </a:t>
            </a:r>
          </a:p>
          <a:p>
            <a:endParaRPr lang="en-GB"/>
          </a:p>
          <a:p>
            <a:pPr marL="457200" indent="-457200">
              <a:buFont typeface="Arial" panose="020B0604020202020204" pitchFamily="34" charset="0"/>
              <a:buChar char="•"/>
            </a:pPr>
            <a:r>
              <a:rPr lang="en-GB">
                <a:latin typeface="Open Sans"/>
              </a:rPr>
              <a:t>Analyse a source to identify new information.</a:t>
            </a:r>
            <a:endParaRPr lang="en-GB"/>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GB">
                <a:latin typeface="Open Sans"/>
              </a:rPr>
              <a:t>Connect new information using a mind map.</a:t>
            </a: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GB">
                <a:latin typeface="Open Sans"/>
              </a:rPr>
              <a:t>Contextualise new information to create an original idea.</a:t>
            </a:r>
            <a:endParaRPr lang="en-US"/>
          </a:p>
          <a:p>
            <a:endParaRPr lang="en-GB"/>
          </a:p>
        </p:txBody>
      </p:sp>
    </p:spTree>
    <p:extLst>
      <p:ext uri="{BB962C8B-B14F-4D97-AF65-F5344CB8AC3E}">
        <p14:creationId xmlns:p14="http://schemas.microsoft.com/office/powerpoint/2010/main" val="28145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Critical analysis/thinking means:</a:t>
            </a:r>
          </a:p>
        </p:txBody>
      </p:sp>
      <p:sp>
        <p:nvSpPr>
          <p:cNvPr id="7" name="TextBox 6">
            <a:extLst>
              <a:ext uri="{FF2B5EF4-FFF2-40B4-BE49-F238E27FC236}">
                <a16:creationId xmlns:a16="http://schemas.microsoft.com/office/drawing/2014/main" id="{A5934974-C78C-42F2-A6AC-8527FEE2F774}"/>
              </a:ext>
            </a:extLst>
          </p:cNvPr>
          <p:cNvSpPr txBox="1"/>
          <p:nvPr/>
        </p:nvSpPr>
        <p:spPr>
          <a:xfrm>
            <a:off x="1619672" y="1628800"/>
            <a:ext cx="7056189" cy="4678204"/>
          </a:xfrm>
          <a:prstGeom prst="rect">
            <a:avLst/>
          </a:prstGeom>
          <a:noFill/>
        </p:spPr>
        <p:txBody>
          <a:bodyPr wrap="square" lIns="91440" tIns="45720" rIns="91440" bIns="45720" rtlCol="0" anchor="t">
            <a:spAutoFit/>
          </a:bodyPr>
          <a:lstStyle/>
          <a:p>
            <a:r>
              <a:rPr lang="en-US" sz="2800">
                <a:solidFill>
                  <a:srgbClr val="727272"/>
                </a:solidFill>
              </a:rPr>
              <a:t>Effectively questioning and evaluating what is put in front of you.</a:t>
            </a:r>
          </a:p>
          <a:p>
            <a:pPr marL="285750" indent="-285750">
              <a:buFont typeface="Arial" panose="020B0604020202020204" pitchFamily="34" charset="0"/>
              <a:buChar char="•"/>
            </a:pPr>
            <a:endParaRPr lang="en-US" sz="2800">
              <a:solidFill>
                <a:srgbClr val="727272"/>
              </a:solidFill>
            </a:endParaRPr>
          </a:p>
          <a:p>
            <a:r>
              <a:rPr lang="en-US" sz="2800">
                <a:solidFill>
                  <a:srgbClr val="727272"/>
                </a:solidFill>
                <a:ea typeface="+mn-lt"/>
                <a:cs typeface="+mn-lt"/>
              </a:rPr>
              <a:t>Understanding the arguments being presented and any underlying assumptions that might impact them</a:t>
            </a:r>
            <a:endParaRPr lang="en-US">
              <a:solidFill>
                <a:srgbClr val="727272"/>
              </a:solidFill>
            </a:endParaRPr>
          </a:p>
          <a:p>
            <a:endParaRPr lang="en-US" sz="2800">
              <a:solidFill>
                <a:srgbClr val="727272"/>
              </a:solidFill>
            </a:endParaRPr>
          </a:p>
          <a:p>
            <a:r>
              <a:rPr lang="en-US" sz="2800">
                <a:solidFill>
                  <a:srgbClr val="727272"/>
                </a:solidFill>
                <a:ea typeface="+mn-lt"/>
                <a:cs typeface="+mn-lt"/>
              </a:rPr>
              <a:t>Assessing an argument in a wider context including other sources and your own existing understanding</a:t>
            </a:r>
            <a:endParaRPr lang="en-US">
              <a:solidFill>
                <a:srgbClr val="727272"/>
              </a:solidFill>
            </a:endParaRPr>
          </a:p>
          <a:p>
            <a:endParaRPr lang="en-GB"/>
          </a:p>
        </p:txBody>
      </p:sp>
      <p:pic>
        <p:nvPicPr>
          <p:cNvPr id="6" name="Picture 5" title="magnifying glass">
            <a:extLst>
              <a:ext uri="{FF2B5EF4-FFF2-40B4-BE49-F238E27FC236}">
                <a16:creationId xmlns:a16="http://schemas.microsoft.com/office/drawing/2014/main" id="{F807A6B5-AA20-4586-AD46-686F2EA0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50" y="1654135"/>
            <a:ext cx="816942" cy="776516"/>
          </a:xfrm>
          <a:prstGeom prst="rect">
            <a:avLst/>
          </a:prstGeom>
        </p:spPr>
      </p:pic>
      <p:pic>
        <p:nvPicPr>
          <p:cNvPr id="8" name="Picture 7" title="magnifying glass">
            <a:extLst>
              <a:ext uri="{FF2B5EF4-FFF2-40B4-BE49-F238E27FC236}">
                <a16:creationId xmlns:a16="http://schemas.microsoft.com/office/drawing/2014/main" id="{E5FCCD0D-E606-457C-8EAF-F565E5995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10" y="2983256"/>
            <a:ext cx="925198" cy="879415"/>
          </a:xfrm>
          <a:prstGeom prst="rect">
            <a:avLst/>
          </a:prstGeom>
        </p:spPr>
      </p:pic>
      <p:pic>
        <p:nvPicPr>
          <p:cNvPr id="9" name="Picture 8" title="magnifying glass">
            <a:extLst>
              <a:ext uri="{FF2B5EF4-FFF2-40B4-BE49-F238E27FC236}">
                <a16:creationId xmlns:a16="http://schemas.microsoft.com/office/drawing/2014/main" id="{B59BA061-65A2-45D9-800E-FE29499FE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61" y="4640289"/>
            <a:ext cx="925198" cy="879415"/>
          </a:xfrm>
          <a:prstGeom prst="rect">
            <a:avLst/>
          </a:prstGeom>
        </p:spPr>
      </p:pic>
    </p:spTree>
    <p:extLst>
      <p:ext uri="{BB962C8B-B14F-4D97-AF65-F5344CB8AC3E}">
        <p14:creationId xmlns:p14="http://schemas.microsoft.com/office/powerpoint/2010/main" val="159199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88640"/>
            <a:ext cx="8209036" cy="1007765"/>
          </a:xfrm>
        </p:spPr>
        <p:txBody>
          <a:bodyPr/>
          <a:lstStyle/>
          <a:p>
            <a:pPr marL="0">
              <a:spcBef>
                <a:spcPct val="20000"/>
              </a:spcBef>
            </a:pPr>
            <a:r>
              <a:rPr lang="en-GB" b="1">
                <a:latin typeface="Open Sans" panose="020B0606030504020204" pitchFamily="34" charset="0"/>
                <a:ea typeface="Open Sans" panose="020B0606030504020204" pitchFamily="34" charset="0"/>
                <a:cs typeface="Open Sans" panose="020B0606030504020204" pitchFamily="34" charset="0"/>
              </a:rPr>
              <a:t>Examples of critical thinking in real life</a:t>
            </a:r>
          </a:p>
        </p:txBody>
      </p:sp>
      <p:sp>
        <p:nvSpPr>
          <p:cNvPr id="3" name="Text Placeholder 2"/>
          <p:cNvSpPr>
            <a:spLocks noGrp="1"/>
          </p:cNvSpPr>
          <p:nvPr>
            <p:ph type="body" sz="quarter" idx="11"/>
          </p:nvPr>
        </p:nvSpPr>
        <p:spPr/>
        <p:txBody>
          <a:bodyPr lIns="91440" tIns="45720" rIns="91440" bIns="45720" anchor="t"/>
          <a:lstStyle/>
          <a:p>
            <a:r>
              <a:rPr lang="en-GB">
                <a:latin typeface="Open Sans"/>
              </a:rPr>
              <a:t>      Making an online purchase</a:t>
            </a:r>
            <a:endParaRPr lang="en-GB"/>
          </a:p>
          <a:p>
            <a:r>
              <a:rPr lang="en-GB">
                <a:latin typeface="Open Sans"/>
              </a:rPr>
              <a:t>      </a:t>
            </a:r>
            <a:endParaRPr lang="en-GB"/>
          </a:p>
          <a:p>
            <a:r>
              <a:rPr lang="en-GB">
                <a:latin typeface="Open Sans"/>
              </a:rPr>
              <a:t>      Searching for products </a:t>
            </a:r>
            <a:endParaRPr lang="en-GB"/>
          </a:p>
          <a:p>
            <a:r>
              <a:rPr lang="en-GB">
                <a:latin typeface="Open Sans"/>
              </a:rPr>
              <a:t>      </a:t>
            </a:r>
          </a:p>
          <a:p>
            <a:r>
              <a:rPr lang="en-GB">
                <a:latin typeface="Open Sans"/>
              </a:rPr>
              <a:t>      Refining the search </a:t>
            </a:r>
          </a:p>
          <a:p>
            <a:pPr>
              <a:buClr>
                <a:srgbClr val="7A1F7F"/>
              </a:buClr>
            </a:pPr>
            <a:endParaRPr lang="en-GB"/>
          </a:p>
          <a:p>
            <a:r>
              <a:rPr lang="en-GB">
                <a:latin typeface="Open Sans"/>
              </a:rPr>
              <a:t>      Evaluating the search results  </a:t>
            </a:r>
            <a:endParaRPr lang="en-GB"/>
          </a:p>
          <a:p>
            <a:pPr marL="457200" indent="-457200">
              <a:buChar char="•"/>
            </a:pPr>
            <a:endParaRPr lang="en-GB"/>
          </a:p>
          <a:p>
            <a:r>
              <a:rPr lang="en-GB">
                <a:latin typeface="Open Sans"/>
              </a:rPr>
              <a:t>      Making an informed decision</a:t>
            </a: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62" y="1543383"/>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63" y="2552281"/>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63" y="3602862"/>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63" y="4654106"/>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title="5">
            <a:extLst>
              <a:ext uri="{FF2B5EF4-FFF2-40B4-BE49-F238E27FC236}">
                <a16:creationId xmlns:a16="http://schemas.microsoft.com/office/drawing/2014/main" id="{429F1BA7-DEFC-46FF-9AE3-BDBC469825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832" y="5596708"/>
            <a:ext cx="609158" cy="609158"/>
          </a:xfrm>
          <a:prstGeom prst="rect">
            <a:avLst/>
          </a:prstGeom>
        </p:spPr>
      </p:pic>
    </p:spTree>
    <p:extLst>
      <p:ext uri="{BB962C8B-B14F-4D97-AF65-F5344CB8AC3E}">
        <p14:creationId xmlns:p14="http://schemas.microsoft.com/office/powerpoint/2010/main" val="81041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388" y="260649"/>
            <a:ext cx="8137028" cy="792088"/>
          </a:xfrm>
          <a:prstGeom prst="rect">
            <a:avLst/>
          </a:prstGeom>
        </p:spPr>
        <p:txBody>
          <a:bodyPr tIns="288000">
            <a:normAutofit lnSpcReduction="10000"/>
          </a:bodyPr>
          <a:lstStyle/>
          <a:p>
            <a:pPr marL="0" indent="0">
              <a:spcBef>
                <a:spcPts val="0"/>
              </a:spcBef>
              <a:buNone/>
            </a:pPr>
            <a:r>
              <a:rPr lang="en-US" sz="3600" b="1">
                <a:solidFill>
                  <a:srgbClr val="7A1F7F"/>
                </a:solidFill>
                <a:latin typeface="Open Sans"/>
                <a:ea typeface="Open Sans"/>
                <a:cs typeface="Open Sans"/>
              </a:rPr>
              <a:t>Critical Thinking model</a:t>
            </a:r>
            <a:endParaRPr lang="en-GB" sz="3600" b="1">
              <a:solidFill>
                <a:srgbClr val="7A1F7F"/>
              </a:solidFill>
              <a:latin typeface="Open Sans"/>
              <a:ea typeface="Open Sans"/>
              <a:cs typeface="Open Sans"/>
            </a:endParaRPr>
          </a:p>
        </p:txBody>
      </p:sp>
      <p:sp useBgFill="1">
        <p:nvSpPr>
          <p:cNvPr id="3" name="Text Placeholder 2"/>
          <p:cNvSpPr>
            <a:spLocks noGrp="1"/>
          </p:cNvSpPr>
          <p:nvPr>
            <p:ph type="body" sz="quarter" idx="13"/>
          </p:nvPr>
        </p:nvSpPr>
        <p:spPr>
          <a:xfrm>
            <a:off x="6374328" y="2795306"/>
            <a:ext cx="2361886" cy="1843454"/>
          </a:xfrm>
        </p:spPr>
        <p:txBody>
          <a:bodyPr/>
          <a:lstStyle/>
          <a:p>
            <a:r>
              <a:rPr lang="en-GB" b="1"/>
              <a:t>Create</a:t>
            </a:r>
          </a:p>
        </p:txBody>
      </p:sp>
      <p:sp useBgFill="1">
        <p:nvSpPr>
          <p:cNvPr id="4" name="Text Placeholder 3"/>
          <p:cNvSpPr>
            <a:spLocks noGrp="1"/>
          </p:cNvSpPr>
          <p:nvPr>
            <p:ph type="body" sz="quarter" idx="14"/>
          </p:nvPr>
        </p:nvSpPr>
        <p:spPr>
          <a:xfrm>
            <a:off x="3319109" y="2795305"/>
            <a:ext cx="2433774" cy="1843454"/>
          </a:xfrm>
        </p:spPr>
        <p:txBody>
          <a:bodyPr/>
          <a:lstStyle/>
          <a:p>
            <a:r>
              <a:rPr lang="en-GB" b="1"/>
              <a:t>Connect</a:t>
            </a:r>
          </a:p>
        </p:txBody>
      </p:sp>
      <p:sp>
        <p:nvSpPr>
          <p:cNvPr id="5" name="Text Placeholder 4"/>
          <p:cNvSpPr>
            <a:spLocks noGrp="1"/>
          </p:cNvSpPr>
          <p:nvPr>
            <p:ph type="body" sz="quarter" idx="15"/>
          </p:nvPr>
        </p:nvSpPr>
        <p:spPr>
          <a:xfrm>
            <a:off x="451554" y="2795305"/>
            <a:ext cx="2359957" cy="1843454"/>
          </a:xfrm>
          <a:solidFill>
            <a:srgbClr val="F3F2F2"/>
          </a:solidFill>
        </p:spPr>
        <p:txBody>
          <a:bodyPr/>
          <a:lstStyle/>
          <a:p>
            <a:r>
              <a:rPr lang="en-US" b="1"/>
              <a:t>L</a:t>
            </a:r>
            <a:r>
              <a:rPr lang="en-GB" b="1"/>
              <a:t>earn</a:t>
            </a:r>
          </a:p>
        </p:txBody>
      </p:sp>
      <p:pic>
        <p:nvPicPr>
          <p:cNvPr id="7" name="Picture 6" title="curved arrow">
            <a:extLst>
              <a:ext uri="{FF2B5EF4-FFF2-40B4-BE49-F238E27FC236}">
                <a16:creationId xmlns:a16="http://schemas.microsoft.com/office/drawing/2014/main" id="{B4E0406A-7B69-4E08-9373-E6E136348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040000">
            <a:off x="2449576" y="3894615"/>
            <a:ext cx="1305286" cy="1515643"/>
          </a:xfrm>
          <a:prstGeom prst="rect">
            <a:avLst/>
          </a:prstGeom>
        </p:spPr>
      </p:pic>
      <p:pic>
        <p:nvPicPr>
          <p:cNvPr id="10" name="Picture 9" descr="A picture containing text, lamp&#10;&#10;Description automatically generated" title="curved arrow">
            <a:extLst>
              <a:ext uri="{FF2B5EF4-FFF2-40B4-BE49-F238E27FC236}">
                <a16:creationId xmlns:a16="http://schemas.microsoft.com/office/drawing/2014/main" id="{2282C53D-52BE-4778-8057-023F37CC0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040000">
            <a:off x="5670104" y="3937746"/>
            <a:ext cx="1305286" cy="1515643"/>
          </a:xfrm>
          <a:prstGeom prst="rect">
            <a:avLst/>
          </a:prstGeom>
        </p:spPr>
      </p:pic>
    </p:spTree>
    <p:extLst>
      <p:ext uri="{BB962C8B-B14F-4D97-AF65-F5344CB8AC3E}">
        <p14:creationId xmlns:p14="http://schemas.microsoft.com/office/powerpoint/2010/main" val="386335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Learn</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normAutofit lnSpcReduction="10000"/>
          </a:bodyPr>
          <a:lstStyle/>
          <a:p>
            <a:r>
              <a:rPr lang="en-GB" sz="2400">
                <a:latin typeface="Open Sans"/>
              </a:rPr>
              <a:t>Observe what you have before you. </a:t>
            </a:r>
            <a:endParaRPr lang="en-GB"/>
          </a:p>
          <a:p>
            <a:r>
              <a:rPr lang="en-GB" sz="2400">
                <a:latin typeface="Open Sans"/>
              </a:rPr>
              <a:t>In particular, consider the following questions:</a:t>
            </a:r>
            <a:endParaRPr lang="en-GB"/>
          </a:p>
          <a:p>
            <a:endParaRPr lang="en-GB" sz="1200"/>
          </a:p>
          <a:p>
            <a:pPr marL="457200" indent="-457200">
              <a:buFont typeface="Arial" panose="020B0604020202020204" pitchFamily="34" charset="0"/>
              <a:buChar char="•"/>
            </a:pPr>
            <a:r>
              <a:rPr lang="en-US" sz="2400">
                <a:latin typeface="Open Sans"/>
              </a:rPr>
              <a:t>What do you </a:t>
            </a:r>
            <a:r>
              <a:rPr lang="en-US" sz="2400" b="1">
                <a:latin typeface="Open Sans"/>
              </a:rPr>
              <a:t>notice</a:t>
            </a:r>
            <a:r>
              <a:rPr lang="en-US" sz="2400">
                <a:latin typeface="Open Sans"/>
              </a:rPr>
              <a:t> or </a:t>
            </a:r>
            <a:r>
              <a:rPr lang="en-US" sz="2400" b="1">
                <a:latin typeface="Open Sans"/>
              </a:rPr>
              <a:t>observe</a:t>
            </a:r>
            <a:r>
              <a:rPr lang="en-US" sz="2400">
                <a:latin typeface="Open Sans"/>
              </a:rPr>
              <a:t>? If you had to describe the item, what would you say?</a:t>
            </a: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latin typeface="Open Sans"/>
              </a:rPr>
              <a:t>What is </a:t>
            </a:r>
            <a:r>
              <a:rPr lang="en-US" sz="2400" b="1">
                <a:latin typeface="Open Sans"/>
              </a:rPr>
              <a:t>new</a:t>
            </a:r>
            <a:r>
              <a:rPr lang="en-US" sz="2400">
                <a:latin typeface="Open Sans"/>
              </a:rPr>
              <a:t> to you? </a:t>
            </a:r>
            <a:endParaRPr lang="en-US" sz="2400"/>
          </a:p>
          <a:p>
            <a:pPr marL="457200" indent="-457200">
              <a:buFont typeface="Arial" panose="020B0604020202020204" pitchFamily="34" charset="0"/>
              <a:buChar char="•"/>
            </a:pPr>
            <a:endParaRPr lang="en-US" sz="2000"/>
          </a:p>
          <a:p>
            <a:pPr marL="457200" indent="-457200">
              <a:buFont typeface="Arial" panose="020B0604020202020204" pitchFamily="34" charset="0"/>
              <a:buChar char="•"/>
            </a:pPr>
            <a:r>
              <a:rPr lang="en-US" sz="2400">
                <a:latin typeface="Open Sans"/>
              </a:rPr>
              <a:t>Are there </a:t>
            </a:r>
            <a:r>
              <a:rPr lang="en-US" sz="2400" b="1">
                <a:latin typeface="Open Sans"/>
              </a:rPr>
              <a:t>facts</a:t>
            </a:r>
            <a:r>
              <a:rPr lang="en-US" sz="2400">
                <a:latin typeface="Open Sans"/>
              </a:rPr>
              <a:t> to note down — dates, formula, words, descriptions, events?</a:t>
            </a:r>
          </a:p>
          <a:p>
            <a:pPr marL="457200" indent="-457200">
              <a:buFont typeface="Arial" panose="020B0604020202020204" pitchFamily="34" charset="0"/>
              <a:buChar char="•"/>
            </a:pPr>
            <a:endParaRPr lang="en-US" sz="1800"/>
          </a:p>
          <a:p>
            <a:pPr marL="457200" indent="-457200">
              <a:buFont typeface="Arial" panose="020B0604020202020204" pitchFamily="34" charset="0"/>
              <a:buChar char="•"/>
            </a:pPr>
            <a:r>
              <a:rPr lang="en-US" sz="2400">
                <a:latin typeface="Open Sans"/>
              </a:rPr>
              <a:t>Is there </a:t>
            </a:r>
            <a:r>
              <a:rPr lang="en-US" sz="2400" b="1">
                <a:latin typeface="Open Sans"/>
              </a:rPr>
              <a:t>a new “big” idea </a:t>
            </a:r>
            <a:r>
              <a:rPr lang="en-US" sz="2400">
                <a:latin typeface="Open Sans"/>
              </a:rPr>
              <a:t>that is important to your area of study?</a:t>
            </a:r>
          </a:p>
          <a:p>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044" y="6059520"/>
            <a:ext cx="688975" cy="70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02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a:t>Connect</a:t>
            </a:r>
          </a:p>
        </p:txBody>
      </p:sp>
      <p:sp>
        <p:nvSpPr>
          <p:cNvPr id="3" name="Text Placeholder 2"/>
          <p:cNvSpPr>
            <a:spLocks noGrp="1"/>
          </p:cNvSpPr>
          <p:nvPr>
            <p:ph type="body" sz="quarter" idx="11"/>
          </p:nvPr>
        </p:nvSpPr>
        <p:spPr>
          <a:xfrm>
            <a:off x="250825" y="1412776"/>
            <a:ext cx="8425631" cy="5184575"/>
          </a:xfrm>
        </p:spPr>
        <p:txBody>
          <a:bodyPr lIns="91440" tIns="45720" rIns="91440" bIns="45720" anchor="t"/>
          <a:lstStyle/>
          <a:p>
            <a:r>
              <a:rPr lang="en-GB" sz="2400">
                <a:latin typeface="Open Sans"/>
              </a:rPr>
              <a:t>Once you learn something new, it is important to think about where the information might fit with what you already know.</a:t>
            </a:r>
            <a:endParaRPr lang="en-US"/>
          </a:p>
          <a:p>
            <a:endParaRPr lang="en-GB" sz="1200"/>
          </a:p>
          <a:p>
            <a:pPr marL="342900" indent="-342900">
              <a:buFont typeface="Arial" panose="020B0604020202020204" pitchFamily="34" charset="0"/>
              <a:buChar char="•"/>
            </a:pPr>
            <a:r>
              <a:rPr lang="en-US" sz="2400">
                <a:latin typeface="Open Sans"/>
              </a:rPr>
              <a:t>What else do you </a:t>
            </a:r>
            <a:r>
              <a:rPr lang="en-US" sz="2400" b="1">
                <a:latin typeface="Open Sans"/>
              </a:rPr>
              <a:t>know</a:t>
            </a:r>
            <a:r>
              <a:rPr lang="en-US" sz="2400">
                <a:latin typeface="Open Sans"/>
              </a:rPr>
              <a:t> about this topic? What can you add to what you were presented?</a:t>
            </a:r>
            <a:endParaRPr lang="en-US" sz="2400"/>
          </a:p>
          <a:p>
            <a:pPr marL="342900" indent="-342900">
              <a:buChar char="•"/>
            </a:pPr>
            <a:endParaRPr lang="en-US" sz="2400"/>
          </a:p>
          <a:p>
            <a:pPr marL="342900" indent="-342900">
              <a:buFont typeface="Arial" panose="020B0604020202020204" pitchFamily="34" charset="0"/>
              <a:buChar char="•"/>
            </a:pPr>
            <a:r>
              <a:rPr lang="en-US" sz="2400">
                <a:latin typeface="Open Sans"/>
              </a:rPr>
              <a:t>Can you make </a:t>
            </a:r>
            <a:r>
              <a:rPr lang="en-US" sz="2400" b="1">
                <a:latin typeface="Open Sans"/>
              </a:rPr>
              <a:t>any new connections </a:t>
            </a:r>
            <a:r>
              <a:rPr lang="en-US" sz="2400">
                <a:latin typeface="Open Sans"/>
              </a:rPr>
              <a:t>between what is presented and what you know? </a:t>
            </a: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latin typeface="Open Sans"/>
              </a:rPr>
              <a:t>Does this result in any </a:t>
            </a:r>
            <a:r>
              <a:rPr lang="en-US" sz="2400" b="1">
                <a:latin typeface="Open Sans"/>
              </a:rPr>
              <a:t>questions</a:t>
            </a:r>
            <a:r>
              <a:rPr lang="en-US" sz="2400">
                <a:latin typeface="Open Sans"/>
              </a:rPr>
              <a:t> or </a:t>
            </a:r>
            <a:r>
              <a:rPr lang="en-US" sz="2400" b="1">
                <a:latin typeface="Open Sans"/>
              </a:rPr>
              <a:t>gaps</a:t>
            </a:r>
            <a:r>
              <a:rPr lang="en-US" sz="2400">
                <a:latin typeface="Open Sans"/>
              </a:rPr>
              <a:t>?</a:t>
            </a:r>
          </a:p>
          <a:p>
            <a:endParaRPr lang="en-GB"/>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156" y="5871864"/>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77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60396-D5AA-477F-9E27-BB6D06D7DA61}"/>
              </a:ext>
            </a:extLst>
          </p:cNvPr>
          <p:cNvSpPr>
            <a:spLocks noGrp="1"/>
          </p:cNvSpPr>
          <p:nvPr>
            <p:ph type="body" sz="quarter" idx="10"/>
          </p:nvPr>
        </p:nvSpPr>
        <p:spPr/>
        <p:txBody>
          <a:bodyPr lIns="91440" tIns="288000" rIns="91440" bIns="45720" anchor="t"/>
          <a:lstStyle/>
          <a:p>
            <a:pPr marL="215900"/>
            <a:r>
              <a:rPr lang="en-GB" b="1"/>
              <a:t>Connect using a mind map</a:t>
            </a:r>
            <a:endParaRPr lang="en-US"/>
          </a:p>
        </p:txBody>
      </p:sp>
      <p:pic>
        <p:nvPicPr>
          <p:cNvPr id="3" name="Picture 3" descr="Diagram&#10;&#10;Description automatically generated">
            <a:extLst>
              <a:ext uri="{FF2B5EF4-FFF2-40B4-BE49-F238E27FC236}">
                <a16:creationId xmlns:a16="http://schemas.microsoft.com/office/drawing/2014/main" id="{92E7B603-020A-41AD-83A4-CD9401BE7470}"/>
              </a:ext>
            </a:extLst>
          </p:cNvPr>
          <p:cNvPicPr>
            <a:picLocks noChangeAspect="1"/>
          </p:cNvPicPr>
          <p:nvPr/>
        </p:nvPicPr>
        <p:blipFill>
          <a:blip r:embed="rId2"/>
          <a:stretch>
            <a:fillRect/>
          </a:stretch>
        </p:blipFill>
        <p:spPr>
          <a:xfrm>
            <a:off x="4548" y="1406430"/>
            <a:ext cx="9134900" cy="5102839"/>
          </a:xfrm>
          <a:prstGeom prst="rect">
            <a:avLst/>
          </a:prstGeom>
        </p:spPr>
      </p:pic>
    </p:spTree>
    <p:extLst>
      <p:ext uri="{BB962C8B-B14F-4D97-AF65-F5344CB8AC3E}">
        <p14:creationId xmlns:p14="http://schemas.microsoft.com/office/powerpoint/2010/main" val="3839787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1261</Words>
  <Application>Microsoft Office PowerPoint</Application>
  <PresentationFormat>On-screen Show (4:3)</PresentationFormat>
  <Paragraphs>154</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Aston</dc:creator>
  <cp:lastModifiedBy>Samantha Aston</cp:lastModifiedBy>
  <cp:revision>24</cp:revision>
  <dcterms:created xsi:type="dcterms:W3CDTF">2022-03-07T12:37:39Z</dcterms:created>
  <dcterms:modified xsi:type="dcterms:W3CDTF">2022-03-16T14:34:13Z</dcterms:modified>
</cp:coreProperties>
</file>