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89" r:id="rId4"/>
    <p:sldMasterId id="2147483722" r:id="rId5"/>
  </p:sldMasterIdLst>
  <p:notesMasterIdLst>
    <p:notesMasterId r:id="rId51"/>
  </p:notesMasterIdLst>
  <p:sldIdLst>
    <p:sldId id="256" r:id="rId6"/>
    <p:sldId id="340" r:id="rId7"/>
    <p:sldId id="298" r:id="rId8"/>
    <p:sldId id="347" r:id="rId9"/>
    <p:sldId id="310" r:id="rId10"/>
    <p:sldId id="299" r:id="rId11"/>
    <p:sldId id="302" r:id="rId12"/>
    <p:sldId id="300" r:id="rId13"/>
    <p:sldId id="301" r:id="rId14"/>
    <p:sldId id="308" r:id="rId15"/>
    <p:sldId id="343" r:id="rId16"/>
    <p:sldId id="312" r:id="rId17"/>
    <p:sldId id="313" r:id="rId18"/>
    <p:sldId id="315" r:id="rId19"/>
    <p:sldId id="314" r:id="rId20"/>
    <p:sldId id="316" r:id="rId21"/>
    <p:sldId id="317" r:id="rId22"/>
    <p:sldId id="318" r:id="rId23"/>
    <p:sldId id="321" r:id="rId24"/>
    <p:sldId id="319" r:id="rId25"/>
    <p:sldId id="320" r:id="rId26"/>
    <p:sldId id="322" r:id="rId27"/>
    <p:sldId id="323" r:id="rId28"/>
    <p:sldId id="346" r:id="rId29"/>
    <p:sldId id="324" r:id="rId30"/>
    <p:sldId id="325" r:id="rId31"/>
    <p:sldId id="326" r:id="rId32"/>
    <p:sldId id="327" r:id="rId33"/>
    <p:sldId id="329" r:id="rId34"/>
    <p:sldId id="328" r:id="rId35"/>
    <p:sldId id="330" r:id="rId36"/>
    <p:sldId id="349" r:id="rId37"/>
    <p:sldId id="354" r:id="rId38"/>
    <p:sldId id="350" r:id="rId39"/>
    <p:sldId id="355" r:id="rId40"/>
    <p:sldId id="351" r:id="rId41"/>
    <p:sldId id="353" r:id="rId42"/>
    <p:sldId id="356" r:id="rId43"/>
    <p:sldId id="332" r:id="rId44"/>
    <p:sldId id="333" r:id="rId45"/>
    <p:sldId id="337" r:id="rId46"/>
    <p:sldId id="357" r:id="rId47"/>
    <p:sldId id="334" r:id="rId48"/>
    <p:sldId id="335" r:id="rId49"/>
    <p:sldId id="33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D91AF2-58D9-4274-89D0-ADC4E806FE07}">
          <p14:sldIdLst>
            <p14:sldId id="256"/>
            <p14:sldId id="340"/>
            <p14:sldId id="298"/>
            <p14:sldId id="347"/>
            <p14:sldId id="310"/>
            <p14:sldId id="299"/>
            <p14:sldId id="302"/>
            <p14:sldId id="300"/>
            <p14:sldId id="301"/>
            <p14:sldId id="308"/>
            <p14:sldId id="343"/>
            <p14:sldId id="312"/>
            <p14:sldId id="313"/>
            <p14:sldId id="315"/>
            <p14:sldId id="314"/>
            <p14:sldId id="316"/>
            <p14:sldId id="317"/>
            <p14:sldId id="318"/>
            <p14:sldId id="321"/>
            <p14:sldId id="319"/>
            <p14:sldId id="320"/>
            <p14:sldId id="322"/>
            <p14:sldId id="323"/>
            <p14:sldId id="346"/>
            <p14:sldId id="324"/>
            <p14:sldId id="325"/>
            <p14:sldId id="326"/>
            <p14:sldId id="327"/>
            <p14:sldId id="329"/>
            <p14:sldId id="328"/>
            <p14:sldId id="330"/>
            <p14:sldId id="349"/>
            <p14:sldId id="354"/>
            <p14:sldId id="350"/>
            <p14:sldId id="355"/>
            <p14:sldId id="351"/>
            <p14:sldId id="353"/>
            <p14:sldId id="356"/>
            <p14:sldId id="332"/>
            <p14:sldId id="333"/>
            <p14:sldId id="337"/>
            <p14:sldId id="357"/>
            <p14:sldId id="334"/>
            <p14:sldId id="335"/>
            <p14:sldId id="336"/>
          </p14:sldIdLst>
        </p14:section>
      </p14:sectionLst>
    </p:ext>
    <p:ext uri="{EFAFB233-063F-42B5-8137-9DF3F51BA10A}">
      <p15:sldGuideLst xmlns:p15="http://schemas.microsoft.com/office/powerpoint/2012/main">
        <p15:guide id="1" orient="horz" pos="2160">
          <p15:clr>
            <a:srgbClr val="A4A3A4"/>
          </p15:clr>
        </p15:guide>
        <p15:guide id="2" orient="horz">
          <p15:clr>
            <a:srgbClr val="A4A3A4"/>
          </p15:clr>
        </p15:guide>
        <p15:guide id="3" orient="horz" pos="420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004A82"/>
    <a:srgbClr val="0062AC"/>
    <a:srgbClr val="6B1B6F"/>
    <a:srgbClr val="A8D7FE"/>
    <a:srgbClr val="94CEFE"/>
    <a:srgbClr val="D00000"/>
    <a:srgbClr val="97E4FF"/>
    <a:srgbClr val="97FFFF"/>
    <a:srgbClr val="7A1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81371" autoAdjust="0"/>
  </p:normalViewPr>
  <p:slideViewPr>
    <p:cSldViewPr>
      <p:cViewPr varScale="1">
        <p:scale>
          <a:sx n="94" d="100"/>
          <a:sy n="94" d="100"/>
        </p:scale>
        <p:origin x="2460" y="78"/>
      </p:cViewPr>
      <p:guideLst>
        <p:guide orient="horz" pos="2160"/>
        <p:guide orient="horz"/>
        <p:guide orient="horz" pos="4201"/>
        <p:guide pos="2880"/>
      </p:guideLst>
    </p:cSldViewPr>
  </p:slideViewPr>
  <p:outlineViewPr>
    <p:cViewPr>
      <p:scale>
        <a:sx n="33" d="100"/>
        <a:sy n="33" d="100"/>
      </p:scale>
      <p:origin x="0" y="8898"/>
    </p:cViewPr>
  </p:outlin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D4E7-4123-BF67-8A013BA9689D}"/>
              </c:ext>
            </c:extLst>
          </c:dPt>
          <c:dPt>
            <c:idx val="1"/>
            <c:invertIfNegative val="0"/>
            <c:bubble3D val="0"/>
            <c:extLst>
              <c:ext xmlns:c16="http://schemas.microsoft.com/office/drawing/2014/chart" uri="{C3380CC4-5D6E-409C-BE32-E72D297353CC}">
                <c16:uniqueId val="{00000001-D4E7-4123-BF67-8A013BA9689D}"/>
              </c:ext>
            </c:extLst>
          </c:dPt>
          <c:dPt>
            <c:idx val="2"/>
            <c:invertIfNegative val="0"/>
            <c:bubble3D val="0"/>
            <c:extLst>
              <c:ext xmlns:c16="http://schemas.microsoft.com/office/drawing/2014/chart" uri="{C3380CC4-5D6E-409C-BE32-E72D297353CC}">
                <c16:uniqueId val="{00000002-D4E7-4123-BF67-8A013BA9689D}"/>
              </c:ext>
            </c:extLst>
          </c:dPt>
          <c:dPt>
            <c:idx val="3"/>
            <c:invertIfNegative val="0"/>
            <c:bubble3D val="0"/>
            <c:extLst>
              <c:ext xmlns:c16="http://schemas.microsoft.com/office/drawing/2014/chart" uri="{C3380CC4-5D6E-409C-BE32-E72D297353CC}">
                <c16:uniqueId val="{00000003-D4E7-4123-BF67-8A013BA9689D}"/>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D4E7-4123-BF67-8A013BA9689D}"/>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D4E7-4123-BF67-8A013BA9689D}"/>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D4E7-4123-BF67-8A013BA9689D}"/>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D4E7-4123-BF67-8A013BA9689D}"/>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D4E7-4123-BF67-8A013BA9689D}"/>
            </c:ext>
          </c:extLst>
        </c:ser>
        <c:dLbls>
          <c:showLegendKey val="0"/>
          <c:showVal val="1"/>
          <c:showCatName val="0"/>
          <c:showSerName val="0"/>
          <c:showPercent val="0"/>
          <c:showBubbleSize val="0"/>
        </c:dLbls>
        <c:gapWidth val="75"/>
        <c:overlap val="100"/>
        <c:axId val="45791488"/>
        <c:axId val="45805568"/>
      </c:barChart>
      <c:catAx>
        <c:axId val="45791488"/>
        <c:scaling>
          <c:orientation val="minMax"/>
        </c:scaling>
        <c:delete val="1"/>
        <c:axPos val="l"/>
        <c:numFmt formatCode="General" sourceLinked="1"/>
        <c:majorTickMark val="none"/>
        <c:minorTickMark val="none"/>
        <c:tickLblPos val="nextTo"/>
        <c:crossAx val="45805568"/>
        <c:crossesAt val="10"/>
        <c:auto val="1"/>
        <c:lblAlgn val="ctr"/>
        <c:lblOffset val="100"/>
        <c:noMultiLvlLbl val="0"/>
      </c:catAx>
      <c:valAx>
        <c:axId val="45805568"/>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smtClean="0">
                    <a:latin typeface="Open Sans"/>
                  </a:rPr>
                  <a:t>Distribution</a:t>
                </a:r>
                <a:endParaRPr lang="en-GB" dirty="0">
                  <a:latin typeface="Open Sans"/>
                </a:endParaRPr>
              </a:p>
            </c:rich>
          </c:tx>
          <c:layout>
            <c:manualLayout>
              <c:xMode val="edge"/>
              <c:yMode val="edge"/>
              <c:x val="0.45914849849134926"/>
              <c:y val="0.88954442657056365"/>
            </c:manualLayout>
          </c:layout>
          <c:overlay val="0"/>
        </c:title>
        <c:numFmt formatCode="0%" sourceLinked="1"/>
        <c:majorTickMark val="out"/>
        <c:minorTickMark val="none"/>
        <c:tickLblPos val="nextTo"/>
        <c:crossAx val="45791488"/>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C264-4BE2-8D42-2BA8942ABA1B}"/>
              </c:ext>
            </c:extLst>
          </c:dPt>
          <c:dPt>
            <c:idx val="1"/>
            <c:invertIfNegative val="0"/>
            <c:bubble3D val="0"/>
            <c:spPr>
              <a:solidFill>
                <a:srgbClr val="C81976"/>
              </a:solidFill>
            </c:spPr>
            <c:extLst>
              <c:ext xmlns:c16="http://schemas.microsoft.com/office/drawing/2014/chart" uri="{C3380CC4-5D6E-409C-BE32-E72D297353CC}">
                <c16:uniqueId val="{00000003-C264-4BE2-8D42-2BA8942ABA1B}"/>
              </c:ext>
            </c:extLst>
          </c:dPt>
          <c:dPt>
            <c:idx val="2"/>
            <c:invertIfNegative val="0"/>
            <c:bubble3D val="0"/>
            <c:spPr>
              <a:solidFill>
                <a:srgbClr val="88898C"/>
              </a:solidFill>
            </c:spPr>
            <c:extLst>
              <c:ext xmlns:c16="http://schemas.microsoft.com/office/drawing/2014/chart" uri="{C3380CC4-5D6E-409C-BE32-E72D297353CC}">
                <c16:uniqueId val="{00000005-C264-4BE2-8D42-2BA8942ABA1B}"/>
              </c:ext>
            </c:extLst>
          </c:dPt>
          <c:dPt>
            <c:idx val="3"/>
            <c:invertIfNegative val="0"/>
            <c:bubble3D val="0"/>
            <c:spPr>
              <a:solidFill>
                <a:srgbClr val="FDB828"/>
              </a:solidFill>
            </c:spPr>
            <c:extLst>
              <c:ext xmlns:c16="http://schemas.microsoft.com/office/drawing/2014/chart" uri="{C3380CC4-5D6E-409C-BE32-E72D297353CC}">
                <c16:uniqueId val="{00000007-C264-4BE2-8D42-2BA8942ABA1B}"/>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264-4BE2-8D42-2BA8942ABA1B}"/>
            </c:ext>
          </c:extLst>
        </c:ser>
        <c:dLbls>
          <c:showLegendKey val="0"/>
          <c:showVal val="0"/>
          <c:showCatName val="0"/>
          <c:showSerName val="0"/>
          <c:showPercent val="0"/>
          <c:showBubbleSize val="0"/>
        </c:dLbls>
        <c:gapWidth val="100"/>
        <c:axId val="45730432"/>
        <c:axId val="45732224"/>
      </c:barChart>
      <c:catAx>
        <c:axId val="45730432"/>
        <c:scaling>
          <c:orientation val="minMax"/>
        </c:scaling>
        <c:delete val="0"/>
        <c:axPos val="b"/>
        <c:numFmt formatCode="General" sourceLinked="0"/>
        <c:majorTickMark val="out"/>
        <c:minorTickMark val="none"/>
        <c:tickLblPos val="nextTo"/>
        <c:crossAx val="45732224"/>
        <c:crosses val="autoZero"/>
        <c:auto val="1"/>
        <c:lblAlgn val="ctr"/>
        <c:lblOffset val="100"/>
        <c:noMultiLvlLbl val="0"/>
      </c:catAx>
      <c:valAx>
        <c:axId val="4573222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4573043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BA03-4EAF-9696-302440686441}"/>
              </c:ext>
            </c:extLst>
          </c:dPt>
          <c:dPt>
            <c:idx val="1"/>
            <c:bubble3D val="0"/>
            <c:extLst>
              <c:ext xmlns:c16="http://schemas.microsoft.com/office/drawing/2014/chart" uri="{C3380CC4-5D6E-409C-BE32-E72D297353CC}">
                <c16:uniqueId val="{00000001-BA03-4EAF-9696-302440686441}"/>
              </c:ext>
            </c:extLst>
          </c:dPt>
          <c:dPt>
            <c:idx val="2"/>
            <c:bubble3D val="0"/>
            <c:extLst>
              <c:ext xmlns:c16="http://schemas.microsoft.com/office/drawing/2014/chart" uri="{C3380CC4-5D6E-409C-BE32-E72D297353CC}">
                <c16:uniqueId val="{00000002-BA03-4EAF-9696-302440686441}"/>
              </c:ext>
            </c:extLst>
          </c:dPt>
          <c:dPt>
            <c:idx val="3"/>
            <c:bubble3D val="0"/>
            <c:extLst>
              <c:ext xmlns:c16="http://schemas.microsoft.com/office/drawing/2014/chart" uri="{C3380CC4-5D6E-409C-BE32-E72D297353CC}">
                <c16:uniqueId val="{00000003-BA03-4EAF-9696-302440686441}"/>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BA03-4EAF-9696-302440686441}"/>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BA03-4EAF-9696-302440686441}"/>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BA03-4EAF-9696-302440686441}"/>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BA03-4EAF-9696-302440686441}"/>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BA03-4EAF-9696-302440686441}"/>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BA03-4EAF-9696-302440686441}"/>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BA03-4EAF-9696-302440686441}"/>
            </c:ext>
          </c:extLst>
        </c:ser>
        <c:dLbls>
          <c:showLegendKey val="0"/>
          <c:showVal val="0"/>
          <c:showCatName val="0"/>
          <c:showSerName val="0"/>
          <c:showPercent val="0"/>
          <c:showBubbleSize val="0"/>
        </c:dLbls>
        <c:marker val="1"/>
        <c:smooth val="0"/>
        <c:axId val="69877120"/>
        <c:axId val="69879296"/>
      </c:lineChart>
      <c:catAx>
        <c:axId val="69877120"/>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9296"/>
        <c:crosses val="autoZero"/>
        <c:auto val="1"/>
        <c:lblAlgn val="ctr"/>
        <c:lblOffset val="100"/>
        <c:noMultiLvlLbl val="0"/>
      </c:catAx>
      <c:valAx>
        <c:axId val="69879296"/>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7120"/>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D4E7-4123-BF67-8A013BA9689D}"/>
              </c:ext>
            </c:extLst>
          </c:dPt>
          <c:dPt>
            <c:idx val="1"/>
            <c:invertIfNegative val="0"/>
            <c:bubble3D val="0"/>
            <c:extLst>
              <c:ext xmlns:c16="http://schemas.microsoft.com/office/drawing/2014/chart" uri="{C3380CC4-5D6E-409C-BE32-E72D297353CC}">
                <c16:uniqueId val="{00000001-D4E7-4123-BF67-8A013BA9689D}"/>
              </c:ext>
            </c:extLst>
          </c:dPt>
          <c:dPt>
            <c:idx val="2"/>
            <c:invertIfNegative val="0"/>
            <c:bubble3D val="0"/>
            <c:extLst>
              <c:ext xmlns:c16="http://schemas.microsoft.com/office/drawing/2014/chart" uri="{C3380CC4-5D6E-409C-BE32-E72D297353CC}">
                <c16:uniqueId val="{00000002-D4E7-4123-BF67-8A013BA9689D}"/>
              </c:ext>
            </c:extLst>
          </c:dPt>
          <c:dPt>
            <c:idx val="3"/>
            <c:invertIfNegative val="0"/>
            <c:bubble3D val="0"/>
            <c:extLst>
              <c:ext xmlns:c16="http://schemas.microsoft.com/office/drawing/2014/chart" uri="{C3380CC4-5D6E-409C-BE32-E72D297353CC}">
                <c16:uniqueId val="{00000003-D4E7-4123-BF67-8A013BA9689D}"/>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D4E7-4123-BF67-8A013BA9689D}"/>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D4E7-4123-BF67-8A013BA9689D}"/>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D4E7-4123-BF67-8A013BA9689D}"/>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D4E7-4123-BF67-8A013BA9689D}"/>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D4E7-4123-BF67-8A013BA9689D}"/>
            </c:ext>
          </c:extLst>
        </c:ser>
        <c:dLbls>
          <c:showLegendKey val="0"/>
          <c:showVal val="1"/>
          <c:showCatName val="0"/>
          <c:showSerName val="0"/>
          <c:showPercent val="0"/>
          <c:showBubbleSize val="0"/>
        </c:dLbls>
        <c:gapWidth val="75"/>
        <c:overlap val="100"/>
        <c:axId val="45791488"/>
        <c:axId val="45805568"/>
      </c:barChart>
      <c:catAx>
        <c:axId val="45791488"/>
        <c:scaling>
          <c:orientation val="minMax"/>
        </c:scaling>
        <c:delete val="1"/>
        <c:axPos val="l"/>
        <c:numFmt formatCode="General" sourceLinked="1"/>
        <c:majorTickMark val="none"/>
        <c:minorTickMark val="none"/>
        <c:tickLblPos val="nextTo"/>
        <c:crossAx val="45805568"/>
        <c:crossesAt val="10"/>
        <c:auto val="1"/>
        <c:lblAlgn val="ctr"/>
        <c:lblOffset val="100"/>
        <c:noMultiLvlLbl val="0"/>
      </c:catAx>
      <c:valAx>
        <c:axId val="45805568"/>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smtClean="0">
                    <a:latin typeface="Open Sans"/>
                  </a:rPr>
                  <a:t>Distribution</a:t>
                </a:r>
                <a:endParaRPr lang="en-GB" dirty="0">
                  <a:latin typeface="Open Sans"/>
                </a:endParaRPr>
              </a:p>
            </c:rich>
          </c:tx>
          <c:layout>
            <c:manualLayout>
              <c:xMode val="edge"/>
              <c:yMode val="edge"/>
              <c:x val="0.45914849849134926"/>
              <c:y val="0.88954442657056365"/>
            </c:manualLayout>
          </c:layout>
          <c:overlay val="0"/>
        </c:title>
        <c:numFmt formatCode="0%" sourceLinked="1"/>
        <c:majorTickMark val="out"/>
        <c:minorTickMark val="none"/>
        <c:tickLblPos val="nextTo"/>
        <c:crossAx val="45791488"/>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C264-4BE2-8D42-2BA8942ABA1B}"/>
              </c:ext>
            </c:extLst>
          </c:dPt>
          <c:dPt>
            <c:idx val="1"/>
            <c:invertIfNegative val="0"/>
            <c:bubble3D val="0"/>
            <c:spPr>
              <a:solidFill>
                <a:srgbClr val="C81976"/>
              </a:solidFill>
            </c:spPr>
            <c:extLst>
              <c:ext xmlns:c16="http://schemas.microsoft.com/office/drawing/2014/chart" uri="{C3380CC4-5D6E-409C-BE32-E72D297353CC}">
                <c16:uniqueId val="{00000003-C264-4BE2-8D42-2BA8942ABA1B}"/>
              </c:ext>
            </c:extLst>
          </c:dPt>
          <c:dPt>
            <c:idx val="2"/>
            <c:invertIfNegative val="0"/>
            <c:bubble3D val="0"/>
            <c:spPr>
              <a:solidFill>
                <a:srgbClr val="88898C"/>
              </a:solidFill>
            </c:spPr>
            <c:extLst>
              <c:ext xmlns:c16="http://schemas.microsoft.com/office/drawing/2014/chart" uri="{C3380CC4-5D6E-409C-BE32-E72D297353CC}">
                <c16:uniqueId val="{00000005-C264-4BE2-8D42-2BA8942ABA1B}"/>
              </c:ext>
            </c:extLst>
          </c:dPt>
          <c:dPt>
            <c:idx val="3"/>
            <c:invertIfNegative val="0"/>
            <c:bubble3D val="0"/>
            <c:spPr>
              <a:solidFill>
                <a:srgbClr val="FDB828"/>
              </a:solidFill>
            </c:spPr>
            <c:extLst>
              <c:ext xmlns:c16="http://schemas.microsoft.com/office/drawing/2014/chart" uri="{C3380CC4-5D6E-409C-BE32-E72D297353CC}">
                <c16:uniqueId val="{00000007-C264-4BE2-8D42-2BA8942ABA1B}"/>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264-4BE2-8D42-2BA8942ABA1B}"/>
            </c:ext>
          </c:extLst>
        </c:ser>
        <c:dLbls>
          <c:showLegendKey val="0"/>
          <c:showVal val="0"/>
          <c:showCatName val="0"/>
          <c:showSerName val="0"/>
          <c:showPercent val="0"/>
          <c:showBubbleSize val="0"/>
        </c:dLbls>
        <c:gapWidth val="100"/>
        <c:axId val="45730432"/>
        <c:axId val="45732224"/>
      </c:barChart>
      <c:catAx>
        <c:axId val="45730432"/>
        <c:scaling>
          <c:orientation val="minMax"/>
        </c:scaling>
        <c:delete val="0"/>
        <c:axPos val="b"/>
        <c:numFmt formatCode="General" sourceLinked="0"/>
        <c:majorTickMark val="out"/>
        <c:minorTickMark val="none"/>
        <c:tickLblPos val="nextTo"/>
        <c:crossAx val="45732224"/>
        <c:crosses val="autoZero"/>
        <c:auto val="1"/>
        <c:lblAlgn val="ctr"/>
        <c:lblOffset val="100"/>
        <c:noMultiLvlLbl val="0"/>
      </c:catAx>
      <c:valAx>
        <c:axId val="4573222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4573043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BA03-4EAF-9696-302440686441}"/>
              </c:ext>
            </c:extLst>
          </c:dPt>
          <c:dPt>
            <c:idx val="1"/>
            <c:bubble3D val="0"/>
            <c:extLst>
              <c:ext xmlns:c16="http://schemas.microsoft.com/office/drawing/2014/chart" uri="{C3380CC4-5D6E-409C-BE32-E72D297353CC}">
                <c16:uniqueId val="{00000001-BA03-4EAF-9696-302440686441}"/>
              </c:ext>
            </c:extLst>
          </c:dPt>
          <c:dPt>
            <c:idx val="2"/>
            <c:bubble3D val="0"/>
            <c:extLst>
              <c:ext xmlns:c16="http://schemas.microsoft.com/office/drawing/2014/chart" uri="{C3380CC4-5D6E-409C-BE32-E72D297353CC}">
                <c16:uniqueId val="{00000002-BA03-4EAF-9696-302440686441}"/>
              </c:ext>
            </c:extLst>
          </c:dPt>
          <c:dPt>
            <c:idx val="3"/>
            <c:bubble3D val="0"/>
            <c:extLst>
              <c:ext xmlns:c16="http://schemas.microsoft.com/office/drawing/2014/chart" uri="{C3380CC4-5D6E-409C-BE32-E72D297353CC}">
                <c16:uniqueId val="{00000003-BA03-4EAF-9696-302440686441}"/>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BA03-4EAF-9696-302440686441}"/>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BA03-4EAF-9696-302440686441}"/>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BA03-4EAF-9696-302440686441}"/>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BA03-4EAF-9696-302440686441}"/>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BA03-4EAF-9696-302440686441}"/>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BA03-4EAF-9696-302440686441}"/>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BA03-4EAF-9696-302440686441}"/>
            </c:ext>
          </c:extLst>
        </c:ser>
        <c:dLbls>
          <c:showLegendKey val="0"/>
          <c:showVal val="0"/>
          <c:showCatName val="0"/>
          <c:showSerName val="0"/>
          <c:showPercent val="0"/>
          <c:showBubbleSize val="0"/>
        </c:dLbls>
        <c:marker val="1"/>
        <c:smooth val="0"/>
        <c:axId val="69877120"/>
        <c:axId val="69879296"/>
      </c:lineChart>
      <c:catAx>
        <c:axId val="69877120"/>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9296"/>
        <c:crosses val="autoZero"/>
        <c:auto val="1"/>
        <c:lblAlgn val="ctr"/>
        <c:lblOffset val="100"/>
        <c:noMultiLvlLbl val="0"/>
      </c:catAx>
      <c:valAx>
        <c:axId val="69879296"/>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7120"/>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931D-460F-B665-5C6167251AF1}"/>
              </c:ext>
            </c:extLst>
          </c:dPt>
          <c:dPt>
            <c:idx val="1"/>
            <c:invertIfNegative val="0"/>
            <c:bubble3D val="0"/>
            <c:extLst>
              <c:ext xmlns:c16="http://schemas.microsoft.com/office/drawing/2014/chart" uri="{C3380CC4-5D6E-409C-BE32-E72D297353CC}">
                <c16:uniqueId val="{00000001-931D-460F-B665-5C6167251AF1}"/>
              </c:ext>
            </c:extLst>
          </c:dPt>
          <c:dPt>
            <c:idx val="2"/>
            <c:invertIfNegative val="0"/>
            <c:bubble3D val="0"/>
            <c:extLst>
              <c:ext xmlns:c16="http://schemas.microsoft.com/office/drawing/2014/chart" uri="{C3380CC4-5D6E-409C-BE32-E72D297353CC}">
                <c16:uniqueId val="{00000002-931D-460F-B665-5C6167251AF1}"/>
              </c:ext>
            </c:extLst>
          </c:dPt>
          <c:dPt>
            <c:idx val="3"/>
            <c:invertIfNegative val="0"/>
            <c:bubble3D val="0"/>
            <c:extLst>
              <c:ext xmlns:c16="http://schemas.microsoft.com/office/drawing/2014/chart" uri="{C3380CC4-5D6E-409C-BE32-E72D297353CC}">
                <c16:uniqueId val="{00000003-931D-460F-B665-5C6167251AF1}"/>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931D-460F-B665-5C6167251AF1}"/>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931D-460F-B665-5C6167251AF1}"/>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931D-460F-B665-5C6167251AF1}"/>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931D-460F-B665-5C6167251AF1}"/>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931D-460F-B665-5C6167251AF1}"/>
            </c:ext>
          </c:extLst>
        </c:ser>
        <c:dLbls>
          <c:showLegendKey val="0"/>
          <c:showVal val="1"/>
          <c:showCatName val="0"/>
          <c:showSerName val="0"/>
          <c:showPercent val="0"/>
          <c:showBubbleSize val="0"/>
        </c:dLbls>
        <c:gapWidth val="75"/>
        <c:overlap val="100"/>
        <c:axId val="197780608"/>
        <c:axId val="197782144"/>
      </c:barChart>
      <c:catAx>
        <c:axId val="197780608"/>
        <c:scaling>
          <c:orientation val="minMax"/>
        </c:scaling>
        <c:delete val="1"/>
        <c:axPos val="l"/>
        <c:numFmt formatCode="General" sourceLinked="1"/>
        <c:majorTickMark val="none"/>
        <c:minorTickMark val="none"/>
        <c:tickLblPos val="nextTo"/>
        <c:crossAx val="197782144"/>
        <c:crossesAt val="10"/>
        <c:auto val="1"/>
        <c:lblAlgn val="ctr"/>
        <c:lblOffset val="100"/>
        <c:noMultiLvlLbl val="0"/>
      </c:catAx>
      <c:valAx>
        <c:axId val="197782144"/>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smtClean="0">
                    <a:latin typeface="Open Sans"/>
                  </a:rPr>
                  <a:t>Distribution</a:t>
                </a:r>
                <a:endParaRPr lang="en-GB" dirty="0">
                  <a:latin typeface="Open Sans"/>
                </a:endParaRPr>
              </a:p>
            </c:rich>
          </c:tx>
          <c:layout>
            <c:manualLayout>
              <c:xMode val="edge"/>
              <c:yMode val="edge"/>
              <c:x val="0.45914849849134926"/>
              <c:y val="0.88954442657056365"/>
            </c:manualLayout>
          </c:layout>
          <c:overlay val="0"/>
        </c:title>
        <c:numFmt formatCode="0%" sourceLinked="1"/>
        <c:majorTickMark val="out"/>
        <c:minorTickMark val="none"/>
        <c:tickLblPos val="nextTo"/>
        <c:crossAx val="197780608"/>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5EF9-4623-814D-0D228BA48494}"/>
              </c:ext>
            </c:extLst>
          </c:dPt>
          <c:dPt>
            <c:idx val="1"/>
            <c:invertIfNegative val="0"/>
            <c:bubble3D val="0"/>
            <c:spPr>
              <a:solidFill>
                <a:srgbClr val="C81976"/>
              </a:solidFill>
            </c:spPr>
            <c:extLst>
              <c:ext xmlns:c16="http://schemas.microsoft.com/office/drawing/2014/chart" uri="{C3380CC4-5D6E-409C-BE32-E72D297353CC}">
                <c16:uniqueId val="{00000003-5EF9-4623-814D-0D228BA48494}"/>
              </c:ext>
            </c:extLst>
          </c:dPt>
          <c:dPt>
            <c:idx val="2"/>
            <c:invertIfNegative val="0"/>
            <c:bubble3D val="0"/>
            <c:spPr>
              <a:solidFill>
                <a:srgbClr val="88898C"/>
              </a:solidFill>
            </c:spPr>
            <c:extLst>
              <c:ext xmlns:c16="http://schemas.microsoft.com/office/drawing/2014/chart" uri="{C3380CC4-5D6E-409C-BE32-E72D297353CC}">
                <c16:uniqueId val="{00000005-5EF9-4623-814D-0D228BA48494}"/>
              </c:ext>
            </c:extLst>
          </c:dPt>
          <c:dPt>
            <c:idx val="3"/>
            <c:invertIfNegative val="0"/>
            <c:bubble3D val="0"/>
            <c:spPr>
              <a:solidFill>
                <a:srgbClr val="FDB828"/>
              </a:solidFill>
            </c:spPr>
            <c:extLst>
              <c:ext xmlns:c16="http://schemas.microsoft.com/office/drawing/2014/chart" uri="{C3380CC4-5D6E-409C-BE32-E72D297353CC}">
                <c16:uniqueId val="{00000007-5EF9-4623-814D-0D228BA48494}"/>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5EF9-4623-814D-0D228BA48494}"/>
            </c:ext>
          </c:extLst>
        </c:ser>
        <c:dLbls>
          <c:showLegendKey val="0"/>
          <c:showVal val="0"/>
          <c:showCatName val="0"/>
          <c:showSerName val="0"/>
          <c:showPercent val="0"/>
          <c:showBubbleSize val="0"/>
        </c:dLbls>
        <c:gapWidth val="100"/>
        <c:axId val="197826048"/>
        <c:axId val="197827584"/>
      </c:barChart>
      <c:catAx>
        <c:axId val="197826048"/>
        <c:scaling>
          <c:orientation val="minMax"/>
        </c:scaling>
        <c:delete val="0"/>
        <c:axPos val="b"/>
        <c:numFmt formatCode="General" sourceLinked="0"/>
        <c:majorTickMark val="out"/>
        <c:minorTickMark val="none"/>
        <c:tickLblPos val="nextTo"/>
        <c:crossAx val="197827584"/>
        <c:crosses val="autoZero"/>
        <c:auto val="1"/>
        <c:lblAlgn val="ctr"/>
        <c:lblOffset val="100"/>
        <c:noMultiLvlLbl val="0"/>
      </c:catAx>
      <c:valAx>
        <c:axId val="19782758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97826048"/>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ABC9-4EA7-A750-F13F5FC2484D}"/>
              </c:ext>
            </c:extLst>
          </c:dPt>
          <c:dPt>
            <c:idx val="1"/>
            <c:bubble3D val="0"/>
            <c:extLst>
              <c:ext xmlns:c16="http://schemas.microsoft.com/office/drawing/2014/chart" uri="{C3380CC4-5D6E-409C-BE32-E72D297353CC}">
                <c16:uniqueId val="{00000001-ABC9-4EA7-A750-F13F5FC2484D}"/>
              </c:ext>
            </c:extLst>
          </c:dPt>
          <c:dPt>
            <c:idx val="2"/>
            <c:bubble3D val="0"/>
            <c:extLst>
              <c:ext xmlns:c16="http://schemas.microsoft.com/office/drawing/2014/chart" uri="{C3380CC4-5D6E-409C-BE32-E72D297353CC}">
                <c16:uniqueId val="{00000002-ABC9-4EA7-A750-F13F5FC2484D}"/>
              </c:ext>
            </c:extLst>
          </c:dPt>
          <c:dPt>
            <c:idx val="3"/>
            <c:bubble3D val="0"/>
            <c:extLst>
              <c:ext xmlns:c16="http://schemas.microsoft.com/office/drawing/2014/chart" uri="{C3380CC4-5D6E-409C-BE32-E72D297353CC}">
                <c16:uniqueId val="{00000003-ABC9-4EA7-A750-F13F5FC2484D}"/>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ABC9-4EA7-A750-F13F5FC2484D}"/>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ABC9-4EA7-A750-F13F5FC2484D}"/>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ABC9-4EA7-A750-F13F5FC2484D}"/>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ABC9-4EA7-A750-F13F5FC2484D}"/>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ABC9-4EA7-A750-F13F5FC2484D}"/>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ABC9-4EA7-A750-F13F5FC2484D}"/>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ABC9-4EA7-A750-F13F5FC2484D}"/>
            </c:ext>
          </c:extLst>
        </c:ser>
        <c:dLbls>
          <c:showLegendKey val="0"/>
          <c:showVal val="0"/>
          <c:showCatName val="0"/>
          <c:showSerName val="0"/>
          <c:showPercent val="0"/>
          <c:showBubbleSize val="0"/>
        </c:dLbls>
        <c:marker val="1"/>
        <c:smooth val="0"/>
        <c:axId val="199702784"/>
        <c:axId val="199709056"/>
      </c:lineChart>
      <c:catAx>
        <c:axId val="199702784"/>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99709056"/>
        <c:crosses val="autoZero"/>
        <c:auto val="1"/>
        <c:lblAlgn val="ctr"/>
        <c:lblOffset val="100"/>
        <c:noMultiLvlLbl val="0"/>
      </c:catAx>
      <c:valAx>
        <c:axId val="199709056"/>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99702784"/>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5DE81-D26D-4091-8254-BE8206FD5697}" type="datetimeFigureOut">
              <a:rPr lang="en-GB" smtClean="0"/>
              <a:t>08/10/2019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34F24-1626-428C-8CC5-7EAC1A754F29}" type="slidenum">
              <a:rPr lang="en-GB" smtClean="0"/>
              <a:t>‹#›</a:t>
            </a:fld>
            <a:endParaRPr lang="en-GB"/>
          </a:p>
        </p:txBody>
      </p:sp>
    </p:spTree>
    <p:extLst>
      <p:ext uri="{BB962C8B-B14F-4D97-AF65-F5344CB8AC3E}">
        <p14:creationId xmlns:p14="http://schemas.microsoft.com/office/powerpoint/2010/main" val="265813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a:t>
            </a:fld>
            <a:endParaRPr lang="en-GB"/>
          </a:p>
        </p:txBody>
      </p:sp>
    </p:spTree>
    <p:extLst>
      <p:ext uri="{BB962C8B-B14F-4D97-AF65-F5344CB8AC3E}">
        <p14:creationId xmlns:p14="http://schemas.microsoft.com/office/powerpoint/2010/main" val="282923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Returning to our question, what are the key terms or ideas within the question?</a:t>
            </a:r>
            <a:endParaRPr lang="en-GB" dirty="0"/>
          </a:p>
        </p:txBody>
      </p:sp>
      <p:sp>
        <p:nvSpPr>
          <p:cNvPr id="4" name="Slide Number Placeholder 3"/>
          <p:cNvSpPr>
            <a:spLocks noGrp="1"/>
          </p:cNvSpPr>
          <p:nvPr>
            <p:ph type="sldNum" sz="quarter" idx="10"/>
          </p:nvPr>
        </p:nvSpPr>
        <p:spPr/>
        <p:txBody>
          <a:bodyPr/>
          <a:lstStyle/>
          <a:p>
            <a:fld id="{D46B861C-1AC3-475A-A9AF-6E6149CFF414}" type="slidenum">
              <a:rPr lang="en-GB" smtClean="0"/>
              <a:t>15</a:t>
            </a:fld>
            <a:endParaRPr lang="en-GB"/>
          </a:p>
        </p:txBody>
      </p:sp>
    </p:spTree>
    <p:extLst>
      <p:ext uri="{BB962C8B-B14F-4D97-AF65-F5344CB8AC3E}">
        <p14:creationId xmlns:p14="http://schemas.microsoft.com/office/powerpoint/2010/main" val="18048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Returning to our question, what are the key terms or ideas within the question?</a:t>
            </a:r>
            <a:endParaRPr lang="en-GB" dirty="0"/>
          </a:p>
        </p:txBody>
      </p:sp>
      <p:sp>
        <p:nvSpPr>
          <p:cNvPr id="4" name="Slide Number Placeholder 3"/>
          <p:cNvSpPr>
            <a:spLocks noGrp="1"/>
          </p:cNvSpPr>
          <p:nvPr>
            <p:ph type="sldNum" sz="quarter" idx="10"/>
          </p:nvPr>
        </p:nvSpPr>
        <p:spPr/>
        <p:txBody>
          <a:bodyPr/>
          <a:lstStyle/>
          <a:p>
            <a:fld id="{D46B861C-1AC3-475A-A9AF-6E6149CFF414}" type="slidenum">
              <a:rPr lang="en-GB" smtClean="0"/>
              <a:t>16</a:t>
            </a:fld>
            <a:endParaRPr lang="en-GB"/>
          </a:p>
        </p:txBody>
      </p:sp>
    </p:spTree>
    <p:extLst>
      <p:ext uri="{BB962C8B-B14F-4D97-AF65-F5344CB8AC3E}">
        <p14:creationId xmlns:p14="http://schemas.microsoft.com/office/powerpoint/2010/main" val="60031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Are</a:t>
            </a:r>
            <a:r>
              <a:rPr lang="en-GB" baseline="0" dirty="0" smtClean="0"/>
              <a:t> there any other ways these terms or concepts might be described?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D98C81C-3E9C-4EC2-87AA-2413C3D09C33}" type="slidenum">
              <a:rPr lang="en-GB" smtClean="0"/>
              <a:pPr>
                <a:defRPr/>
              </a:pPr>
              <a:t>17</a:t>
            </a:fld>
            <a:endParaRPr lang="en-GB"/>
          </a:p>
        </p:txBody>
      </p:sp>
    </p:spTree>
    <p:extLst>
      <p:ext uri="{BB962C8B-B14F-4D97-AF65-F5344CB8AC3E}">
        <p14:creationId xmlns:p14="http://schemas.microsoft.com/office/powerpoint/2010/main" val="288161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pairs or small groups come up with as many alternatives for secularisation, religious fundamentalism, and what ending religious fundamentalism might mean.  You might think of direct synonyms, be more specific</a:t>
            </a:r>
            <a:r>
              <a:rPr lang="en-GB" baseline="0" dirty="0" smtClean="0"/>
              <a:t> or even more general.</a:t>
            </a:r>
            <a:endParaRPr lang="en-GB" dirty="0"/>
          </a:p>
        </p:txBody>
      </p:sp>
      <p:sp>
        <p:nvSpPr>
          <p:cNvPr id="4" name="Slide Number Placeholder 3"/>
          <p:cNvSpPr>
            <a:spLocks noGrp="1"/>
          </p:cNvSpPr>
          <p:nvPr>
            <p:ph type="sldNum" sz="quarter" idx="10"/>
          </p:nvPr>
        </p:nvSpPr>
        <p:spPr/>
        <p:txBody>
          <a:bodyPr/>
          <a:lstStyle/>
          <a:p>
            <a:fld id="{D46B861C-1AC3-475A-A9AF-6E6149CFF414}" type="slidenum">
              <a:rPr lang="en-GB" smtClean="0"/>
              <a:t>18</a:t>
            </a:fld>
            <a:endParaRPr lang="en-GB"/>
          </a:p>
        </p:txBody>
      </p:sp>
    </p:spTree>
    <p:extLst>
      <p:ext uri="{BB962C8B-B14F-4D97-AF65-F5344CB8AC3E}">
        <p14:creationId xmlns:p14="http://schemas.microsoft.com/office/powerpoint/2010/main" val="47906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Library Search:</a:t>
            </a:r>
            <a:r>
              <a:rPr lang="en-GB" baseline="0" dirty="0" smtClean="0"/>
              <a:t> http://www.library.manchester.ac.uk/search-resources/</a:t>
            </a:r>
          </a:p>
          <a:p>
            <a:r>
              <a:rPr lang="en-GB" baseline="0" dirty="0" smtClean="0"/>
              <a:t>Google Scholar: https://scholar.google.co.uk/</a:t>
            </a:r>
          </a:p>
          <a:p>
            <a:r>
              <a:rPr lang="en-GB" baseline="0" dirty="0" smtClean="0"/>
              <a:t>Subject resources: http://subjects.library.manchester.ac.uk/religion/databases/</a:t>
            </a: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19</a:t>
            </a:fld>
            <a:endParaRPr lang="en-GB"/>
          </a:p>
        </p:txBody>
      </p:sp>
    </p:spTree>
    <p:extLst>
      <p:ext uri="{BB962C8B-B14F-4D97-AF65-F5344CB8AC3E}">
        <p14:creationId xmlns:p14="http://schemas.microsoft.com/office/powerpoint/2010/main" val="65224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Planning ahead</a:t>
            </a:r>
            <a:r>
              <a:rPr lang="en-GB" baseline="0" dirty="0" smtClean="0"/>
              <a:t> resource is really useful when thinking about how you can get the best out of the search tools available to you.</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09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takes you from thinking about your question and the kind of information you need to find right through to reviewing</a:t>
            </a:r>
            <a:r>
              <a:rPr lang="en-GB" baseline="0" dirty="0" smtClean="0"/>
              <a:t> and revising your search.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80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know your sources</a:t>
            </a:r>
            <a:r>
              <a:rPr lang="en-GB" baseline="0" dirty="0" smtClean="0"/>
              <a:t> resource helps you to identify and understand different sources of information.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0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resource gives</a:t>
            </a:r>
            <a:r>
              <a:rPr lang="en-GB" baseline="0" dirty="0" smtClean="0"/>
              <a:t> you key information on different types of information source and how you might make use of them in your own work.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64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you going to do in the essay?</a:t>
            </a:r>
          </a:p>
          <a:p>
            <a:endParaRPr lang="en-GB" dirty="0" smtClean="0"/>
          </a:p>
          <a:p>
            <a:r>
              <a:rPr lang="en-GB" dirty="0" smtClean="0"/>
              <a:t>How</a:t>
            </a:r>
            <a:r>
              <a:rPr lang="en-GB" baseline="0" dirty="0" smtClean="0"/>
              <a:t> are you going to proceed and what are you going to cover?</a:t>
            </a:r>
          </a:p>
          <a:p>
            <a:endParaRPr lang="en-GB" baseline="0" dirty="0" smtClean="0"/>
          </a:p>
          <a:p>
            <a:r>
              <a:rPr lang="en-GB" baseline="0" dirty="0" smtClean="0"/>
              <a:t>It must be debatable otherwise it is not an argumentative essay e.g. pollution is bad for the </a:t>
            </a:r>
            <a:r>
              <a:rPr lang="en-GB" baseline="0" dirty="0" err="1" smtClean="0"/>
              <a:t>environemnt</a:t>
            </a:r>
            <a:r>
              <a:rPr lang="en-GB"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29</a:t>
            </a:fld>
            <a:endParaRPr lang="en-GB"/>
          </a:p>
        </p:txBody>
      </p:sp>
    </p:spTree>
    <p:extLst>
      <p:ext uri="{BB962C8B-B14F-4D97-AF65-F5344CB8AC3E}">
        <p14:creationId xmlns:p14="http://schemas.microsoft.com/office/powerpoint/2010/main" val="217402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2</a:t>
            </a:fld>
            <a:endParaRPr lang="en-GB"/>
          </a:p>
        </p:txBody>
      </p:sp>
    </p:spTree>
    <p:extLst>
      <p:ext uri="{BB962C8B-B14F-4D97-AF65-F5344CB8AC3E}">
        <p14:creationId xmlns:p14="http://schemas.microsoft.com/office/powerpoint/2010/main" val="3871588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you going to do in the essay?</a:t>
            </a:r>
          </a:p>
          <a:p>
            <a:endParaRPr lang="en-GB" dirty="0" smtClean="0"/>
          </a:p>
          <a:p>
            <a:r>
              <a:rPr lang="en-GB" dirty="0" smtClean="0"/>
              <a:t>How</a:t>
            </a:r>
            <a:r>
              <a:rPr lang="en-GB" baseline="0" dirty="0" smtClean="0"/>
              <a:t> are you going to proceed and what are you going to cover?</a:t>
            </a:r>
          </a:p>
          <a:p>
            <a:endParaRPr lang="en-GB" baseline="0" dirty="0" smtClean="0"/>
          </a:p>
          <a:p>
            <a:r>
              <a:rPr lang="en-GB" baseline="0" dirty="0" smtClean="0"/>
              <a:t>It must be debatable otherwise it is not an argumentative essay e.g. pollution is bad for the </a:t>
            </a:r>
            <a:r>
              <a:rPr lang="en-GB" baseline="0" dirty="0" err="1" smtClean="0"/>
              <a:t>environemnt</a:t>
            </a:r>
            <a:r>
              <a:rPr lang="en-GB"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31</a:t>
            </a:fld>
            <a:endParaRPr lang="en-GB"/>
          </a:p>
        </p:txBody>
      </p:sp>
    </p:spTree>
    <p:extLst>
      <p:ext uri="{BB962C8B-B14F-4D97-AF65-F5344CB8AC3E}">
        <p14:creationId xmlns:p14="http://schemas.microsoft.com/office/powerpoint/2010/main" val="231527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32</a:t>
            </a:fld>
            <a:endParaRPr lang="en-GB"/>
          </a:p>
        </p:txBody>
      </p:sp>
    </p:spTree>
    <p:extLst>
      <p:ext uri="{BB962C8B-B14F-4D97-AF65-F5344CB8AC3E}">
        <p14:creationId xmlns:p14="http://schemas.microsoft.com/office/powerpoint/2010/main" val="13046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When facilitating</a:t>
            </a:r>
            <a:r>
              <a:rPr lang="en-GB" baseline="0" dirty="0" smtClean="0"/>
              <a:t> an activity, always have the activity available in writing as well as your verbal description.  This will help people to check that they’re on the right track.  You could choose to have the activity instructions/details on a handout, slide or both.</a:t>
            </a: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34</a:t>
            </a:fld>
            <a:endParaRPr lang="en-GB"/>
          </a:p>
        </p:txBody>
      </p:sp>
    </p:spTree>
    <p:extLst>
      <p:ext uri="{BB962C8B-B14F-4D97-AF65-F5344CB8AC3E}">
        <p14:creationId xmlns:p14="http://schemas.microsoft.com/office/powerpoint/2010/main" val="3615052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When facilitating</a:t>
            </a:r>
            <a:r>
              <a:rPr lang="en-GB" baseline="0" dirty="0" smtClean="0"/>
              <a:t> an activity, always have the activity available in writing as well as your verbal description.  This will help people to check that they’re on the right track.  You could choose to have the activity instructions/details on a handout, slide or both.</a:t>
            </a: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35</a:t>
            </a:fld>
            <a:endParaRPr lang="en-GB"/>
          </a:p>
        </p:txBody>
      </p:sp>
    </p:spTree>
    <p:extLst>
      <p:ext uri="{BB962C8B-B14F-4D97-AF65-F5344CB8AC3E}">
        <p14:creationId xmlns:p14="http://schemas.microsoft.com/office/powerpoint/2010/main" val="49838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slides</a:t>
            </a:r>
            <a:r>
              <a:rPr lang="en-GB" baseline="0" dirty="0" smtClean="0"/>
              <a:t> can be used for a process or step by step guidelines.</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03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they trying to say or prove</a:t>
            </a:r>
          </a:p>
          <a:p>
            <a:endParaRPr lang="en-GB" dirty="0" smtClean="0"/>
          </a:p>
          <a:p>
            <a:r>
              <a:rPr lang="en-GB" dirty="0" smtClean="0"/>
              <a:t>How are they supporting their statement – with evidence</a:t>
            </a:r>
            <a:r>
              <a:rPr lang="en-GB" baseline="0" dirty="0" smtClean="0"/>
              <a:t> or opinion?</a:t>
            </a:r>
          </a:p>
          <a:p>
            <a:endParaRPr lang="en-GB" baseline="0" dirty="0" smtClean="0"/>
          </a:p>
          <a:p>
            <a:r>
              <a:rPr lang="en-GB" baseline="0" dirty="0" smtClean="0"/>
              <a:t>How does the writer ensure that the evidence they provide links to what they are trying to say?</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38</a:t>
            </a:fld>
            <a:endParaRPr lang="en-GB"/>
          </a:p>
        </p:txBody>
      </p:sp>
    </p:spTree>
    <p:extLst>
      <p:ext uri="{BB962C8B-B14F-4D97-AF65-F5344CB8AC3E}">
        <p14:creationId xmlns:p14="http://schemas.microsoft.com/office/powerpoint/2010/main" val="175752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they trying to say or prove</a:t>
            </a:r>
          </a:p>
          <a:p>
            <a:endParaRPr lang="en-GB" dirty="0" smtClean="0"/>
          </a:p>
          <a:p>
            <a:r>
              <a:rPr lang="en-GB" dirty="0" smtClean="0"/>
              <a:t>How are they supporting their statement – with evidence</a:t>
            </a:r>
            <a:r>
              <a:rPr lang="en-GB" baseline="0" dirty="0" smtClean="0"/>
              <a:t> or opinion?</a:t>
            </a:r>
          </a:p>
          <a:p>
            <a:endParaRPr lang="en-GB" baseline="0" dirty="0" smtClean="0"/>
          </a:p>
          <a:p>
            <a:r>
              <a:rPr lang="en-GB" baseline="0" dirty="0" smtClean="0"/>
              <a:t>How does the writer ensure that the evidence they provide links to what they are trying to say?</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39</a:t>
            </a:fld>
            <a:endParaRPr lang="en-GB"/>
          </a:p>
        </p:txBody>
      </p:sp>
    </p:spTree>
    <p:extLst>
      <p:ext uri="{BB962C8B-B14F-4D97-AF65-F5344CB8AC3E}">
        <p14:creationId xmlns:p14="http://schemas.microsoft.com/office/powerpoint/2010/main" val="27437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Is there any additional reasoning the writer has used around their analysis</a:t>
            </a:r>
          </a:p>
          <a:p>
            <a:endParaRPr lang="en-GB" baseline="0" dirty="0" smtClean="0"/>
          </a:p>
          <a:p>
            <a:r>
              <a:rPr lang="en-GB" baseline="0" dirty="0" smtClean="0"/>
              <a:t>Are there any counterclaims that the author has used against their own position?</a:t>
            </a:r>
          </a:p>
          <a:p>
            <a:endParaRPr lang="en-GB" baseline="0" dirty="0" smtClean="0"/>
          </a:p>
          <a:p>
            <a:r>
              <a:rPr lang="en-GB" baseline="0" dirty="0" smtClean="0"/>
              <a:t>What evidence is then provided that disputes the counterclaim?</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40</a:t>
            </a:fld>
            <a:endParaRPr lang="en-GB"/>
          </a:p>
        </p:txBody>
      </p:sp>
    </p:spTree>
    <p:extLst>
      <p:ext uri="{BB962C8B-B14F-4D97-AF65-F5344CB8AC3E}">
        <p14:creationId xmlns:p14="http://schemas.microsoft.com/office/powerpoint/2010/main" val="3714626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Is there any additional reasoning the writer has used around their analysis</a:t>
            </a:r>
          </a:p>
          <a:p>
            <a:endParaRPr lang="en-GB" baseline="0" dirty="0" smtClean="0"/>
          </a:p>
          <a:p>
            <a:r>
              <a:rPr lang="en-GB" baseline="0" dirty="0" smtClean="0"/>
              <a:t>Are there any counterclaims that the author has used against their own position?</a:t>
            </a:r>
          </a:p>
          <a:p>
            <a:endParaRPr lang="en-GB" baseline="0" dirty="0" smtClean="0"/>
          </a:p>
          <a:p>
            <a:r>
              <a:rPr lang="en-GB" baseline="0" dirty="0" smtClean="0"/>
              <a:t>What evidence is then provided that disputes the counterclaim?</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41</a:t>
            </a:fld>
            <a:endParaRPr lang="en-GB"/>
          </a:p>
        </p:txBody>
      </p:sp>
    </p:spTree>
    <p:extLst>
      <p:ext uri="{BB962C8B-B14F-4D97-AF65-F5344CB8AC3E}">
        <p14:creationId xmlns:p14="http://schemas.microsoft.com/office/powerpoint/2010/main" val="4212210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 of ways to seek support after the session so please get in touch</a:t>
            </a: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928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We’ll be using the question </a:t>
            </a:r>
            <a:r>
              <a:rPr lang="en-GB" sz="1200" dirty="0" smtClean="0">
                <a:latin typeface="+mn-lt"/>
              </a:rPr>
              <a:t>‘Is secularisation necessary to end religious fundamentalism?’ throughout</a:t>
            </a:r>
            <a:r>
              <a:rPr lang="en-GB" sz="1200" baseline="0" dirty="0" smtClean="0">
                <a:latin typeface="+mn-lt"/>
              </a:rPr>
              <a:t> today’s session.</a:t>
            </a:r>
            <a:endParaRPr lang="en-GB" sz="12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3</a:t>
            </a:fld>
            <a:endParaRPr lang="en-GB"/>
          </a:p>
        </p:txBody>
      </p:sp>
    </p:spTree>
    <p:extLst>
      <p:ext uri="{BB962C8B-B14F-4D97-AF65-F5344CB8AC3E}">
        <p14:creationId xmlns:p14="http://schemas.microsoft.com/office/powerpoint/2010/main" val="2958722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492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Shape 5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7" name="Shape 5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919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https://www.pexels.com/photo/clouds-country-daylight-grass-371633/</a:t>
            </a:r>
            <a:endParaRPr lang="en-GB" dirty="0"/>
          </a:p>
        </p:txBody>
      </p:sp>
      <p:sp>
        <p:nvSpPr>
          <p:cNvPr id="4" name="Slide Number Placeholder 3"/>
          <p:cNvSpPr>
            <a:spLocks noGrp="1"/>
          </p:cNvSpPr>
          <p:nvPr>
            <p:ph type="sldNum" sz="quarter" idx="10"/>
          </p:nvPr>
        </p:nvSpPr>
        <p:spPr/>
        <p:txBody>
          <a:bodyPr/>
          <a:lstStyle/>
          <a:p>
            <a:fld id="{A6C33349-4318-4D66-84E9-B7F8B086E869}" type="slidenum">
              <a:rPr lang="en-GB" smtClean="0"/>
              <a:t>4</a:t>
            </a:fld>
            <a:endParaRPr lang="en-GB"/>
          </a:p>
        </p:txBody>
      </p:sp>
    </p:spTree>
    <p:extLst>
      <p:ext uri="{BB962C8B-B14F-4D97-AF65-F5344CB8AC3E}">
        <p14:creationId xmlns:p14="http://schemas.microsoft.com/office/powerpoint/2010/main" val="175658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We’ll be using the question </a:t>
            </a:r>
            <a:r>
              <a:rPr lang="en-GB" sz="1200" dirty="0" smtClean="0">
                <a:latin typeface="+mn-lt"/>
              </a:rPr>
              <a:t>‘Is secularisation necessary to end religious fundamentalism?’ throughout</a:t>
            </a:r>
            <a:r>
              <a:rPr lang="en-GB" sz="1200" baseline="0" dirty="0" smtClean="0">
                <a:latin typeface="+mn-lt"/>
              </a:rPr>
              <a:t> today’s session.</a:t>
            </a:r>
            <a:endParaRPr lang="en-GB" sz="12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6</a:t>
            </a:fld>
            <a:endParaRPr lang="en-GB"/>
          </a:p>
        </p:txBody>
      </p:sp>
    </p:spTree>
    <p:extLst>
      <p:ext uri="{BB962C8B-B14F-4D97-AF65-F5344CB8AC3E}">
        <p14:creationId xmlns:p14="http://schemas.microsoft.com/office/powerpoint/2010/main" val="111781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30000" dirty="0" smtClean="0"/>
              <a:t>rd</a:t>
            </a:r>
            <a:r>
              <a:rPr lang="en-GB" dirty="0" smtClean="0"/>
              <a:t> biggest library</a:t>
            </a:r>
            <a:r>
              <a:rPr lang="en-GB" baseline="0" dirty="0" smtClean="0"/>
              <a:t> in the UK:</a:t>
            </a:r>
            <a:endParaRPr lang="en-GB" dirty="0" smtClean="0"/>
          </a:p>
          <a:p>
            <a:endParaRPr lang="en-GB" dirty="0" smtClean="0"/>
          </a:p>
          <a:p>
            <a:r>
              <a:rPr lang="en-GB" dirty="0" smtClean="0"/>
              <a:t>4 million books</a:t>
            </a:r>
          </a:p>
          <a:p>
            <a:endParaRPr lang="en-GB" dirty="0" smtClean="0"/>
          </a:p>
          <a:p>
            <a:r>
              <a:rPr lang="en-GB" dirty="0" smtClean="0"/>
              <a:t>Articles from 40,000+ journals</a:t>
            </a:r>
            <a:br>
              <a:rPr lang="en-GB" dirty="0" smtClean="0"/>
            </a:br>
            <a:endParaRPr lang="en-GB" dirty="0" smtClean="0"/>
          </a:p>
          <a:p>
            <a:r>
              <a:rPr lang="en-GB" dirty="0" smtClean="0"/>
              <a:t>200+ databases </a:t>
            </a:r>
            <a:br>
              <a:rPr lang="en-GB" dirty="0" smtClean="0"/>
            </a:br>
            <a:r>
              <a:rPr lang="en-GB" dirty="0" smtClean="0"/>
              <a:t>(articles, reports, news, statistics)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92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Spending a little extra time considering your plan of action will save you a lot of time (and effort) in the long run.  As yourself – what information am I looking for?  That might be a journal article or piece of primary</a:t>
            </a:r>
            <a:r>
              <a:rPr lang="en-GB" baseline="0" dirty="0" smtClean="0"/>
              <a:t> evidence</a:t>
            </a:r>
            <a:r>
              <a:rPr lang="en-GB" dirty="0" smtClean="0"/>
              <a:t>.  Once we know what we want, we can think about the best</a:t>
            </a:r>
            <a:r>
              <a:rPr lang="en-GB" baseline="0" dirty="0" smtClean="0"/>
              <a:t> place to find it.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D98C81C-3E9C-4EC2-87AA-2413C3D09C33}" type="slidenum">
              <a:rPr lang="en-GB" smtClean="0"/>
              <a:pPr>
                <a:defRPr/>
              </a:pPr>
              <a:t>12</a:t>
            </a:fld>
            <a:endParaRPr lang="en-GB"/>
          </a:p>
        </p:txBody>
      </p:sp>
    </p:spTree>
    <p:extLst>
      <p:ext uri="{BB962C8B-B14F-4D97-AF65-F5344CB8AC3E}">
        <p14:creationId xmlns:p14="http://schemas.microsoft.com/office/powerpoint/2010/main" val="285095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To create a search strategy we take our research question or questions and identify the key concepts or terms that make up the question.  We then think about the other ways these ideas might be described before considering alternate spellings or endings.</a:t>
            </a:r>
          </a:p>
          <a:p>
            <a:endParaRPr lang="en-GB" dirty="0"/>
          </a:p>
        </p:txBody>
      </p:sp>
      <p:sp>
        <p:nvSpPr>
          <p:cNvPr id="4" name="Slide Number Placeholder 3"/>
          <p:cNvSpPr>
            <a:spLocks noGrp="1"/>
          </p:cNvSpPr>
          <p:nvPr>
            <p:ph type="sldNum" sz="quarter" idx="10"/>
          </p:nvPr>
        </p:nvSpPr>
        <p:spPr/>
        <p:txBody>
          <a:bodyPr/>
          <a:lstStyle/>
          <a:p>
            <a:pPr>
              <a:defRPr/>
            </a:pPr>
            <a:fld id="{DD98C81C-3E9C-4EC2-87AA-2413C3D09C33}" type="slidenum">
              <a:rPr lang="en-GB" smtClean="0"/>
              <a:pPr>
                <a:defRPr/>
              </a:pPr>
              <a:t>13</a:t>
            </a:fld>
            <a:endParaRPr lang="en-GB"/>
          </a:p>
        </p:txBody>
      </p:sp>
    </p:spTree>
    <p:extLst>
      <p:ext uri="{BB962C8B-B14F-4D97-AF65-F5344CB8AC3E}">
        <p14:creationId xmlns:p14="http://schemas.microsoft.com/office/powerpoint/2010/main" val="93100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key</a:t>
            </a:r>
            <a:r>
              <a:rPr lang="en-GB" baseline="0" dirty="0" smtClean="0"/>
              <a:t> terms or concepts within your question?</a:t>
            </a:r>
            <a:endParaRPr lang="en-GB" dirty="0"/>
          </a:p>
        </p:txBody>
      </p:sp>
      <p:sp>
        <p:nvSpPr>
          <p:cNvPr id="4" name="Slide Number Placeholder 3"/>
          <p:cNvSpPr>
            <a:spLocks noGrp="1"/>
          </p:cNvSpPr>
          <p:nvPr>
            <p:ph type="sldNum" sz="quarter" idx="10"/>
          </p:nvPr>
        </p:nvSpPr>
        <p:spPr/>
        <p:txBody>
          <a:bodyPr/>
          <a:lstStyle/>
          <a:p>
            <a:fld id="{D46B861C-1AC3-475A-A9AF-6E6149CFF414}" type="slidenum">
              <a:rPr lang="en-GB" smtClean="0"/>
              <a:t>14</a:t>
            </a:fld>
            <a:endParaRPr lang="en-GB"/>
          </a:p>
        </p:txBody>
      </p:sp>
    </p:spTree>
    <p:extLst>
      <p:ext uri="{BB962C8B-B14F-4D97-AF65-F5344CB8AC3E}">
        <p14:creationId xmlns:p14="http://schemas.microsoft.com/office/powerpoint/2010/main" val="76036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11" Type="http://schemas.openxmlformats.org/officeDocument/2006/relationships/image" Target="../media/image26.png"/><Relationship Id="rId5" Type="http://schemas.openxmlformats.org/officeDocument/2006/relationships/image" Target="../media/image41.png"/><Relationship Id="rId10" Type="http://schemas.openxmlformats.org/officeDocument/2006/relationships/image" Target="../media/image25.png"/><Relationship Id="rId4" Type="http://schemas.openxmlformats.org/officeDocument/2006/relationships/image" Target="../media/image40.png"/><Relationship Id="rId9"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8.xm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a:extLst/>
        </p:spPr>
        <p:txBody>
          <a:bodyPr upright="1"/>
          <a:lstStyle/>
          <a:p>
            <a:pPr>
              <a:lnSpc>
                <a:spcPct val="150000"/>
              </a:lnSpc>
              <a:spcBef>
                <a:spcPts val="844"/>
              </a:spcBef>
              <a:spcAft>
                <a:spcPts val="211"/>
              </a:spcAft>
              <a:defRPr/>
            </a:pPr>
            <a:r>
              <a:rPr lang="en-GB" sz="2800" b="0" kern="1400" dirty="0">
                <a:solidFill>
                  <a:srgbClr val="FFFFFF"/>
                </a:solidFill>
                <a:latin typeface="Open Sans Semibold" panose="020B0706030804020204" pitchFamily="34" charset="0"/>
                <a:ea typeface="SimHei" panose="02010609060101010101" pitchFamily="49" charset="-122"/>
              </a:rPr>
              <a:t>My Learning Essentials</a:t>
            </a:r>
            <a:endParaRPr lang="en-GB" sz="2000" b="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800" b="0"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9255293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56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88904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Tree>
    <p:extLst>
      <p:ext uri="{BB962C8B-B14F-4D97-AF65-F5344CB8AC3E}">
        <p14:creationId xmlns:p14="http://schemas.microsoft.com/office/powerpoint/2010/main" val="27897192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2041784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442453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3642873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graphicFrame>
        <p:nvGraphicFramePr>
          <p:cNvPr id="7" name="Chart 6"/>
          <p:cNvGraphicFramePr/>
          <p:nvPr userDrawn="1">
            <p:extLst>
              <p:ext uri="{D42A27DB-BD31-4B8C-83A1-F6EECF244321}">
                <p14:modId xmlns:p14="http://schemas.microsoft.com/office/powerpoint/2010/main" val="277702090"/>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44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456668831"/>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7875661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691440702"/>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2158778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3085633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13DDC270-8261-4833-A322-CFD13401A17D}" type="mathplaceholder">
                        <a:rPr lang="en-GB" i="1" smtClean="0">
                          <a:latin typeface="Open Sans Semibold"/>
                        </a:rPr>
                        <a:t>Type equation here.</a:t>
                      </a:fld>
                    </m:oMath>
                  </m:oMathPara>
                </a14:m>
                <a:endParaRPr lang="en-GB" dirty="0">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rotWithShape="1">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24574350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dirty="0" smtClean="0">
                  <a:solidFill>
                    <a:srgbClr val="7A1F7F"/>
                  </a:solidFill>
                  <a:latin typeface="Open Sans"/>
                  <a:ea typeface="Open Sans Semibold" panose="020B0706030804020204" pitchFamily="34" charset="0"/>
                  <a:cs typeface="Open Sans Semibold" panose="020B0706030804020204" pitchFamily="34" charset="0"/>
                </a:rPr>
                <a:t>1</a:t>
              </a:r>
              <a:endParaRPr lang="en-GB" sz="2400" b="1" dirty="0">
                <a:solidFill>
                  <a:srgbClr val="7A1F7F"/>
                </a:solidFill>
                <a:latin typeface="Open Sans"/>
                <a:ea typeface="Open Sans Semibold" panose="020B0706030804020204" pitchFamily="34" charset="0"/>
                <a:cs typeface="Open Sans Semibold" panose="020B0706030804020204" pitchFamily="34" charset="0"/>
              </a:endParaRP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dirty="0" smtClean="0">
                  <a:solidFill>
                    <a:srgbClr val="7A1F7F"/>
                  </a:solidFill>
                  <a:latin typeface="Open Sans"/>
                  <a:ea typeface="Open Sans Semibold" panose="020B0706030804020204" pitchFamily="34" charset="0"/>
                  <a:cs typeface="Open Sans Semibold" panose="020B0706030804020204" pitchFamily="34" charset="0"/>
                </a:rPr>
                <a:t>2</a:t>
              </a:r>
              <a:endParaRPr lang="en-GB" sz="24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dirty="0" smtClean="0">
                  <a:solidFill>
                    <a:srgbClr val="7A1F7F"/>
                  </a:solidFill>
                  <a:latin typeface="Open Sans"/>
                  <a:ea typeface="Open Sans Semibold" panose="020B0706030804020204" pitchFamily="34" charset="0"/>
                  <a:cs typeface="Open Sans Semibold" panose="020B0706030804020204" pitchFamily="34" charset="0"/>
                </a:rPr>
                <a:t>3</a:t>
              </a:r>
              <a:endParaRPr lang="en-GB" sz="24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smtClean="0"/>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dirty="0" smtClean="0">
                  <a:solidFill>
                    <a:srgbClr val="7A1F7F"/>
                  </a:solidFill>
                  <a:latin typeface="Open Sans"/>
                  <a:ea typeface="Open Sans Semibold" panose="020B0706030804020204" pitchFamily="34" charset="0"/>
                  <a:cs typeface="Open Sans Semibold" panose="020B0706030804020204" pitchFamily="34" charset="0"/>
                </a:rPr>
                <a:t>4</a:t>
              </a:r>
              <a:endParaRPr lang="en-GB" sz="24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Tree>
    <p:extLst>
      <p:ext uri="{BB962C8B-B14F-4D97-AF65-F5344CB8AC3E}">
        <p14:creationId xmlns:p14="http://schemas.microsoft.com/office/powerpoint/2010/main" val="25824097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8374819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1256450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smtClean="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endParaRPr lang="en-GB" sz="3600" dirty="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sz="180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latin typeface="Open Sans"/>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latin typeface="Open Sans"/>
              </a:rPr>
              <a:t>Do you feel more confident as </a:t>
            </a:r>
            <a:r>
              <a:rPr lang="en-GB" sz="2000" dirty="0" smtClean="0">
                <a:solidFill>
                  <a:prstClr val="white"/>
                </a:solidFill>
                <a:latin typeface="Open Sans"/>
              </a:rPr>
              <a:t>a result</a:t>
            </a:r>
          </a:p>
          <a:p>
            <a:r>
              <a:rPr lang="en-GB" sz="2000" dirty="0" smtClean="0">
                <a:solidFill>
                  <a:prstClr val="white"/>
                </a:solidFill>
                <a:latin typeface="Open Sans"/>
              </a:rPr>
              <a:t>of </a:t>
            </a:r>
            <a:r>
              <a:rPr lang="en-GB" sz="2000" dirty="0">
                <a:solidFill>
                  <a:prstClr val="white"/>
                </a:solidFill>
                <a:latin typeface="Open Sans"/>
              </a:rPr>
              <a:t>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latin typeface="Open Sans"/>
              </a:rPr>
              <a:t>Do you think this session </a:t>
            </a:r>
            <a:r>
              <a:rPr lang="en-GB" sz="2000" dirty="0" smtClean="0">
                <a:solidFill>
                  <a:prstClr val="white"/>
                </a:solidFill>
                <a:latin typeface="Open Sans"/>
              </a:rPr>
              <a:t>will be</a:t>
            </a:r>
          </a:p>
          <a:p>
            <a:r>
              <a:rPr lang="en-GB" sz="2000" dirty="0" smtClean="0">
                <a:solidFill>
                  <a:prstClr val="white"/>
                </a:solidFill>
                <a:latin typeface="Open Sans"/>
              </a:rPr>
              <a:t>beneficial </a:t>
            </a:r>
            <a:r>
              <a:rPr lang="en-GB" sz="2000" dirty="0">
                <a:solidFill>
                  <a:prstClr val="white"/>
                </a:solidFill>
                <a:latin typeface="Open Sans"/>
              </a:rPr>
              <a:t>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dirty="0">
                <a:solidFill>
                  <a:prstClr val="white"/>
                </a:solidFill>
                <a:latin typeface="Open Sans"/>
              </a:rPr>
              <a:t>Will you change the way you </a:t>
            </a:r>
            <a:r>
              <a:rPr lang="en-GB" sz="2000" dirty="0" smtClean="0">
                <a:solidFill>
                  <a:prstClr val="white"/>
                </a:solidFill>
                <a:latin typeface="Open Sans"/>
              </a:rPr>
              <a:t>work based </a:t>
            </a:r>
            <a:r>
              <a:rPr lang="en-GB" sz="2000" dirty="0">
                <a:solidFill>
                  <a:prstClr val="white"/>
                </a:solidFill>
                <a:latin typeface="Open Sans"/>
              </a:rPr>
              <a:t>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3385712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4343194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8194402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23108501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4015928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15369103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400">
                <a:solidFill>
                  <a:schemeClr val="tx1"/>
                </a:solidFill>
              </a:defRPr>
            </a:lvl1pPr>
            <a:lvl2pPr>
              <a:lnSpc>
                <a:spcPct val="150000"/>
              </a:lnSpc>
              <a:spcBef>
                <a:spcPts val="0"/>
              </a:spcBef>
              <a:spcAft>
                <a:spcPts val="1200"/>
              </a:spcAft>
              <a:defRPr sz="1200">
                <a:solidFill>
                  <a:schemeClr val="tx1"/>
                </a:solidFill>
              </a:defRPr>
            </a:lvl2pPr>
            <a:lvl3pPr>
              <a:lnSpc>
                <a:spcPct val="150000"/>
              </a:lnSpc>
              <a:spcBef>
                <a:spcPts val="0"/>
              </a:spcBef>
              <a:spcAft>
                <a:spcPts val="1200"/>
              </a:spcAft>
              <a:defRPr sz="11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a:xfrm>
            <a:off x="179388" y="190800"/>
            <a:ext cx="8229600" cy="7179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lang="en-GB" sz="2800">
                <a:solidFill>
                  <a:schemeClr val="accent1"/>
                </a:solidFill>
                <a:effectLst/>
                <a:latin typeface="+mj-lt"/>
              </a:defRPr>
            </a:lvl1pPr>
          </a:lstStyle>
          <a:p>
            <a:pPr lvl="0" algn="l"/>
            <a:r>
              <a:rPr lang="en-US" smtClean="0"/>
              <a:t>Click to edit Master title style</a:t>
            </a:r>
            <a:endParaRPr lang="en-GB"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46577" r="43884" b="-126447"/>
          <a:stretch/>
        </p:blipFill>
        <p:spPr>
          <a:xfrm>
            <a:off x="-108520" y="790113"/>
            <a:ext cx="5131293" cy="301840"/>
          </a:xfrm>
          <a:prstGeom prst="rect">
            <a:avLst/>
          </a:prstGeom>
        </p:spPr>
      </p:pic>
    </p:spTree>
    <p:extLst>
      <p:ext uri="{BB962C8B-B14F-4D97-AF65-F5344CB8AC3E}">
        <p14:creationId xmlns:p14="http://schemas.microsoft.com/office/powerpoint/2010/main" val="200663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1300026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a:prstGeom prst="rect">
            <a:avLst/>
          </a:prstGeom>
        </p:spPr>
        <p:txBody>
          <a:bodyPr/>
          <a:lstStyle>
            <a:lvl1pPr marL="0" indent="0">
              <a:lnSpc>
                <a:spcPct val="150000"/>
              </a:lnSpc>
              <a:spcBef>
                <a:spcPts val="0"/>
              </a:spcBef>
              <a:spcAft>
                <a:spcPts val="1200"/>
              </a:spcAft>
              <a:buNone/>
              <a:defRPr sz="1800">
                <a:solidFill>
                  <a:schemeClr val="tx1"/>
                </a:solidFill>
                <a:latin typeface="Verdana" panose="020B0604030504040204" pitchFamily="34" charset="0"/>
              </a:defRPr>
            </a:lvl1pPr>
            <a:lvl2pPr>
              <a:lnSpc>
                <a:spcPct val="150000"/>
              </a:lnSpc>
              <a:spcBef>
                <a:spcPts val="0"/>
              </a:spcBef>
              <a:spcAft>
                <a:spcPts val="1200"/>
              </a:spcAft>
              <a:defRPr sz="1600">
                <a:solidFill>
                  <a:schemeClr val="tx1"/>
                </a:solidFill>
                <a:latin typeface="Verdana" panose="020B0604030504040204" pitchFamily="34" charset="0"/>
              </a:defRPr>
            </a:lvl2pPr>
            <a:lvl3pPr>
              <a:lnSpc>
                <a:spcPct val="150000"/>
              </a:lnSpc>
              <a:spcBef>
                <a:spcPts val="0"/>
              </a:spcBef>
              <a:spcAft>
                <a:spcPts val="1200"/>
              </a:spcAft>
              <a:defRPr sz="1400">
                <a:solidFill>
                  <a:schemeClr val="tx1"/>
                </a:solidFill>
                <a:latin typeface="Verdana" panose="020B0604030504040204" pitchFamily="34" charset="0"/>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3203848" y="190800"/>
            <a:ext cx="5940152" cy="717920"/>
          </a:xfrm>
          <a:prstGeom prst="rect">
            <a:avLst/>
          </a:prstGeom>
          <a:noFill/>
          <a:ln>
            <a:noFill/>
          </a:ln>
          <a:extLst/>
        </p:spPr>
        <p:txBody>
          <a:bodyPr/>
          <a:lstStyle>
            <a:lvl1pPr algn="r">
              <a:defRPr lang="en-GB" sz="3200">
                <a:solidFill>
                  <a:schemeClr val="accent1"/>
                </a:solidFill>
                <a:effectLst/>
                <a:latin typeface="+mj-lt"/>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652390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a:extLst/>
        </p:spPr>
        <p:txBody>
          <a:bodyPr upright="1"/>
          <a:lstStyle/>
          <a:p>
            <a:pPr>
              <a:lnSpc>
                <a:spcPct val="150000"/>
              </a:lnSpc>
              <a:spcBef>
                <a:spcPts val="844"/>
              </a:spcBef>
              <a:spcAft>
                <a:spcPts val="211"/>
              </a:spcAft>
              <a:defRPr/>
            </a:pPr>
            <a:r>
              <a:rPr lang="en-GB" sz="2800" b="0" kern="1400" dirty="0">
                <a:solidFill>
                  <a:srgbClr val="FFFFFF"/>
                </a:solidFill>
                <a:latin typeface="Open Sans Semibold" panose="020B0706030804020204" pitchFamily="34" charset="0"/>
                <a:ea typeface="SimHei" panose="02010609060101010101" pitchFamily="49" charset="-122"/>
              </a:rPr>
              <a:t>My Learning Essentials</a:t>
            </a:r>
            <a:endParaRPr lang="en-GB" sz="2000" b="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800" b="0"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29097780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0577D587-0E82-45BB-B50E-F4793AE88DA8}" type="mathplaceholder">
                        <a:rPr lang="en-GB" i="1" smtClean="0">
                          <a:latin typeface="Open Sans Semibold"/>
                        </a:rPr>
                        <a:t>Type equation here.</a:t>
                      </a:fld>
                    </m:oMath>
                  </m:oMathPara>
                </a14:m>
                <a:endParaRPr lang="en-GB" dirty="0">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rotWithShape="1">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33108032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764502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660855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dirty="0" smtClean="0">
                <a:solidFill>
                  <a:srgbClr val="444444"/>
                </a:solidFill>
                <a:effectLst/>
                <a:latin typeface="Roboto"/>
              </a:rPr>
              <a:t>https://goo.gl/kG3AKz place video URL here</a:t>
            </a:r>
            <a:endParaRPr lang="en-US" dirty="0" smtClean="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18761322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7927081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93603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Tree>
    <p:extLst>
      <p:ext uri="{BB962C8B-B14F-4D97-AF65-F5344CB8AC3E}">
        <p14:creationId xmlns:p14="http://schemas.microsoft.com/office/powerpoint/2010/main" val="5652084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spTree>
    <p:extLst>
      <p:ext uri="{BB962C8B-B14F-4D97-AF65-F5344CB8AC3E}">
        <p14:creationId xmlns:p14="http://schemas.microsoft.com/office/powerpoint/2010/main" val="3799258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95259007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3756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15856213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Tree>
    <p:extLst>
      <p:ext uri="{BB962C8B-B14F-4D97-AF65-F5344CB8AC3E}">
        <p14:creationId xmlns:p14="http://schemas.microsoft.com/office/powerpoint/2010/main" val="19587376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8675525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1764559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26428995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graphicFrame>
        <p:nvGraphicFramePr>
          <p:cNvPr id="7" name="Chart 6"/>
          <p:cNvGraphicFramePr/>
          <p:nvPr userDrawn="1">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69400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24246477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29356118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smtClean="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11051678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dirty="0" smtClean="0">
                <a:solidFill>
                  <a:srgbClr val="444444"/>
                </a:solidFill>
                <a:effectLst/>
                <a:latin typeface="Roboto"/>
              </a:rPr>
              <a:t>https://goo.gl/kG3AKz place video URL here</a:t>
            </a:r>
            <a:endParaRPr lang="en-US" dirty="0" smtClean="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48722421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dirty="0" smtClean="0">
                  <a:solidFill>
                    <a:srgbClr val="7A1F7F"/>
                  </a:solidFill>
                  <a:latin typeface="Open Sans"/>
                  <a:ea typeface="Open Sans Semibold" panose="020B0706030804020204" pitchFamily="34" charset="0"/>
                  <a:cs typeface="Open Sans Semibold" panose="020B0706030804020204" pitchFamily="34" charset="0"/>
                </a:rPr>
                <a:t>1</a:t>
              </a:r>
              <a:endParaRPr lang="en-GB" sz="2400" b="1" dirty="0">
                <a:solidFill>
                  <a:srgbClr val="7A1F7F"/>
                </a:solidFill>
                <a:latin typeface="Open Sans"/>
                <a:ea typeface="Open Sans Semibold" panose="020B0706030804020204" pitchFamily="34" charset="0"/>
                <a:cs typeface="Open Sans Semibold" panose="020B0706030804020204" pitchFamily="34" charset="0"/>
              </a:endParaRP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dirty="0" smtClean="0">
                  <a:solidFill>
                    <a:srgbClr val="7A1F7F"/>
                  </a:solidFill>
                  <a:latin typeface="Open Sans"/>
                  <a:ea typeface="Open Sans Semibold" panose="020B0706030804020204" pitchFamily="34" charset="0"/>
                  <a:cs typeface="Open Sans Semibold" panose="020B0706030804020204" pitchFamily="34" charset="0"/>
                </a:rPr>
                <a:t>2</a:t>
              </a:r>
              <a:endParaRPr lang="en-GB" sz="24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dirty="0" smtClean="0">
                  <a:solidFill>
                    <a:srgbClr val="7A1F7F"/>
                  </a:solidFill>
                  <a:latin typeface="Open Sans"/>
                  <a:ea typeface="Open Sans Semibold" panose="020B0706030804020204" pitchFamily="34" charset="0"/>
                  <a:cs typeface="Open Sans Semibold" panose="020B0706030804020204" pitchFamily="34" charset="0"/>
                </a:rPr>
                <a:t>3</a:t>
              </a:r>
              <a:endParaRPr lang="en-GB" sz="24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smtClean="0"/>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dirty="0" smtClean="0">
                  <a:solidFill>
                    <a:srgbClr val="7A1F7F"/>
                  </a:solidFill>
                  <a:latin typeface="Open Sans"/>
                  <a:ea typeface="Open Sans Semibold" panose="020B0706030804020204" pitchFamily="34" charset="0"/>
                  <a:cs typeface="Open Sans Semibold" panose="020B0706030804020204" pitchFamily="34" charset="0"/>
                </a:rPr>
                <a:t>4</a:t>
              </a:r>
              <a:endParaRPr lang="en-GB" sz="24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smtClean="0"/>
              <a:t>Placeholder text</a:t>
            </a:r>
            <a:endParaRPr lang="en-GB" dirty="0"/>
          </a:p>
        </p:txBody>
      </p:sp>
    </p:spTree>
    <p:extLst>
      <p:ext uri="{BB962C8B-B14F-4D97-AF65-F5344CB8AC3E}">
        <p14:creationId xmlns:p14="http://schemas.microsoft.com/office/powerpoint/2010/main" val="406019979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9889278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826556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smtClean="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endParaRPr lang="en-GB" sz="3600" dirty="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sz="180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latin typeface="Open Sans"/>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latin typeface="Open Sans"/>
              </a:rPr>
              <a:t>Do you feel more confident as </a:t>
            </a:r>
            <a:r>
              <a:rPr lang="en-GB" sz="2000" dirty="0" smtClean="0">
                <a:solidFill>
                  <a:prstClr val="white"/>
                </a:solidFill>
                <a:latin typeface="Open Sans"/>
              </a:rPr>
              <a:t>a result</a:t>
            </a:r>
          </a:p>
          <a:p>
            <a:r>
              <a:rPr lang="en-GB" sz="2000" dirty="0" smtClean="0">
                <a:solidFill>
                  <a:prstClr val="white"/>
                </a:solidFill>
                <a:latin typeface="Open Sans"/>
              </a:rPr>
              <a:t>of </a:t>
            </a:r>
            <a:r>
              <a:rPr lang="en-GB" sz="2000" dirty="0">
                <a:solidFill>
                  <a:prstClr val="white"/>
                </a:solidFill>
                <a:latin typeface="Open Sans"/>
              </a:rPr>
              <a:t>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latin typeface="Open Sans"/>
              </a:rPr>
              <a:t>Do you think this session </a:t>
            </a:r>
            <a:r>
              <a:rPr lang="en-GB" sz="2000" dirty="0" smtClean="0">
                <a:solidFill>
                  <a:prstClr val="white"/>
                </a:solidFill>
                <a:latin typeface="Open Sans"/>
              </a:rPr>
              <a:t>will be</a:t>
            </a:r>
          </a:p>
          <a:p>
            <a:r>
              <a:rPr lang="en-GB" sz="2000" dirty="0" smtClean="0">
                <a:solidFill>
                  <a:prstClr val="white"/>
                </a:solidFill>
                <a:latin typeface="Open Sans"/>
              </a:rPr>
              <a:t>beneficial </a:t>
            </a:r>
            <a:r>
              <a:rPr lang="en-GB" sz="2000" dirty="0">
                <a:solidFill>
                  <a:prstClr val="white"/>
                </a:solidFill>
                <a:latin typeface="Open Sans"/>
              </a:rPr>
              <a:t>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dirty="0">
                <a:solidFill>
                  <a:prstClr val="white"/>
                </a:solidFill>
                <a:latin typeface="Open Sans"/>
              </a:rPr>
              <a:t>Will you change the way you </a:t>
            </a:r>
            <a:r>
              <a:rPr lang="en-GB" sz="2000" dirty="0" smtClean="0">
                <a:solidFill>
                  <a:prstClr val="white"/>
                </a:solidFill>
                <a:latin typeface="Open Sans"/>
              </a:rPr>
              <a:t>work based </a:t>
            </a:r>
            <a:r>
              <a:rPr lang="en-GB" sz="2000" dirty="0">
                <a:solidFill>
                  <a:prstClr val="white"/>
                </a:solidFill>
                <a:latin typeface="Open Sans"/>
              </a:rPr>
              <a:t>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34936521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177610126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2192115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25410759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99568235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235879215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urple heading grey rule">
  <p:cSld name="1_Purple heading grey rule">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2">
            <a:alphaModFix/>
          </a:blip>
          <a:srcRect l="16138" t="32386" b="1"/>
          <a:stretch/>
        </p:blipFill>
        <p:spPr>
          <a:xfrm>
            <a:off x="0" y="1218650"/>
            <a:ext cx="7668344" cy="45719"/>
          </a:xfrm>
          <a:prstGeom prst="rect">
            <a:avLst/>
          </a:prstGeom>
          <a:noFill/>
          <a:ln>
            <a:noFill/>
          </a:ln>
        </p:spPr>
      </p:pic>
      <p:sp>
        <p:nvSpPr>
          <p:cNvPr id="92" name="Shape 92"/>
          <p:cNvSpPr txBox="1">
            <a:spLocks noGrp="1"/>
          </p:cNvSpPr>
          <p:nvPr>
            <p:ph type="body" idx="1"/>
          </p:nvPr>
        </p:nvSpPr>
        <p:spPr>
          <a:xfrm>
            <a:off x="179388" y="188640"/>
            <a:ext cx="7488237" cy="1007765"/>
          </a:xfrm>
          <a:prstGeom prst="rect">
            <a:avLst/>
          </a:prstGeom>
          <a:noFill/>
          <a:ln>
            <a:noFill/>
          </a:ln>
        </p:spPr>
        <p:txBody>
          <a:bodyPr spcFirstLastPara="1" wrap="square" lIns="91425" tIns="288000" rIns="91425" bIns="45700" anchor="t" anchorCtr="0"/>
          <a:lstStyle>
            <a:lvl1pPr marL="457200" marR="0" lvl="0" indent="-228600" algn="l" rtl="0">
              <a:lnSpc>
                <a:spcPct val="150000"/>
              </a:lnSpc>
              <a:spcBef>
                <a:spcPts val="1800"/>
              </a:spcBef>
              <a:spcAft>
                <a:spcPts val="0"/>
              </a:spcAft>
              <a:buClr>
                <a:srgbClr val="7A1F7F"/>
              </a:buClr>
              <a:buSzPts val="3200"/>
              <a:buFont typeface="Arial"/>
              <a:buNone/>
              <a:defRPr sz="3200" b="0" i="0" u="none" strike="noStrike" cap="none">
                <a:solidFill>
                  <a:srgbClr val="7A1F7F"/>
                </a:solidFill>
                <a:latin typeface="Open Sans"/>
                <a:ea typeface="Open Sans"/>
                <a:cs typeface="Open Sans"/>
                <a:sym typeface="Open Sans"/>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250825" y="1628774"/>
            <a:ext cx="8425631" cy="4968577"/>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rgbClr val="595959"/>
              </a:buClr>
              <a:buSzPts val="2800"/>
              <a:buFont typeface="Arial"/>
              <a:buNone/>
              <a:defRPr sz="2800" b="0" i="0" u="none" strike="noStrike" cap="none">
                <a:solidFill>
                  <a:srgbClr val="595959"/>
                </a:solidFill>
                <a:latin typeface="Open Sans"/>
                <a:ea typeface="Open Sans"/>
                <a:cs typeface="Open Sans"/>
                <a:sym typeface="Open Sans"/>
              </a:defRPr>
            </a:lvl1pPr>
            <a:lvl2pPr marL="914400" marR="0" lvl="1" indent="-228600" algn="l" rtl="0">
              <a:spcBef>
                <a:spcPts val="48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2pPr>
            <a:lvl3pPr marL="1371600" marR="0" lvl="2" indent="-228600" algn="l" rtl="0">
              <a:spcBef>
                <a:spcPts val="44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8937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396442857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End slide">
  <p:cSld name="1_End slide">
    <p:bg>
      <p:bgPr>
        <a:solidFill>
          <a:schemeClr val="accent1"/>
        </a:solidFill>
        <a:effectLst/>
      </p:bgPr>
    </p:bg>
    <p:spTree>
      <p:nvGrpSpPr>
        <p:cNvPr id="1" name="Shape 255"/>
        <p:cNvGrpSpPr/>
        <p:nvPr/>
      </p:nvGrpSpPr>
      <p:grpSpPr>
        <a:xfrm>
          <a:off x="0" y="0"/>
          <a:ext cx="0" cy="0"/>
          <a:chOff x="0" y="0"/>
          <a:chExt cx="0" cy="0"/>
        </a:xfrm>
      </p:grpSpPr>
      <p:pic>
        <p:nvPicPr>
          <p:cNvPr id="256" name="Shape 256"/>
          <p:cNvPicPr preferRelativeResize="0"/>
          <p:nvPr/>
        </p:nvPicPr>
        <p:blipFill rotWithShape="1">
          <a:blip r:embed="rId2">
            <a:alphaModFix/>
          </a:blip>
          <a:srcRect l="49892" t="1543"/>
          <a:stretch/>
        </p:blipFill>
        <p:spPr>
          <a:xfrm rot="5400000">
            <a:off x="3757598" y="-3794111"/>
            <a:ext cx="1656185" cy="9189642"/>
          </a:xfrm>
          <a:prstGeom prst="rect">
            <a:avLst/>
          </a:prstGeom>
          <a:noFill/>
          <a:ln>
            <a:noFill/>
          </a:ln>
        </p:spPr>
      </p:pic>
      <p:pic>
        <p:nvPicPr>
          <p:cNvPr id="257" name="Shape 257" descr="IMG_0186.png"/>
          <p:cNvPicPr preferRelativeResize="0"/>
          <p:nvPr/>
        </p:nvPicPr>
        <p:blipFill rotWithShape="1">
          <a:blip r:embed="rId3">
            <a:alphaModFix/>
          </a:blip>
          <a:srcRect/>
          <a:stretch/>
        </p:blipFill>
        <p:spPr>
          <a:xfrm>
            <a:off x="5978708" y="2276872"/>
            <a:ext cx="3170873" cy="4607223"/>
          </a:xfrm>
          <a:prstGeom prst="rect">
            <a:avLst/>
          </a:prstGeom>
          <a:noFill/>
          <a:ln>
            <a:noFill/>
          </a:ln>
        </p:spPr>
      </p:pic>
      <p:sp>
        <p:nvSpPr>
          <p:cNvPr id="258" name="Shape 258"/>
          <p:cNvSpPr/>
          <p:nvPr/>
        </p:nvSpPr>
        <p:spPr>
          <a:xfrm>
            <a:off x="897234" y="3841510"/>
            <a:ext cx="5402958"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Do you feel more confident as a</a:t>
            </a:r>
            <a:endParaRPr/>
          </a:p>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result of what you have learned?</a:t>
            </a:r>
            <a:endParaRPr sz="2000">
              <a:solidFill>
                <a:srgbClr val="FFFFFF"/>
              </a:solidFill>
              <a:latin typeface="Open Sans"/>
              <a:ea typeface="Open Sans"/>
              <a:cs typeface="Open Sans"/>
              <a:sym typeface="Open Sans"/>
            </a:endParaRPr>
          </a:p>
        </p:txBody>
      </p:sp>
      <p:sp>
        <p:nvSpPr>
          <p:cNvPr id="259" name="Shape 259"/>
          <p:cNvSpPr txBox="1"/>
          <p:nvPr/>
        </p:nvSpPr>
        <p:spPr>
          <a:xfrm>
            <a:off x="1043608" y="116012"/>
            <a:ext cx="3456384" cy="1512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600">
                <a:solidFill>
                  <a:srgbClr val="7A1F7F"/>
                </a:solidFill>
                <a:latin typeface="Open Sans SemiBold"/>
                <a:ea typeface="Open Sans SemiBold"/>
                <a:cs typeface="Open Sans SemiBold"/>
                <a:sym typeface="Open Sans SemiBold"/>
              </a:rPr>
              <a:t>Keep in touch!</a:t>
            </a:r>
            <a:endParaRPr sz="3600">
              <a:solidFill>
                <a:srgbClr val="7A1F7F"/>
              </a:solidFill>
              <a:latin typeface="Open Sans SemiBold"/>
              <a:ea typeface="Open Sans SemiBold"/>
              <a:cs typeface="Open Sans SemiBold"/>
              <a:sym typeface="Open Sans SemiBold"/>
            </a:endParaRPr>
          </a:p>
        </p:txBody>
      </p:sp>
      <p:pic>
        <p:nvPicPr>
          <p:cNvPr id="260" name="Shape 260"/>
          <p:cNvPicPr preferRelativeResize="0"/>
          <p:nvPr/>
        </p:nvPicPr>
        <p:blipFill rotWithShape="1">
          <a:blip r:embed="rId4">
            <a:alphaModFix/>
          </a:blip>
          <a:srcRect/>
          <a:stretch/>
        </p:blipFill>
        <p:spPr>
          <a:xfrm>
            <a:off x="253345" y="486474"/>
            <a:ext cx="739226" cy="770243"/>
          </a:xfrm>
          <a:prstGeom prst="rect">
            <a:avLst/>
          </a:prstGeom>
          <a:noFill/>
          <a:ln>
            <a:noFill/>
          </a:ln>
        </p:spPr>
      </p:pic>
      <p:sp>
        <p:nvSpPr>
          <p:cNvPr id="261" name="Shape 261"/>
          <p:cNvSpPr txBox="1"/>
          <p:nvPr/>
        </p:nvSpPr>
        <p:spPr>
          <a:xfrm>
            <a:off x="1043608" y="1520478"/>
            <a:ext cx="5688632" cy="1512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600">
                <a:solidFill>
                  <a:srgbClr val="FFFFFF"/>
                </a:solidFill>
                <a:latin typeface="Open Sans SemiBold"/>
                <a:ea typeface="Open Sans SemiBold"/>
                <a:cs typeface="Open Sans SemiBold"/>
                <a:sym typeface="Open Sans SemiBold"/>
              </a:rPr>
              <a:t>Tell us what you think!</a:t>
            </a:r>
            <a:endParaRPr sz="3600">
              <a:solidFill>
                <a:srgbClr val="FFFFFF"/>
              </a:solidFill>
              <a:latin typeface="Open Sans SemiBold"/>
              <a:ea typeface="Open Sans SemiBold"/>
              <a:cs typeface="Open Sans SemiBold"/>
              <a:sym typeface="Open Sans SemiBold"/>
            </a:endParaRPr>
          </a:p>
        </p:txBody>
      </p:sp>
      <p:pic>
        <p:nvPicPr>
          <p:cNvPr id="262" name="Shape 262"/>
          <p:cNvPicPr preferRelativeResize="0"/>
          <p:nvPr/>
        </p:nvPicPr>
        <p:blipFill rotWithShape="1">
          <a:blip r:embed="rId5">
            <a:alphaModFix/>
          </a:blip>
          <a:srcRect/>
          <a:stretch/>
        </p:blipFill>
        <p:spPr>
          <a:xfrm>
            <a:off x="262289" y="1855246"/>
            <a:ext cx="721338" cy="770243"/>
          </a:xfrm>
          <a:prstGeom prst="rect">
            <a:avLst/>
          </a:prstGeom>
          <a:noFill/>
          <a:ln>
            <a:noFill/>
          </a:ln>
        </p:spPr>
      </p:pic>
      <p:sp>
        <p:nvSpPr>
          <p:cNvPr id="263" name="Shape 263"/>
          <p:cNvSpPr/>
          <p:nvPr/>
        </p:nvSpPr>
        <p:spPr>
          <a:xfrm>
            <a:off x="5278432" y="275022"/>
            <a:ext cx="5867884" cy="42402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1F7F"/>
              </a:buClr>
              <a:buSzPts val="2000"/>
              <a:buFont typeface="Open Sans"/>
              <a:buNone/>
            </a:pPr>
            <a:r>
              <a:rPr lang="en-GB" sz="2000">
                <a:solidFill>
                  <a:srgbClr val="7A1F7F"/>
                </a:solidFill>
                <a:latin typeface="Open Sans"/>
                <a:ea typeface="Open Sans"/>
                <a:cs typeface="Open Sans"/>
                <a:sym typeface="Open Sans"/>
              </a:rPr>
              <a:t>mle@manchester.ac.uk</a:t>
            </a:r>
            <a:endParaRPr sz="2000">
              <a:solidFill>
                <a:srgbClr val="7A1F7F"/>
              </a:solidFill>
              <a:latin typeface="Open Sans"/>
              <a:ea typeface="Open Sans"/>
              <a:cs typeface="Open Sans"/>
              <a:sym typeface="Open Sans"/>
            </a:endParaRPr>
          </a:p>
        </p:txBody>
      </p:sp>
      <p:sp>
        <p:nvSpPr>
          <p:cNvPr id="264" name="Shape 264"/>
          <p:cNvSpPr/>
          <p:nvPr/>
        </p:nvSpPr>
        <p:spPr>
          <a:xfrm>
            <a:off x="5278432" y="956456"/>
            <a:ext cx="5867884" cy="446276"/>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1F7F"/>
              </a:buClr>
              <a:buSzPts val="2000"/>
              <a:buFont typeface="Open Sans"/>
              <a:buNone/>
            </a:pPr>
            <a:r>
              <a:rPr lang="en-GB" sz="2000">
                <a:solidFill>
                  <a:srgbClr val="7A1F7F"/>
                </a:solidFill>
                <a:latin typeface="Open Sans"/>
                <a:ea typeface="Open Sans"/>
                <a:cs typeface="Open Sans"/>
                <a:sym typeface="Open Sans"/>
              </a:rPr>
              <a:t>@mlemanchester</a:t>
            </a:r>
            <a:endParaRPr sz="2000">
              <a:solidFill>
                <a:srgbClr val="7A1F7F"/>
              </a:solidFill>
              <a:latin typeface="Open Sans"/>
              <a:ea typeface="Open Sans"/>
              <a:cs typeface="Open Sans"/>
              <a:sym typeface="Open Sans"/>
            </a:endParaRPr>
          </a:p>
        </p:txBody>
      </p:sp>
      <p:pic>
        <p:nvPicPr>
          <p:cNvPr id="265" name="Shape 265"/>
          <p:cNvPicPr preferRelativeResize="0"/>
          <p:nvPr/>
        </p:nvPicPr>
        <p:blipFill rotWithShape="1">
          <a:blip r:embed="rId6">
            <a:alphaModFix/>
          </a:blip>
          <a:srcRect/>
          <a:stretch/>
        </p:blipFill>
        <p:spPr>
          <a:xfrm>
            <a:off x="4806775" y="984762"/>
            <a:ext cx="471657" cy="382640"/>
          </a:xfrm>
          <a:prstGeom prst="rect">
            <a:avLst/>
          </a:prstGeom>
          <a:noFill/>
          <a:ln>
            <a:noFill/>
          </a:ln>
        </p:spPr>
      </p:pic>
      <p:sp>
        <p:nvSpPr>
          <p:cNvPr id="266" name="Shape 266"/>
          <p:cNvSpPr/>
          <p:nvPr/>
        </p:nvSpPr>
        <p:spPr>
          <a:xfrm>
            <a:off x="897234" y="3141175"/>
            <a:ext cx="540295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I have found this session engaging.</a:t>
            </a:r>
            <a:endParaRPr sz="2000">
              <a:solidFill>
                <a:srgbClr val="FFFFFF"/>
              </a:solidFill>
              <a:latin typeface="Open Sans"/>
              <a:ea typeface="Open Sans"/>
              <a:cs typeface="Open Sans"/>
              <a:sym typeface="Open Sans"/>
            </a:endParaRPr>
          </a:p>
        </p:txBody>
      </p:sp>
      <p:sp>
        <p:nvSpPr>
          <p:cNvPr id="267" name="Shape 267"/>
          <p:cNvSpPr/>
          <p:nvPr/>
        </p:nvSpPr>
        <p:spPr>
          <a:xfrm>
            <a:off x="897234" y="4895789"/>
            <a:ext cx="5402958"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Do you think this session will</a:t>
            </a:r>
            <a:endParaRPr/>
          </a:p>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be beneficial to your learning?</a:t>
            </a:r>
            <a:endParaRPr sz="2000">
              <a:solidFill>
                <a:srgbClr val="FFFFFF"/>
              </a:solidFill>
              <a:latin typeface="Open Sans"/>
              <a:ea typeface="Open Sans"/>
              <a:cs typeface="Open Sans"/>
              <a:sym typeface="Open Sans"/>
            </a:endParaRPr>
          </a:p>
        </p:txBody>
      </p:sp>
      <p:pic>
        <p:nvPicPr>
          <p:cNvPr id="268" name="Shape 268" descr="S:\Teaching and Learning Team\my-learning-essentials\3.e-learning-development\assets\misc\purple-click-edit.png"/>
          <p:cNvPicPr preferRelativeResize="0"/>
          <p:nvPr/>
        </p:nvPicPr>
        <p:blipFill rotWithShape="1">
          <a:blip r:embed="rId7">
            <a:alphaModFix/>
          </a:blip>
          <a:srcRect/>
          <a:stretch/>
        </p:blipFill>
        <p:spPr>
          <a:xfrm>
            <a:off x="4788024" y="260648"/>
            <a:ext cx="479500" cy="498324"/>
          </a:xfrm>
          <a:prstGeom prst="rect">
            <a:avLst/>
          </a:prstGeom>
          <a:noFill/>
          <a:ln>
            <a:noFill/>
          </a:ln>
        </p:spPr>
      </p:pic>
      <p:sp>
        <p:nvSpPr>
          <p:cNvPr id="269" name="Shape 269"/>
          <p:cNvSpPr txBox="1"/>
          <p:nvPr/>
        </p:nvSpPr>
        <p:spPr>
          <a:xfrm>
            <a:off x="947014" y="5889466"/>
            <a:ext cx="422263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Will you change the way you work</a:t>
            </a:r>
            <a:endParaRPr/>
          </a:p>
          <a:p>
            <a:pPr marL="0" marR="0" lvl="0" indent="0" algn="l" rtl="0">
              <a:spcBef>
                <a:spcPts val="0"/>
              </a:spcBef>
              <a:spcAft>
                <a:spcPts val="0"/>
              </a:spcAft>
              <a:buNone/>
            </a:pPr>
            <a:r>
              <a:rPr lang="en-GB" sz="2000">
                <a:solidFill>
                  <a:srgbClr val="FFFFFF"/>
                </a:solidFill>
                <a:latin typeface="Open Sans"/>
                <a:ea typeface="Open Sans"/>
                <a:cs typeface="Open Sans"/>
                <a:sym typeface="Open Sans"/>
              </a:rPr>
              <a:t>based on what you’ve learned?</a:t>
            </a:r>
            <a:endParaRPr sz="2000">
              <a:solidFill>
                <a:srgbClr val="FFFFFF"/>
              </a:solidFill>
              <a:latin typeface="Open Sans"/>
              <a:ea typeface="Open Sans"/>
              <a:cs typeface="Open Sans"/>
              <a:sym typeface="Open Sans"/>
            </a:endParaRPr>
          </a:p>
        </p:txBody>
      </p:sp>
      <p:pic>
        <p:nvPicPr>
          <p:cNvPr id="270" name="Shape 270" descr="S:\Teaching and Learning Team\Online resources\MLE\assets\icons\1.png"/>
          <p:cNvPicPr preferRelativeResize="0"/>
          <p:nvPr/>
        </p:nvPicPr>
        <p:blipFill rotWithShape="1">
          <a:blip r:embed="rId8">
            <a:alphaModFix/>
          </a:blip>
          <a:srcRect/>
          <a:stretch/>
        </p:blipFill>
        <p:spPr>
          <a:xfrm>
            <a:off x="362165" y="3079570"/>
            <a:ext cx="527518" cy="527517"/>
          </a:xfrm>
          <a:prstGeom prst="rect">
            <a:avLst/>
          </a:prstGeom>
          <a:noFill/>
          <a:ln>
            <a:noFill/>
          </a:ln>
        </p:spPr>
      </p:pic>
      <p:pic>
        <p:nvPicPr>
          <p:cNvPr id="271" name="Shape 271" descr="S:\Teaching and Learning Team\Online resources\MLE\assets\icons\2.png"/>
          <p:cNvPicPr preferRelativeResize="0"/>
          <p:nvPr/>
        </p:nvPicPr>
        <p:blipFill rotWithShape="1">
          <a:blip r:embed="rId9">
            <a:alphaModFix/>
          </a:blip>
          <a:srcRect/>
          <a:stretch/>
        </p:blipFill>
        <p:spPr>
          <a:xfrm>
            <a:off x="362166" y="3875702"/>
            <a:ext cx="527517" cy="527517"/>
          </a:xfrm>
          <a:prstGeom prst="rect">
            <a:avLst/>
          </a:prstGeom>
          <a:noFill/>
          <a:ln>
            <a:noFill/>
          </a:ln>
        </p:spPr>
      </p:pic>
      <p:pic>
        <p:nvPicPr>
          <p:cNvPr id="272" name="Shape 272" descr="S:\Teaching and Learning Team\Online resources\MLE\assets\icons\3.png"/>
          <p:cNvPicPr preferRelativeResize="0"/>
          <p:nvPr/>
        </p:nvPicPr>
        <p:blipFill rotWithShape="1">
          <a:blip r:embed="rId10">
            <a:alphaModFix/>
          </a:blip>
          <a:srcRect/>
          <a:stretch/>
        </p:blipFill>
        <p:spPr>
          <a:xfrm>
            <a:off x="362165" y="4898052"/>
            <a:ext cx="527518" cy="527517"/>
          </a:xfrm>
          <a:prstGeom prst="rect">
            <a:avLst/>
          </a:prstGeom>
          <a:noFill/>
          <a:ln>
            <a:noFill/>
          </a:ln>
        </p:spPr>
      </p:pic>
      <p:pic>
        <p:nvPicPr>
          <p:cNvPr id="273" name="Shape 273" descr="S:\Teaching and Learning Team\Online resources\MLE\assets\icons\4.png"/>
          <p:cNvPicPr preferRelativeResize="0"/>
          <p:nvPr/>
        </p:nvPicPr>
        <p:blipFill rotWithShape="1">
          <a:blip r:embed="rId11">
            <a:alphaModFix/>
          </a:blip>
          <a:srcRect/>
          <a:stretch/>
        </p:blipFill>
        <p:spPr>
          <a:xfrm>
            <a:off x="362166" y="5938012"/>
            <a:ext cx="527517" cy="527518"/>
          </a:xfrm>
          <a:prstGeom prst="rect">
            <a:avLst/>
          </a:prstGeom>
          <a:noFill/>
          <a:ln>
            <a:noFill/>
          </a:ln>
        </p:spPr>
      </p:pic>
    </p:spTree>
    <p:extLst>
      <p:ext uri="{BB962C8B-B14F-4D97-AF65-F5344CB8AC3E}">
        <p14:creationId xmlns:p14="http://schemas.microsoft.com/office/powerpoint/2010/main" val="1797222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4"/>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5" y="2132858"/>
            <a:ext cx="5470550" cy="673075"/>
          </a:xfrm>
          <a:prstGeom prst="rect">
            <a:avLst/>
          </a:prstGeom>
          <a:noFill/>
          <a:ln>
            <a:noFill/>
          </a:ln>
          <a:extLst/>
        </p:spPr>
        <p:txBody>
          <a:bodyPr upright="1"/>
          <a:lstStyle/>
          <a:p>
            <a:pPr>
              <a:lnSpc>
                <a:spcPct val="150000"/>
              </a:lnSpc>
              <a:spcBef>
                <a:spcPts val="633"/>
              </a:spcBef>
              <a:spcAft>
                <a:spcPts val="158"/>
              </a:spcAft>
              <a:defRPr/>
            </a:pPr>
            <a:r>
              <a:rPr lang="en-GB" sz="2100" b="0" kern="1400" dirty="0">
                <a:solidFill>
                  <a:srgbClr val="FFFFFF"/>
                </a:solidFill>
                <a:latin typeface="Open Sans Semibold" panose="020B0706030804020204" pitchFamily="34" charset="0"/>
                <a:ea typeface="SimHei" panose="02010609060101010101" pitchFamily="49" charset="-122"/>
              </a:rPr>
              <a:t>My Learning Essentials</a:t>
            </a:r>
            <a:endParaRPr lang="en-GB" sz="1500" b="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3"/>
            <a:ext cx="27158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200" b="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350" b="0"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5"/>
            <a:ext cx="2592288" cy="369617"/>
            <a:chOff x="395536" y="1124744"/>
            <a:chExt cx="2592288" cy="369617"/>
          </a:xfrm>
        </p:grpSpPr>
        <p:sp>
          <p:nvSpPr>
            <p:cNvPr id="18" name="Rectangle 17"/>
            <p:cNvSpPr/>
            <p:nvPr userDrawn="1"/>
          </p:nvSpPr>
          <p:spPr>
            <a:xfrm>
              <a:off x="827584" y="1124744"/>
              <a:ext cx="2160240" cy="331245"/>
            </a:xfrm>
            <a:prstGeom prst="rect">
              <a:avLst/>
            </a:prstGeom>
          </p:spPr>
          <p:txBody>
            <a:bodyPr wrap="square">
              <a:spAutoFit/>
            </a:bodyPr>
            <a:lstStyle/>
            <a:p>
              <a:pPr>
                <a:lnSpc>
                  <a:spcPct val="115000"/>
                </a:lnSpc>
                <a:spcBef>
                  <a:spcPts val="750"/>
                </a:spcBef>
                <a:buFont typeface="+mj-lt"/>
                <a:buNone/>
              </a:pPr>
              <a:r>
                <a:rPr lang="en-GB" sz="135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35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35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225938441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5" y="2051332"/>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FA0482DA-3441-46AB-BDAA-0957F28ACC51}" type="mathplaceholder">
                        <a:rPr lang="en-GB" sz="1350" i="1" smtClean="0">
                          <a:latin typeface="Open Sans Semibold"/>
                        </a:rPr>
                        <a:t>Type equation here.</a:t>
                      </a:fld>
                    </m:oMath>
                  </m:oMathPara>
                </a14:m>
                <a:endParaRPr lang="en-GB" sz="1350" dirty="0">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10"/>
          <p:cNvSpPr>
            <a:spLocks noGrp="1"/>
          </p:cNvSpPr>
          <p:nvPr>
            <p:ph type="body" sz="quarter" idx="11"/>
          </p:nvPr>
        </p:nvSpPr>
        <p:spPr>
          <a:xfrm>
            <a:off x="250825" y="1628776"/>
            <a:ext cx="5545311" cy="4968577"/>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1" y="1218652"/>
            <a:ext cx="7668344" cy="45719"/>
          </a:xfrm>
          <a:prstGeom prst="rect">
            <a:avLst/>
          </a:prstGeom>
        </p:spPr>
      </p:pic>
    </p:spTree>
    <p:extLst>
      <p:ext uri="{BB962C8B-B14F-4D97-AF65-F5344CB8AC3E}">
        <p14:creationId xmlns:p14="http://schemas.microsoft.com/office/powerpoint/2010/main" val="295727511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1" y="1218652"/>
            <a:ext cx="7668344" cy="45719"/>
          </a:xfrm>
          <a:prstGeom prst="rect">
            <a:avLst/>
          </a:prstGeom>
        </p:spPr>
      </p:pic>
      <p:sp>
        <p:nvSpPr>
          <p:cNvPr id="6"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ext Placeholder 10"/>
          <p:cNvSpPr>
            <a:spLocks noGrp="1"/>
          </p:cNvSpPr>
          <p:nvPr>
            <p:ph type="body" sz="quarter" idx="11"/>
          </p:nvPr>
        </p:nvSpPr>
        <p:spPr>
          <a:xfrm>
            <a:off x="250826" y="1628776"/>
            <a:ext cx="8425631" cy="4968577"/>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Tree>
    <p:extLst>
      <p:ext uri="{BB962C8B-B14F-4D97-AF65-F5344CB8AC3E}">
        <p14:creationId xmlns:p14="http://schemas.microsoft.com/office/powerpoint/2010/main" val="18641013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6" y="1628776"/>
            <a:ext cx="8425631" cy="4968577"/>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Tree>
    <p:extLst>
      <p:ext uri="{BB962C8B-B14F-4D97-AF65-F5344CB8AC3E}">
        <p14:creationId xmlns:p14="http://schemas.microsoft.com/office/powerpoint/2010/main" val="28931852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9" y="-27384"/>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30"/>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2" y="5890446"/>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1800" b="0" i="0" u="none" smtClean="0">
                <a:effectLst/>
              </a:defRPr>
            </a:lvl1pPr>
            <a:lvl3pPr marL="685800" indent="0">
              <a:buNone/>
              <a:defRPr/>
            </a:lvl3pPr>
          </a:lstStyle>
          <a:p>
            <a:pPr lvl="0"/>
            <a:r>
              <a:rPr lang="en-GB" b="0" i="0" dirty="0" smtClean="0">
                <a:solidFill>
                  <a:srgbClr val="444444"/>
                </a:solidFill>
                <a:effectLst/>
                <a:latin typeface="Roboto"/>
              </a:rPr>
              <a:t>https://goo.gl/kG3AKz place video URL here</a:t>
            </a:r>
            <a:endParaRPr lang="en-US" dirty="0" smtClean="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23577150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4"/>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9" y="5949282"/>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3" y="1556792"/>
            <a:ext cx="8064896" cy="4032448"/>
          </a:xfrm>
          <a:prstGeom prst="rect">
            <a:avLst/>
          </a:prstGeom>
        </p:spPr>
        <p:txBody>
          <a:bodyPr/>
          <a:lstStyle/>
          <a:p>
            <a:endParaRPr lang="en-GB"/>
          </a:p>
        </p:txBody>
      </p:sp>
    </p:spTree>
    <p:extLst>
      <p:ext uri="{BB962C8B-B14F-4D97-AF65-F5344CB8AC3E}">
        <p14:creationId xmlns:p14="http://schemas.microsoft.com/office/powerpoint/2010/main" val="28054585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05864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1" y="1218652"/>
            <a:ext cx="7668344" cy="45719"/>
          </a:xfrm>
          <a:prstGeom prst="rect">
            <a:avLst/>
          </a:prstGeom>
        </p:spPr>
      </p:pic>
      <p:sp>
        <p:nvSpPr>
          <p:cNvPr id="9" name="Text Placeholder 8"/>
          <p:cNvSpPr>
            <a:spLocks noGrp="1"/>
          </p:cNvSpPr>
          <p:nvPr userDrawn="1">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162000" indent="0">
              <a:lnSpc>
                <a:spcPct val="150000"/>
              </a:lnSpc>
              <a:spcBef>
                <a:spcPts val="1350"/>
              </a:spcBef>
              <a:spcAft>
                <a:spcPts val="1350"/>
              </a:spcAft>
              <a:buNone/>
              <a:defRPr kumimoji="0" lang="en-US" sz="21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162000" indent="0">
              <a:lnSpc>
                <a:spcPct val="150000"/>
              </a:lnSpc>
              <a:spcBef>
                <a:spcPts val="1350"/>
              </a:spcBef>
              <a:spcAft>
                <a:spcPts val="1350"/>
              </a:spcAft>
              <a:buNone/>
              <a:defRPr kumimoji="0" lang="en-US" sz="21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162000" indent="0">
              <a:lnSpc>
                <a:spcPct val="150000"/>
              </a:lnSpc>
              <a:spcBef>
                <a:spcPts val="1350"/>
              </a:spcBef>
              <a:spcAft>
                <a:spcPts val="1350"/>
              </a:spcAft>
              <a:buNone/>
              <a:defRPr kumimoji="0" lang="en-US" sz="1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Placeholder text</a:t>
            </a:r>
          </a:p>
        </p:txBody>
      </p:sp>
    </p:spTree>
    <p:extLst>
      <p:ext uri="{BB962C8B-B14F-4D97-AF65-F5344CB8AC3E}">
        <p14:creationId xmlns:p14="http://schemas.microsoft.com/office/powerpoint/2010/main" val="31107417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2"/>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1" y="1218652"/>
            <a:ext cx="7668344" cy="45719"/>
          </a:xfrm>
          <a:prstGeom prst="rect">
            <a:avLst/>
          </a:prstGeom>
        </p:spPr>
      </p:pic>
      <p:sp>
        <p:nvSpPr>
          <p:cNvPr id="9"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7" y="5301208"/>
            <a:ext cx="3584458" cy="504056"/>
          </a:xfrm>
          <a:prstGeom prst="rect">
            <a:avLst/>
          </a:prstGeom>
        </p:spPr>
        <p:txBody>
          <a:bodyPr/>
          <a:lstStyle>
            <a:lvl1pPr marL="0" indent="0">
              <a:buNone/>
              <a:defRPr sz="1800" b="0">
                <a:solidFill>
                  <a:srgbClr val="7A1F7F"/>
                </a:solidFill>
                <a:latin typeface="Open Sans"/>
                <a:ea typeface="Open Sans"/>
                <a:cs typeface="Open San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Name here</a:t>
            </a:r>
          </a:p>
        </p:txBody>
      </p:sp>
    </p:spTree>
    <p:extLst>
      <p:ext uri="{BB962C8B-B14F-4D97-AF65-F5344CB8AC3E}">
        <p14:creationId xmlns:p14="http://schemas.microsoft.com/office/powerpoint/2010/main" val="1246335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8215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2"/>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sp>
        <p:nvSpPr>
          <p:cNvPr id="9"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7" y="5301208"/>
            <a:ext cx="3584458" cy="504056"/>
          </a:xfrm>
          <a:prstGeom prst="rect">
            <a:avLst/>
          </a:prstGeom>
          <a:noFill/>
        </p:spPr>
        <p:txBody>
          <a:bodyPr/>
          <a:lstStyle>
            <a:lvl1pPr marL="0" indent="0">
              <a:buNone/>
              <a:defRPr sz="18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4"/>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130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9"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2" y="2754677"/>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3" name="Text Placeholder 8"/>
          <p:cNvSpPr>
            <a:spLocks noGrp="1"/>
          </p:cNvSpPr>
          <p:nvPr userDrawn="1">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35776696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3"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Tree>
    <p:extLst>
      <p:ext uri="{BB962C8B-B14F-4D97-AF65-F5344CB8AC3E}">
        <p14:creationId xmlns:p14="http://schemas.microsoft.com/office/powerpoint/2010/main" val="321668711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4"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1" y="1209040"/>
            <a:ext cx="6252299" cy="55330"/>
          </a:xfrm>
          <a:prstGeom prst="rect">
            <a:avLst/>
          </a:prstGeom>
        </p:spPr>
      </p:pic>
      <p:sp>
        <p:nvSpPr>
          <p:cNvPr id="21" name="Text Placeholder 16"/>
          <p:cNvSpPr>
            <a:spLocks noGrp="1"/>
          </p:cNvSpPr>
          <p:nvPr>
            <p:ph type="body" sz="quarter" idx="14" hasCustomPrompt="1"/>
          </p:nvPr>
        </p:nvSpPr>
        <p:spPr>
          <a:xfrm>
            <a:off x="4963030"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8"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239867580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19" y="1209040"/>
            <a:ext cx="6252299" cy="55330"/>
          </a:xfrm>
          <a:prstGeom prst="rect">
            <a:avLst/>
          </a:prstGeom>
        </p:spPr>
      </p:pic>
      <p:sp>
        <p:nvSpPr>
          <p:cNvPr id="21" name="Text Placeholder 16"/>
          <p:cNvSpPr>
            <a:spLocks noGrp="1"/>
          </p:cNvSpPr>
          <p:nvPr>
            <p:ph type="body" sz="quarter" idx="14" hasCustomPrompt="1"/>
          </p:nvPr>
        </p:nvSpPr>
        <p:spPr>
          <a:xfrm>
            <a:off x="4963030"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22" name="Text Placeholder 16"/>
          <p:cNvSpPr>
            <a:spLocks noGrp="1"/>
          </p:cNvSpPr>
          <p:nvPr>
            <p:ph type="body" sz="quarter" idx="15" hasCustomPrompt="1"/>
          </p:nvPr>
        </p:nvSpPr>
        <p:spPr>
          <a:xfrm>
            <a:off x="714558"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342900" indent="0" algn="ctr">
              <a:buNone/>
              <a:defRPr/>
            </a:lvl2pPr>
          </a:lstStyle>
          <a:p>
            <a:pPr lvl="0"/>
            <a:r>
              <a:rPr lang="en-US" dirty="0" smtClean="0"/>
              <a:t>Placeholder</a:t>
            </a:r>
          </a:p>
        </p:txBody>
      </p:sp>
      <p:sp>
        <p:nvSpPr>
          <p:cNvPr id="12"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123723841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6" y="1628776"/>
            <a:ext cx="8425631" cy="4968577"/>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2"/>
            <a:ext cx="864096" cy="796133"/>
          </a:xfrm>
          <a:prstGeom prst="rect">
            <a:avLst/>
          </a:prstGeom>
        </p:spPr>
      </p:pic>
    </p:spTree>
    <p:extLst>
      <p:ext uri="{BB962C8B-B14F-4D97-AF65-F5344CB8AC3E}">
        <p14:creationId xmlns:p14="http://schemas.microsoft.com/office/powerpoint/2010/main" val="2803623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Chart title</a:t>
            </a:r>
          </a:p>
        </p:txBody>
      </p:sp>
      <p:graphicFrame>
        <p:nvGraphicFramePr>
          <p:cNvPr id="7" name="Chart 6"/>
          <p:cNvGraphicFramePr/>
          <p:nvPr userDrawn="1">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46929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nvPr>
        </p:nvGraphicFramePr>
        <p:xfrm>
          <a:off x="251521"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410660706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90" y="188642"/>
            <a:ext cx="7344940"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Chart title</a:t>
            </a:r>
          </a:p>
        </p:txBody>
      </p:sp>
    </p:spTree>
    <p:extLst>
      <p:ext uri="{BB962C8B-B14F-4D97-AF65-F5344CB8AC3E}">
        <p14:creationId xmlns:p14="http://schemas.microsoft.com/office/powerpoint/2010/main" val="10020696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4" name="Text Placeholder 10"/>
          <p:cNvSpPr>
            <a:spLocks noGrp="1"/>
          </p:cNvSpPr>
          <p:nvPr>
            <p:ph type="body" sz="quarter" idx="11"/>
          </p:nvPr>
        </p:nvSpPr>
        <p:spPr>
          <a:xfrm>
            <a:off x="250826" y="1628776"/>
            <a:ext cx="8425631" cy="4968577"/>
          </a:xfrm>
          <a:prstGeom prst="rect">
            <a:avLst/>
          </a:prstGeom>
        </p:spPr>
        <p:txBody>
          <a:bodyPr/>
          <a:lstStyle>
            <a:lvl1pPr marL="0" indent="0">
              <a:buNone/>
              <a:defRPr sz="2100">
                <a:solidFill>
                  <a:schemeClr val="tx1">
                    <a:lumMod val="65000"/>
                    <a:lumOff val="35000"/>
                  </a:schemeClr>
                </a:solidFill>
                <a:latin typeface="Open Sans"/>
                <a:ea typeface="Open Sans"/>
                <a:cs typeface="Open Sans"/>
              </a:defRPr>
            </a:lvl1pPr>
            <a:lvl2pPr marL="342900" indent="0">
              <a:buNone/>
              <a:defRPr sz="1800">
                <a:solidFill>
                  <a:schemeClr val="tx1">
                    <a:lumMod val="65000"/>
                    <a:lumOff val="35000"/>
                  </a:schemeClr>
                </a:solidFill>
                <a:latin typeface="Open Sans"/>
              </a:defRPr>
            </a:lvl2pPr>
            <a:lvl3pPr marL="685800" indent="0">
              <a:buNone/>
              <a:defRPr sz="1650">
                <a:solidFill>
                  <a:schemeClr val="tx1">
                    <a:lumMod val="65000"/>
                    <a:lumOff val="35000"/>
                  </a:schemeClr>
                </a:solidFill>
                <a:latin typeface="Open Sans"/>
              </a:defRPr>
            </a:lvl3pPr>
            <a:lvl4pPr marL="1028700" indent="0">
              <a:buNone/>
              <a:defRPr/>
            </a:lvl4pPr>
            <a:lvl5pPr marL="1371600" indent="0">
              <a:buNone/>
              <a:defRPr/>
            </a:lvl5pPr>
          </a:lstStyle>
          <a:p>
            <a:pPr lvl="0"/>
            <a:r>
              <a:rPr lang="en-US" dirty="0" smtClean="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6" y="188642"/>
            <a:ext cx="764073" cy="796133"/>
          </a:xfrm>
          <a:prstGeom prst="rect">
            <a:avLst/>
          </a:prstGeom>
        </p:spPr>
      </p:pic>
    </p:spTree>
    <p:extLst>
      <p:ext uri="{BB962C8B-B14F-4D97-AF65-F5344CB8AC3E}">
        <p14:creationId xmlns:p14="http://schemas.microsoft.com/office/powerpoint/2010/main" val="2908311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Placeholder text</a:t>
            </a:r>
          </a:p>
        </p:txBody>
      </p:sp>
    </p:spTree>
    <p:extLst>
      <p:ext uri="{BB962C8B-B14F-4D97-AF65-F5344CB8AC3E}">
        <p14:creationId xmlns:p14="http://schemas.microsoft.com/office/powerpoint/2010/main" val="17850052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9"/>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369332"/>
            </a:xfrm>
            <a:prstGeom prst="rect">
              <a:avLst/>
            </a:prstGeom>
            <a:noFill/>
          </p:spPr>
          <p:txBody>
            <a:bodyPr wrap="square" rtlCol="0">
              <a:spAutoFit/>
            </a:bodyPr>
            <a:lstStyle/>
            <a:p>
              <a:r>
                <a:rPr lang="en-GB" sz="1800" b="1" dirty="0" smtClean="0">
                  <a:solidFill>
                    <a:srgbClr val="7A1F7F"/>
                  </a:solidFill>
                  <a:latin typeface="Open Sans"/>
                  <a:ea typeface="Open Sans Semibold" panose="020B0706030804020204" pitchFamily="34" charset="0"/>
                  <a:cs typeface="Open Sans Semibold" panose="020B0706030804020204" pitchFamily="34" charset="0"/>
                </a:rPr>
                <a:t>1</a:t>
              </a:r>
              <a:endParaRPr lang="en-GB" sz="1800" b="1" dirty="0">
                <a:solidFill>
                  <a:srgbClr val="7A1F7F"/>
                </a:solidFill>
                <a:latin typeface="Open Sans"/>
                <a:ea typeface="Open Sans Semibold" panose="020B0706030804020204" pitchFamily="34" charset="0"/>
                <a:cs typeface="Open Sans Semibold" panose="020B0706030804020204" pitchFamily="34" charset="0"/>
              </a:endParaRPr>
            </a:p>
          </p:txBody>
        </p:sp>
      </p:grpSp>
      <p:grpSp>
        <p:nvGrpSpPr>
          <p:cNvPr id="13" name="Group 12"/>
          <p:cNvGrpSpPr/>
          <p:nvPr userDrawn="1"/>
        </p:nvGrpSpPr>
        <p:grpSpPr>
          <a:xfrm>
            <a:off x="776854" y="3776416"/>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369332"/>
            </a:xfrm>
            <a:prstGeom prst="rect">
              <a:avLst/>
            </a:prstGeom>
            <a:noFill/>
          </p:spPr>
          <p:txBody>
            <a:bodyPr wrap="square" rtlCol="0">
              <a:spAutoFit/>
            </a:bodyPr>
            <a:lstStyle/>
            <a:p>
              <a:pPr marL="0" algn="l" defTabSz="685800" rtl="0" eaLnBrk="1" latinLnBrk="0" hangingPunct="1"/>
              <a:r>
                <a:rPr lang="en-GB" sz="1800" b="1" kern="1200" dirty="0" smtClean="0">
                  <a:solidFill>
                    <a:srgbClr val="7A1F7F"/>
                  </a:solidFill>
                  <a:latin typeface="Open Sans"/>
                  <a:ea typeface="Open Sans Semibold" panose="020B0706030804020204" pitchFamily="34" charset="0"/>
                  <a:cs typeface="Open Sans Semibold" panose="020B0706030804020204" pitchFamily="34" charset="0"/>
                </a:rPr>
                <a:t>2</a:t>
              </a:r>
              <a:endParaRPr lang="en-GB" sz="18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grpSp>
        <p:nvGrpSpPr>
          <p:cNvPr id="16" name="Group 15" title="3"/>
          <p:cNvGrpSpPr/>
          <p:nvPr userDrawn="1"/>
        </p:nvGrpSpPr>
        <p:grpSpPr>
          <a:xfrm>
            <a:off x="776854" y="4754837"/>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369332"/>
            </a:xfrm>
            <a:prstGeom prst="rect">
              <a:avLst/>
            </a:prstGeom>
            <a:noFill/>
          </p:spPr>
          <p:txBody>
            <a:bodyPr wrap="square" rtlCol="0">
              <a:spAutoFit/>
            </a:bodyPr>
            <a:lstStyle/>
            <a:p>
              <a:pPr marL="0" algn="l" defTabSz="685800" rtl="0" eaLnBrk="1" latinLnBrk="0" hangingPunct="1"/>
              <a:r>
                <a:rPr lang="en-GB" sz="1800" b="1" kern="1200" dirty="0" smtClean="0">
                  <a:solidFill>
                    <a:srgbClr val="7A1F7F"/>
                  </a:solidFill>
                  <a:latin typeface="Open Sans"/>
                  <a:ea typeface="Open Sans Semibold" panose="020B0706030804020204" pitchFamily="34" charset="0"/>
                  <a:cs typeface="Open Sans Semibold" panose="020B0706030804020204" pitchFamily="34" charset="0"/>
                </a:rPr>
                <a:t>3</a:t>
              </a:r>
              <a:endParaRPr lang="en-GB" sz="18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sp>
        <p:nvSpPr>
          <p:cNvPr id="20"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100">
                <a:solidFill>
                  <a:srgbClr val="7A1F7F"/>
                </a:solidFill>
                <a:latin typeface="Open Sans"/>
                <a:ea typeface="Open Sans"/>
                <a:cs typeface="Open Sans"/>
              </a:defRPr>
            </a:lvl1pPr>
            <a:lvl2pPr marL="342900" indent="0">
              <a:buNone/>
              <a:defRPr lang="en-US" sz="21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smtClean="0"/>
              <a:t>Subtitle</a:t>
            </a:r>
          </a:p>
        </p:txBody>
      </p:sp>
      <p:grpSp>
        <p:nvGrpSpPr>
          <p:cNvPr id="22" name="Group 21" title="4"/>
          <p:cNvGrpSpPr/>
          <p:nvPr userDrawn="1"/>
        </p:nvGrpSpPr>
        <p:grpSpPr>
          <a:xfrm>
            <a:off x="776854" y="5733258"/>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369332"/>
            </a:xfrm>
            <a:prstGeom prst="rect">
              <a:avLst/>
            </a:prstGeom>
            <a:noFill/>
          </p:spPr>
          <p:txBody>
            <a:bodyPr wrap="square" rtlCol="0">
              <a:spAutoFit/>
            </a:bodyPr>
            <a:lstStyle/>
            <a:p>
              <a:pPr marL="0" algn="l" defTabSz="685800" rtl="0" eaLnBrk="1" latinLnBrk="0" hangingPunct="1"/>
              <a:r>
                <a:rPr lang="en-GB" sz="1800" b="1" kern="1200" dirty="0" smtClean="0">
                  <a:solidFill>
                    <a:srgbClr val="7A1F7F"/>
                  </a:solidFill>
                  <a:latin typeface="Open Sans"/>
                  <a:ea typeface="Open Sans Semibold" panose="020B0706030804020204" pitchFamily="34" charset="0"/>
                  <a:cs typeface="Open Sans Semibold" panose="020B0706030804020204" pitchFamily="34" charset="0"/>
                </a:rPr>
                <a:t>4</a:t>
              </a:r>
              <a:endParaRPr lang="en-GB" sz="1800" b="1" kern="1200" dirty="0">
                <a:solidFill>
                  <a:srgbClr val="7A1F7F"/>
                </a:solidFill>
                <a:latin typeface="Open Sans"/>
                <a:ea typeface="Open Sans Semibold" panose="020B0706030804020204" pitchFamily="34" charset="0"/>
                <a:cs typeface="Open Sans Semibold" panose="020B0706030804020204" pitchFamily="34" charset="0"/>
              </a:endParaRP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18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685800" rtl="0" eaLnBrk="1" latinLnBrk="0" hangingPunct="1"/>
            <a:r>
              <a:rPr lang="en-US" dirty="0" smtClean="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18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685800" rtl="0" eaLnBrk="1" latinLnBrk="0" hangingPunct="1"/>
            <a:r>
              <a:rPr lang="en-US" dirty="0" smtClean="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18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685800" rtl="0" eaLnBrk="1" latinLnBrk="0" hangingPunct="1"/>
            <a:r>
              <a:rPr lang="en-US" dirty="0" smtClean="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18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685800" rtl="0" eaLnBrk="1" latinLnBrk="0" hangingPunct="1"/>
            <a:r>
              <a:rPr lang="en-US" dirty="0" smtClean="0"/>
              <a:t>Placeholder text</a:t>
            </a:r>
            <a:endParaRPr lang="en-GB" dirty="0"/>
          </a:p>
        </p:txBody>
      </p:sp>
    </p:spTree>
    <p:extLst>
      <p:ext uri="{BB962C8B-B14F-4D97-AF65-F5344CB8AC3E}">
        <p14:creationId xmlns:p14="http://schemas.microsoft.com/office/powerpoint/2010/main" val="138144471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20" y="2075261"/>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8"/>
          <p:cNvSpPr>
            <a:spLocks noGrp="1"/>
          </p:cNvSpPr>
          <p:nvPr>
            <p:ph type="body" sz="quarter" idx="10"/>
          </p:nvPr>
        </p:nvSpPr>
        <p:spPr>
          <a:xfrm>
            <a:off x="179389" y="384410"/>
            <a:ext cx="7488237" cy="462755"/>
          </a:xfrm>
          <a:prstGeom prst="rect">
            <a:avLst/>
          </a:prstGeom>
        </p:spPr>
        <p:txBody>
          <a:bodyPr tIns="46800" anchor="ctr" anchorCtr="0">
            <a:spAutoFit/>
          </a:bodyPr>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10588564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9" y="384410"/>
            <a:ext cx="7488237" cy="462755"/>
          </a:xfrm>
          <a:prstGeom prst="rect">
            <a:avLst/>
          </a:prstGeom>
        </p:spPr>
        <p:txBody>
          <a:bodyPr tIns="46800" anchor="ctr" anchorCtr="0">
            <a:spAutoFit/>
          </a:bodyPr>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5" y="1844824"/>
            <a:ext cx="7488832" cy="648072"/>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12" name="Text Placeholder 10"/>
          <p:cNvSpPr>
            <a:spLocks noGrp="1"/>
          </p:cNvSpPr>
          <p:nvPr>
            <p:ph type="body" sz="quarter" idx="12"/>
          </p:nvPr>
        </p:nvSpPr>
        <p:spPr>
          <a:xfrm>
            <a:off x="1187625" y="2834934"/>
            <a:ext cx="7488832" cy="648072"/>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13" name="Text Placeholder 10"/>
          <p:cNvSpPr>
            <a:spLocks noGrp="1"/>
          </p:cNvSpPr>
          <p:nvPr>
            <p:ph type="body" sz="quarter" idx="13"/>
          </p:nvPr>
        </p:nvSpPr>
        <p:spPr>
          <a:xfrm>
            <a:off x="1187625" y="3825044"/>
            <a:ext cx="7488832" cy="648072"/>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14" name="Text Placeholder 10"/>
          <p:cNvSpPr>
            <a:spLocks noGrp="1"/>
          </p:cNvSpPr>
          <p:nvPr>
            <p:ph type="body" sz="quarter" idx="14"/>
          </p:nvPr>
        </p:nvSpPr>
        <p:spPr>
          <a:xfrm>
            <a:off x="1187625" y="4815154"/>
            <a:ext cx="7488832" cy="648072"/>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15" name="Text Placeholder 10"/>
          <p:cNvSpPr>
            <a:spLocks noGrp="1"/>
          </p:cNvSpPr>
          <p:nvPr>
            <p:ph type="body" sz="quarter" idx="15"/>
          </p:nvPr>
        </p:nvSpPr>
        <p:spPr>
          <a:xfrm>
            <a:off x="1187625" y="5805264"/>
            <a:ext cx="7488832" cy="648072"/>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Tree>
    <p:extLst>
      <p:ext uri="{BB962C8B-B14F-4D97-AF65-F5344CB8AC3E}">
        <p14:creationId xmlns:p14="http://schemas.microsoft.com/office/powerpoint/2010/main" val="9604762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61"/>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4" y="2201741"/>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1"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2700" dirty="0" smtClean="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endParaRPr lang="en-GB" sz="2700" dirty="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4"/>
            <a:ext cx="721338" cy="751603"/>
          </a:xfrm>
          <a:prstGeom prst="rect">
            <a:avLst/>
          </a:prstGeom>
        </p:spPr>
      </p:pic>
      <p:sp>
        <p:nvSpPr>
          <p:cNvPr id="19" name="Rectangle 18"/>
          <p:cNvSpPr/>
          <p:nvPr userDrawn="1"/>
        </p:nvSpPr>
        <p:spPr>
          <a:xfrm>
            <a:off x="539552" y="6381329"/>
            <a:ext cx="2160240" cy="331245"/>
          </a:xfrm>
          <a:prstGeom prst="rect">
            <a:avLst/>
          </a:prstGeom>
        </p:spPr>
        <p:txBody>
          <a:bodyPr wrap="square">
            <a:spAutoFit/>
          </a:bodyPr>
          <a:lstStyle/>
          <a:p>
            <a:pPr>
              <a:lnSpc>
                <a:spcPct val="115000"/>
              </a:lnSpc>
              <a:spcBef>
                <a:spcPts val="750"/>
              </a:spcBef>
              <a:buFont typeface="+mj-lt"/>
              <a:buNone/>
            </a:pPr>
            <a:r>
              <a:rPr lang="en-GB" sz="135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35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35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3" y="6453338"/>
            <a:ext cx="366843" cy="297609"/>
          </a:xfrm>
          <a:prstGeom prst="rect">
            <a:avLst/>
          </a:prstGeom>
        </p:spPr>
      </p:pic>
      <p:sp>
        <p:nvSpPr>
          <p:cNvPr id="18" name="Rectangle 17"/>
          <p:cNvSpPr/>
          <p:nvPr userDrawn="1"/>
        </p:nvSpPr>
        <p:spPr>
          <a:xfrm>
            <a:off x="3203848" y="6401349"/>
            <a:ext cx="2808312" cy="331245"/>
          </a:xfrm>
          <a:prstGeom prst="rect">
            <a:avLst/>
          </a:prstGeom>
        </p:spPr>
        <p:txBody>
          <a:bodyPr wrap="square">
            <a:spAutoFit/>
          </a:bodyPr>
          <a:lstStyle/>
          <a:p>
            <a:pPr>
              <a:lnSpc>
                <a:spcPct val="115000"/>
              </a:lnSpc>
              <a:spcBef>
                <a:spcPts val="750"/>
              </a:spcBef>
              <a:buFont typeface="+mj-lt"/>
              <a:buNone/>
            </a:pPr>
            <a:r>
              <a:rPr lang="en-GB" sz="135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3"/>
            <a:ext cx="5402958" cy="323165"/>
          </a:xfrm>
          <a:prstGeom prst="rect">
            <a:avLst/>
          </a:prstGeom>
        </p:spPr>
        <p:txBody>
          <a:bodyPr wrap="square">
            <a:spAutoFit/>
          </a:bodyPr>
          <a:lstStyle/>
          <a:p>
            <a:r>
              <a:rPr lang="en-GB" sz="1500" dirty="0">
                <a:solidFill>
                  <a:prstClr val="white"/>
                </a:solidFill>
                <a:latin typeface="Open Sans"/>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8" y="1484786"/>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7" y="2636912"/>
            <a:ext cx="5234356" cy="553998"/>
          </a:xfrm>
          <a:prstGeom prst="rect">
            <a:avLst/>
          </a:prstGeom>
        </p:spPr>
        <p:txBody>
          <a:bodyPr wrap="square">
            <a:spAutoFit/>
          </a:bodyPr>
          <a:lstStyle/>
          <a:p>
            <a:r>
              <a:rPr lang="en-GB" sz="1500" dirty="0">
                <a:solidFill>
                  <a:prstClr val="white"/>
                </a:solidFill>
                <a:latin typeface="Open Sans"/>
              </a:rPr>
              <a:t>Do you feel more confident as </a:t>
            </a:r>
            <a:r>
              <a:rPr lang="en-GB" sz="1500" dirty="0" smtClean="0">
                <a:solidFill>
                  <a:prstClr val="white"/>
                </a:solidFill>
                <a:latin typeface="Open Sans"/>
              </a:rPr>
              <a:t>a result</a:t>
            </a:r>
          </a:p>
          <a:p>
            <a:r>
              <a:rPr lang="en-GB" sz="1500" dirty="0" smtClean="0">
                <a:solidFill>
                  <a:prstClr val="white"/>
                </a:solidFill>
                <a:latin typeface="Open Sans"/>
              </a:rPr>
              <a:t>of </a:t>
            </a:r>
            <a:r>
              <a:rPr lang="en-GB" sz="1500" dirty="0">
                <a:solidFill>
                  <a:prstClr val="white"/>
                </a:solidFill>
                <a:latin typeface="Open Sans"/>
              </a:rPr>
              <a:t>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8" y="2681163"/>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553998"/>
          </a:xfrm>
          <a:prstGeom prst="rect">
            <a:avLst/>
          </a:prstGeom>
        </p:spPr>
        <p:txBody>
          <a:bodyPr wrap="square">
            <a:spAutoFit/>
          </a:bodyPr>
          <a:lstStyle/>
          <a:p>
            <a:r>
              <a:rPr lang="en-GB" sz="1500" dirty="0">
                <a:solidFill>
                  <a:prstClr val="white"/>
                </a:solidFill>
                <a:latin typeface="Open Sans"/>
              </a:rPr>
              <a:t>Do you think this session </a:t>
            </a:r>
            <a:r>
              <a:rPr lang="en-GB" sz="1500" dirty="0" smtClean="0">
                <a:solidFill>
                  <a:prstClr val="white"/>
                </a:solidFill>
                <a:latin typeface="Open Sans"/>
              </a:rPr>
              <a:t>will be</a:t>
            </a:r>
          </a:p>
          <a:p>
            <a:r>
              <a:rPr lang="en-GB" sz="1500" dirty="0" smtClean="0">
                <a:solidFill>
                  <a:prstClr val="white"/>
                </a:solidFill>
                <a:latin typeface="Open Sans"/>
              </a:rPr>
              <a:t>beneficial </a:t>
            </a:r>
            <a:r>
              <a:rPr lang="en-GB" sz="1500" dirty="0">
                <a:solidFill>
                  <a:prstClr val="white"/>
                </a:solidFill>
                <a:latin typeface="Open Sans"/>
              </a:rPr>
              <a:t>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8" y="3877540"/>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9"/>
            <a:ext cx="5256584" cy="553998"/>
          </a:xfrm>
          <a:prstGeom prst="rect">
            <a:avLst/>
          </a:prstGeom>
          <a:noFill/>
        </p:spPr>
        <p:txBody>
          <a:bodyPr wrap="square" rtlCol="0">
            <a:spAutoFit/>
          </a:bodyPr>
          <a:lstStyle/>
          <a:p>
            <a:r>
              <a:rPr lang="en-GB" sz="1500" dirty="0">
                <a:solidFill>
                  <a:prstClr val="white"/>
                </a:solidFill>
                <a:latin typeface="Open Sans"/>
              </a:rPr>
              <a:t>Will you change the way you </a:t>
            </a:r>
            <a:r>
              <a:rPr lang="en-GB" sz="1500" dirty="0" smtClean="0">
                <a:solidFill>
                  <a:prstClr val="white"/>
                </a:solidFill>
                <a:latin typeface="Open Sans"/>
              </a:rPr>
              <a:t>work based </a:t>
            </a:r>
            <a:r>
              <a:rPr lang="en-GB" sz="1500" dirty="0">
                <a:solidFill>
                  <a:prstClr val="white"/>
                </a:solidFill>
                <a:latin typeface="Open Sans"/>
              </a:rPr>
              <a:t>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290634651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9" y="260650"/>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3" y="3540008"/>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139119093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9" y="44626"/>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16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5" y="1556792"/>
            <a:ext cx="2736304"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16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1" y="4077072"/>
            <a:ext cx="2736304"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60321321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9" y="44626"/>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16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30" name="Text Placeholder 10"/>
          <p:cNvSpPr>
            <a:spLocks noGrp="1"/>
          </p:cNvSpPr>
          <p:nvPr>
            <p:ph type="body" sz="quarter" idx="13"/>
          </p:nvPr>
        </p:nvSpPr>
        <p:spPr>
          <a:xfrm>
            <a:off x="6228185" y="1556792"/>
            <a:ext cx="2736304"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16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7" name="Text Placeholder 10"/>
          <p:cNvSpPr>
            <a:spLocks noGrp="1"/>
          </p:cNvSpPr>
          <p:nvPr>
            <p:ph type="body" sz="quarter" idx="16"/>
          </p:nvPr>
        </p:nvSpPr>
        <p:spPr>
          <a:xfrm>
            <a:off x="6263681" y="4077072"/>
            <a:ext cx="2736304"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06065049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9" y="44626"/>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18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7" y="1628800"/>
            <a:ext cx="4032448" cy="720080"/>
          </a:xfrm>
          <a:prstGeom prst="rect">
            <a:avLst/>
          </a:prstGeom>
        </p:spPr>
        <p:txBody>
          <a:bodyPr/>
          <a:lstStyle>
            <a:lvl1pPr>
              <a:defRPr lang="en-US" sz="18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16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7" y="2728225"/>
            <a:ext cx="4032448"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376153780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9" y="44626"/>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18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30" name="Text Placeholder 10"/>
          <p:cNvSpPr>
            <a:spLocks noGrp="1"/>
          </p:cNvSpPr>
          <p:nvPr>
            <p:ph type="body" sz="quarter" idx="13"/>
          </p:nvPr>
        </p:nvSpPr>
        <p:spPr>
          <a:xfrm>
            <a:off x="4716017" y="1628800"/>
            <a:ext cx="4032448" cy="720080"/>
          </a:xfrm>
          <a:prstGeom prst="rect">
            <a:avLst/>
          </a:prstGeom>
        </p:spPr>
        <p:txBody>
          <a:bodyPr/>
          <a:lstStyle>
            <a:lvl1pPr>
              <a:defRPr lang="en-US" sz="18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16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dirty="0" smtClean="0"/>
              <a:t>Click to edit Master text styles</a:t>
            </a:r>
          </a:p>
        </p:txBody>
      </p:sp>
      <p:sp>
        <p:nvSpPr>
          <p:cNvPr id="47" name="Text Placeholder 10"/>
          <p:cNvSpPr>
            <a:spLocks noGrp="1"/>
          </p:cNvSpPr>
          <p:nvPr>
            <p:ph type="body" sz="quarter" idx="16" hasCustomPrompt="1"/>
          </p:nvPr>
        </p:nvSpPr>
        <p:spPr>
          <a:xfrm>
            <a:off x="4716017" y="2728225"/>
            <a:ext cx="4032448" cy="720080"/>
          </a:xfrm>
          <a:prstGeom prst="rect">
            <a:avLst/>
          </a:prstGeom>
        </p:spPr>
        <p:txBody>
          <a:bodyPr/>
          <a:lstStyle>
            <a:lvl1pPr>
              <a:defRPr lang="en-US" sz="16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smtClean="0"/>
              <a:t>Click to edit Master text styles.</a:t>
            </a:r>
          </a:p>
        </p:txBody>
      </p:sp>
    </p:spTree>
    <p:extLst>
      <p:ext uri="{BB962C8B-B14F-4D97-AF65-F5344CB8AC3E}">
        <p14:creationId xmlns:p14="http://schemas.microsoft.com/office/powerpoint/2010/main" val="112575911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263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Lorem ipsum dolor sit amet, consectetuer adipiscing elit. Maecenas porttitor congue massa. Fusce posuere, magna sed pulvinar ultricies, purus lectus </a:t>
            </a:r>
            <a:r>
              <a:rPr lang="en-US" dirty="0" err="1" smtClean="0"/>
              <a:t>malesuada</a:t>
            </a:r>
            <a:r>
              <a:rPr lang="en-US" dirty="0" smtClean="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here</a:t>
            </a:r>
          </a:p>
        </p:txBody>
      </p:sp>
    </p:spTree>
    <p:extLst>
      <p:ext uri="{BB962C8B-B14F-4D97-AF65-F5344CB8AC3E}">
        <p14:creationId xmlns:p14="http://schemas.microsoft.com/office/powerpoint/2010/main" val="274354849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440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1362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66" r:id="rId5"/>
    <p:sldLayoutId id="2147483667" r:id="rId6"/>
    <p:sldLayoutId id="2147483684" r:id="rId7"/>
    <p:sldLayoutId id="2147483670" r:id="rId8"/>
    <p:sldLayoutId id="2147483671" r:id="rId9"/>
    <p:sldLayoutId id="2147483672" r:id="rId10"/>
    <p:sldLayoutId id="2147483668" r:id="rId11"/>
    <p:sldLayoutId id="2147483676" r:id="rId12"/>
    <p:sldLayoutId id="2147483669" r:id="rId13"/>
    <p:sldLayoutId id="2147483677" r:id="rId14"/>
    <p:sldLayoutId id="2147483664" r:id="rId15"/>
    <p:sldLayoutId id="2147483673" r:id="rId16"/>
    <p:sldLayoutId id="2147483675" r:id="rId17"/>
    <p:sldLayoutId id="2147483674" r:id="rId18"/>
    <p:sldLayoutId id="2147483665" r:id="rId19"/>
    <p:sldLayoutId id="2147483660" r:id="rId20"/>
    <p:sldLayoutId id="2147483658" r:id="rId21"/>
    <p:sldLayoutId id="2147483661" r:id="rId22"/>
    <p:sldLayoutId id="2147483662" r:id="rId23"/>
    <p:sldLayoutId id="2147483657" r:id="rId24"/>
    <p:sldLayoutId id="2147483678" r:id="rId25"/>
    <p:sldLayoutId id="2147483681" r:id="rId26"/>
    <p:sldLayoutId id="2147483682" r:id="rId27"/>
    <p:sldLayoutId id="2147483683" r:id="rId28"/>
    <p:sldLayoutId id="2147483720" r:id="rId29"/>
    <p:sldLayoutId id="2147483721" r:id="rId3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5544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9845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s://www.pexels.com/photo/person-holding-book-from-shelf-137029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consulting-information-talk-2204248/" TargetMode="External"/><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academicguides.waldenu.edu/writingcenter/writingprocess/argument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patthomson.net/2011/07/30/research-as-an-argument/"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90.xml"/><Relationship Id="rId5" Type="http://schemas.openxmlformats.org/officeDocument/2006/relationships/image" Target="../media/image35.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hyperlink" Target="https://www.pexels.com/photo/clouds-country-daylight-grass-371633/"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59.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51.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67432" y="4365104"/>
            <a:ext cx="5406926" cy="144016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ct val="20000"/>
              </a:spcBef>
              <a:spcAft>
                <a:spcPct val="0"/>
              </a:spcAft>
              <a:buFont typeface="Arial" charset="0"/>
              <a:buNone/>
              <a:defRPr lang="en-GB" sz="3600" b="0" i="0" u="none" strike="noStrike" kern="1200"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3600" b="0" i="0" u="none" strike="noStrike" kern="1200" cap="none" spc="0" normalizeH="0" baseline="0" noProof="0" dirty="0" smtClean="0">
                <a:ln>
                  <a:noFill/>
                </a:ln>
                <a:solidFill>
                  <a:sysClr val="window" lastClr="FFFFFF"/>
                </a:solidFill>
                <a:effectLst/>
                <a:uLnTx/>
                <a:uFillTx/>
                <a:latin typeface="Open Sans"/>
                <a:ea typeface="Open Sans Semibold" pitchFamily="34" charset="0"/>
                <a:cs typeface="Open Sans Semibold" pitchFamily="34" charset="0"/>
                <a:sym typeface="Arial"/>
              </a:rPr>
              <a:t>RELT30000</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dirty="0" smtClean="0">
                <a:solidFill>
                  <a:sysClr val="window" lastClr="FFFFFF"/>
                </a:solidFill>
                <a:latin typeface="Open Sans"/>
              </a:rPr>
              <a:t>Your dissertation</a:t>
            </a:r>
            <a:endParaRPr kumimoji="0" lang="en-US" sz="3600" b="0" i="0" u="none" strike="noStrike" kern="1200" cap="none" spc="0" normalizeH="0" baseline="0" noProof="0" dirty="0">
              <a:ln>
                <a:noFill/>
              </a:ln>
              <a:solidFill>
                <a:sysClr val="window" lastClr="FFFFFF"/>
              </a:solidFill>
              <a:effectLst/>
              <a:uLnTx/>
              <a:uFillTx/>
              <a:latin typeface="Open Sans"/>
              <a:ea typeface="Open Sans Semibold" pitchFamily="34" charset="0"/>
              <a:cs typeface="Open Sans Semibold" pitchFamily="34" charset="0"/>
              <a:sym typeface="Arial"/>
            </a:endParaRPr>
          </a:p>
        </p:txBody>
      </p:sp>
    </p:spTree>
    <p:extLst>
      <p:ext uri="{BB962C8B-B14F-4D97-AF65-F5344CB8AC3E}">
        <p14:creationId xmlns:p14="http://schemas.microsoft.com/office/powerpoint/2010/main" val="1884308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Being critical</a:t>
            </a:r>
            <a:endParaRPr lang="en-GB" dirty="0"/>
          </a:p>
        </p:txBody>
      </p:sp>
      <p:sp>
        <p:nvSpPr>
          <p:cNvPr id="10" name="Content Placeholder 4"/>
          <p:cNvSpPr txBox="1">
            <a:spLocks/>
          </p:cNvSpPr>
          <p:nvPr/>
        </p:nvSpPr>
        <p:spPr bwMode="auto">
          <a:xfrm>
            <a:off x="1403648" y="1412776"/>
            <a:ext cx="7416824" cy="43771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ts val="0"/>
              </a:spcBef>
              <a:spcAft>
                <a:spcPts val="1200"/>
              </a:spcAft>
              <a:buFont typeface="Arial" charset="0"/>
              <a:buNone/>
              <a:defRPr sz="18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6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4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pPr>
            <a:r>
              <a:rPr lang="en-GB" sz="2400" dirty="0" smtClean="0">
                <a:solidFill>
                  <a:srgbClr val="6B1B6F"/>
                </a:solidFill>
                <a:latin typeface="Verdana"/>
              </a:rPr>
              <a:t>Identifying and grouping themes</a:t>
            </a:r>
          </a:p>
          <a:p>
            <a:pPr>
              <a:lnSpc>
                <a:spcPct val="200000"/>
              </a:lnSpc>
            </a:pPr>
            <a:r>
              <a:rPr lang="en-GB" sz="2400" dirty="0" smtClean="0">
                <a:solidFill>
                  <a:srgbClr val="6B1B6F"/>
                </a:solidFill>
                <a:latin typeface="Verdana"/>
              </a:rPr>
              <a:t>Strengths and weaknesses of the literature</a:t>
            </a:r>
          </a:p>
          <a:p>
            <a:pPr>
              <a:lnSpc>
                <a:spcPct val="200000"/>
              </a:lnSpc>
            </a:pPr>
            <a:r>
              <a:rPr lang="en-GB" sz="2400" dirty="0" smtClean="0">
                <a:solidFill>
                  <a:srgbClr val="6B1B6F"/>
                </a:solidFill>
                <a:latin typeface="Verdana"/>
              </a:rPr>
              <a:t>Evaluating the methodology</a:t>
            </a:r>
          </a:p>
          <a:p>
            <a:pPr>
              <a:lnSpc>
                <a:spcPct val="200000"/>
              </a:lnSpc>
            </a:pPr>
            <a:r>
              <a:rPr lang="en-GB" sz="2400" dirty="0" smtClean="0">
                <a:solidFill>
                  <a:srgbClr val="6B1B6F"/>
                </a:solidFill>
                <a:latin typeface="Verdana"/>
              </a:rPr>
              <a:t>Comparison and conflict</a:t>
            </a:r>
          </a:p>
          <a:p>
            <a:pPr>
              <a:lnSpc>
                <a:spcPct val="200000"/>
              </a:lnSpc>
            </a:pPr>
            <a:r>
              <a:rPr lang="en-GB" sz="2400" dirty="0" smtClean="0">
                <a:solidFill>
                  <a:srgbClr val="6B1B6F"/>
                </a:solidFill>
                <a:latin typeface="Verdana"/>
              </a:rPr>
              <a:t>Questions for further research</a:t>
            </a:r>
          </a:p>
          <a:p>
            <a:pPr>
              <a:lnSpc>
                <a:spcPct val="200000"/>
              </a:lnSpc>
            </a:pPr>
            <a:r>
              <a:rPr lang="en-GB" sz="2400" dirty="0" smtClean="0">
                <a:solidFill>
                  <a:srgbClr val="6B1B6F"/>
                </a:solidFill>
                <a:latin typeface="Verdana"/>
              </a:rPr>
              <a:t>Contribution to broader discipline area</a:t>
            </a:r>
            <a:endParaRPr lang="en-GB" dirty="0" smtClean="0">
              <a:solidFill>
                <a:srgbClr val="6B1B6F"/>
              </a:solidFill>
              <a:latin typeface="Verdana"/>
            </a:endParaRPr>
          </a:p>
          <a:p>
            <a:endParaRPr lang="en-GB" dirty="0" smtClean="0">
              <a:solidFill>
                <a:srgbClr val="595959"/>
              </a:solidFill>
              <a:latin typeface="Verdana"/>
            </a:endParaRPr>
          </a:p>
          <a:p>
            <a:pPr marL="285750" indent="-285750">
              <a:buFont typeface="Arial" panose="020B0604020202020204" pitchFamily="34" charset="0"/>
              <a:buChar char="•"/>
            </a:pPr>
            <a:endParaRPr lang="en-GB" dirty="0">
              <a:solidFill>
                <a:srgbClr val="595959"/>
              </a:solidFill>
              <a:latin typeface="Verdana"/>
            </a:endParaRPr>
          </a:p>
        </p:txBody>
      </p:sp>
      <p:pic>
        <p:nvPicPr>
          <p:cNvPr id="11" name="Picture 6" descr="Displaying gold-arrow-sh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31" y="4359423"/>
            <a:ext cx="792088" cy="396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isplaying gold-arrow-sh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50" y="5301208"/>
            <a:ext cx="792088" cy="3960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isplaying gold-arrow-sh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417" y="6129300"/>
            <a:ext cx="792088" cy="3960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isplaying gold-arrow-sh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31" y="3501008"/>
            <a:ext cx="792088" cy="3960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isplaying gold-arrow-sh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0908"/>
            <a:ext cx="792088" cy="3960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isplaying gold-arrow-sh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792088" cy="39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51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1026" name="Picture 2" descr="Hand selecting a book from a shelf in a library" title="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450"/>
          <a:stretch/>
        </p:blipFill>
        <p:spPr bwMode="auto">
          <a:xfrm>
            <a:off x="-36512" y="14260"/>
            <a:ext cx="9180512" cy="6843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0"/>
            <a:ext cx="9180512" cy="738664"/>
          </a:xfrm>
          <a:prstGeom prst="rect">
            <a:avLst/>
          </a:prstGeom>
          <a:solidFill>
            <a:srgbClr val="A8D7F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smtClean="0">
                <a:solidFill>
                  <a:srgbClr val="000000">
                    <a:lumMod val="85000"/>
                    <a:lumOff val="15000"/>
                  </a:srgbClr>
                </a:solidFill>
                <a:ea typeface="Tahoma" panose="020B0604030504040204" pitchFamily="34" charset="0"/>
                <a:cs typeface="Tahoma" panose="020B0604030504040204" pitchFamily="34" charset="0"/>
              </a:rPr>
              <a:t>Searching for Literature</a:t>
            </a:r>
            <a:endParaRPr kumimoji="0" lang="en-GB" sz="3200" b="0" u="none" strike="noStrike" kern="1200" cap="none" spc="0" normalizeH="0" baseline="0" noProof="0" dirty="0">
              <a:ln>
                <a:noFill/>
              </a:ln>
              <a:solidFill>
                <a:srgbClr val="000000">
                  <a:lumMod val="85000"/>
                  <a:lumOff val="15000"/>
                </a:srgbClr>
              </a:solidFill>
              <a:effectLst/>
              <a:uLnTx/>
              <a:uFillTx/>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lumMod val="85000"/>
                  <a:lumOff val="15000"/>
                </a:srgbClr>
              </a:solidFill>
              <a:effectLst/>
              <a:uLnTx/>
              <a:uFillTx/>
              <a:latin typeface="Verdana"/>
              <a:ea typeface="+mn-ea"/>
              <a:cs typeface="+mn-cs"/>
            </a:endParaRPr>
          </a:p>
        </p:txBody>
      </p:sp>
      <p:sp>
        <p:nvSpPr>
          <p:cNvPr id="4" name="TextBox 3"/>
          <p:cNvSpPr txBox="1"/>
          <p:nvPr/>
        </p:nvSpPr>
        <p:spPr>
          <a:xfrm>
            <a:off x="-36512" y="6581000"/>
            <a:ext cx="40324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Verdana"/>
                <a:ea typeface="+mn-ea"/>
                <a:cs typeface="+mn-cs"/>
                <a:hlinkClick r:id="rId4"/>
              </a:rPr>
              <a:t>Image</a:t>
            </a:r>
            <a:r>
              <a:rPr kumimoji="0" lang="en-GB" sz="1200" b="0" i="0" u="none" strike="noStrike" kern="1200" cap="none" spc="0" normalizeH="0" baseline="0" noProof="0" dirty="0">
                <a:ln>
                  <a:noFill/>
                </a:ln>
                <a:solidFill>
                  <a:srgbClr val="000000">
                    <a:lumMod val="85000"/>
                    <a:lumOff val="15000"/>
                  </a:srgbClr>
                </a:solidFill>
                <a:effectLst/>
                <a:uLnTx/>
                <a:uFillTx/>
                <a:latin typeface="Verdana"/>
                <a:ea typeface="+mn-ea"/>
                <a:cs typeface="+mn-cs"/>
              </a:rPr>
              <a:t> by Element5 Digital licensed under CC0</a:t>
            </a:r>
          </a:p>
        </p:txBody>
      </p:sp>
    </p:spTree>
    <p:extLst>
      <p:ext uri="{BB962C8B-B14F-4D97-AF65-F5344CB8AC3E}">
        <p14:creationId xmlns:p14="http://schemas.microsoft.com/office/powerpoint/2010/main" val="304929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Creating a strategy</a:t>
            </a:r>
          </a:p>
        </p:txBody>
      </p:sp>
      <p:sp>
        <p:nvSpPr>
          <p:cNvPr id="4" name="Content Placeholder 2"/>
          <p:cNvSpPr txBox="1">
            <a:spLocks/>
          </p:cNvSpPr>
          <p:nvPr/>
        </p:nvSpPr>
        <p:spPr bwMode="auto">
          <a:xfrm>
            <a:off x="1403648" y="1700808"/>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1" fontAlgn="base" hangingPunct="1">
              <a:lnSpc>
                <a:spcPct val="150000"/>
              </a:lnSpc>
              <a:spcBef>
                <a:spcPts val="0"/>
              </a:spcBef>
              <a:spcAft>
                <a:spcPts val="1200"/>
              </a:spcAft>
              <a:buFont typeface="Arial" charset="0"/>
              <a:buNone/>
              <a:defRPr sz="14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2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1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8000" b="0" i="0" u="none" strike="noStrike" kern="1200" cap="none" spc="0" normalizeH="0" baseline="0" noProof="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rPr>
              <a:t>WHAT</a:t>
            </a:r>
            <a:r>
              <a:rPr kumimoji="0" lang="en-GB" sz="80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GB" sz="80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6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am I looking for?</a:t>
            </a:r>
          </a:p>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8000" b="0" i="0" u="none" strike="noStrike" kern="1200" cap="none" spc="0" normalizeH="0" baseline="0" noProof="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rPr>
              <a:t>WHERE</a:t>
            </a:r>
            <a:r>
              <a:rPr kumimoji="0" lang="en-GB" sz="8000" b="0" i="0" u="none" strike="noStrike" kern="1200" cap="none" spc="0" normalizeH="0" baseline="0" noProof="0" dirty="0" smtClean="0">
                <a:ln>
                  <a:noFill/>
                </a:ln>
                <a:solidFill>
                  <a:srgbClr val="7A1F7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GB" sz="8000" b="0" i="0" u="none" strike="noStrike" kern="1200" cap="none" spc="0" normalizeH="0" baseline="0" noProof="0" dirty="0" smtClean="0">
                <a:ln>
                  <a:noFill/>
                </a:ln>
                <a:solidFill>
                  <a:srgbClr val="7A1F7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6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will I look for it?</a:t>
            </a:r>
          </a:p>
        </p:txBody>
      </p:sp>
      <p:pic>
        <p:nvPicPr>
          <p:cNvPr id="5" name="Picture 4"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988840"/>
            <a:ext cx="1813053" cy="3528392"/>
          </a:xfrm>
          <a:prstGeom prst="rect">
            <a:avLst/>
          </a:prstGeom>
        </p:spPr>
      </p:pic>
    </p:spTree>
    <p:extLst>
      <p:ext uri="{BB962C8B-B14F-4D97-AF65-F5344CB8AC3E}">
        <p14:creationId xmlns:p14="http://schemas.microsoft.com/office/powerpoint/2010/main" val="2733335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WHAT</a:t>
            </a:r>
            <a:endParaRPr lang="en-GB" sz="4000" dirty="0"/>
          </a:p>
        </p:txBody>
      </p:sp>
      <p:sp>
        <p:nvSpPr>
          <p:cNvPr id="4" name="Content Placeholder 2"/>
          <p:cNvSpPr txBox="1">
            <a:spLocks/>
          </p:cNvSpPr>
          <p:nvPr/>
        </p:nvSpPr>
        <p:spPr bwMode="auto">
          <a:xfrm>
            <a:off x="611560" y="1628800"/>
            <a:ext cx="5190728"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rtl="0" eaLnBrk="1" fontAlgn="base" hangingPunct="1">
              <a:lnSpc>
                <a:spcPct val="150000"/>
              </a:lnSpc>
              <a:spcBef>
                <a:spcPts val="0"/>
              </a:spcBef>
              <a:spcAft>
                <a:spcPts val="1200"/>
              </a:spcAft>
              <a:buFont typeface="Arial" charset="0"/>
              <a:buNone/>
              <a:defRPr sz="14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2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1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3600" dirty="0">
                <a:solidFill>
                  <a:srgbClr val="7A1F7F"/>
                </a:solidFill>
                <a:latin typeface="Open Sans" panose="020B0606030504020204" pitchFamily="34" charset="0"/>
                <a:ea typeface="Open Sans" panose="020B0606030504020204" pitchFamily="34" charset="0"/>
                <a:cs typeface="Open Sans" panose="020B0606030504020204" pitchFamily="34" charset="0"/>
              </a:rPr>
              <a:t>IDENTIFY</a:t>
            </a:r>
            <a:r>
              <a:rPr lang="en-GB" sz="3600" dirty="0">
                <a:solidFill>
                  <a:srgbClr val="595959"/>
                </a:solidFill>
                <a:latin typeface="Open Sans" panose="020B0606030504020204" pitchFamily="34" charset="0"/>
                <a:ea typeface="Open Sans" panose="020B0606030504020204" pitchFamily="34" charset="0"/>
                <a:cs typeface="Open Sans" panose="020B0606030504020204" pitchFamily="34" charset="0"/>
              </a:rPr>
              <a:t/>
            </a:r>
            <a:br>
              <a:rPr lang="en-GB" sz="3600" dirty="0">
                <a:solidFill>
                  <a:srgbClr val="595959"/>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the keywords</a:t>
            </a:r>
          </a:p>
          <a:p>
            <a:pPr lvl="0"/>
            <a:r>
              <a:rPr lang="en-GB" sz="3600" dirty="0">
                <a:solidFill>
                  <a:srgbClr val="7A1F7F"/>
                </a:solidFill>
                <a:latin typeface="Open Sans" panose="020B0606030504020204" pitchFamily="34" charset="0"/>
                <a:ea typeface="Open Sans" panose="020B0606030504020204" pitchFamily="34" charset="0"/>
                <a:cs typeface="Open Sans" panose="020B0606030504020204" pitchFamily="34" charset="0"/>
              </a:rPr>
              <a:t>THINK OF</a:t>
            </a:r>
            <a:r>
              <a:rPr lang="en-GB" sz="3600" dirty="0">
                <a:solidFill>
                  <a:srgbClr val="7A1F7F">
                    <a:lumMod val="75000"/>
                  </a:srgbClr>
                </a:solidFill>
                <a:latin typeface="Open Sans" panose="020B0606030504020204" pitchFamily="34" charset="0"/>
                <a:ea typeface="Open Sans" panose="020B0606030504020204" pitchFamily="34" charset="0"/>
                <a:cs typeface="Open Sans" panose="020B0606030504020204" pitchFamily="34" charset="0"/>
              </a:rPr>
              <a:t/>
            </a:r>
            <a:br>
              <a:rPr lang="en-GB" sz="3600" dirty="0">
                <a:solidFill>
                  <a:srgbClr val="7A1F7F">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synonyms and alternate terms</a:t>
            </a:r>
          </a:p>
          <a:p>
            <a:pPr lvl="0"/>
            <a:r>
              <a:rPr lang="en-GB" sz="3600" dirty="0">
                <a:solidFill>
                  <a:srgbClr val="7A1F7F"/>
                </a:solidFill>
                <a:latin typeface="Open Sans" panose="020B0606030504020204" pitchFamily="34" charset="0"/>
                <a:ea typeface="Open Sans" panose="020B0606030504020204" pitchFamily="34" charset="0"/>
                <a:cs typeface="Open Sans" panose="020B0606030504020204" pitchFamily="34" charset="0"/>
              </a:rPr>
              <a:t>CONSIDER</a:t>
            </a:r>
            <a:r>
              <a:rPr lang="en-GB" sz="3600" dirty="0">
                <a:solidFill>
                  <a:srgbClr val="595959"/>
                </a:solidFill>
                <a:latin typeface="Open Sans" panose="020B0606030504020204" pitchFamily="34" charset="0"/>
                <a:ea typeface="Open Sans" panose="020B0606030504020204" pitchFamily="34" charset="0"/>
                <a:cs typeface="Open Sans" panose="020B0606030504020204" pitchFamily="34" charset="0"/>
              </a:rPr>
              <a:t/>
            </a:r>
            <a:br>
              <a:rPr lang="en-GB" sz="3600" dirty="0">
                <a:solidFill>
                  <a:srgbClr val="595959"/>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alternate spellings and endings</a:t>
            </a:r>
            <a:endParaRPr lang="en-GB" sz="66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348880"/>
            <a:ext cx="1813053" cy="3528392"/>
          </a:xfrm>
          <a:prstGeom prst="rect">
            <a:avLst/>
          </a:prstGeom>
        </p:spPr>
      </p:pic>
    </p:spTree>
    <p:extLst>
      <p:ext uri="{BB962C8B-B14F-4D97-AF65-F5344CB8AC3E}">
        <p14:creationId xmlns:p14="http://schemas.microsoft.com/office/powerpoint/2010/main" val="402412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Creating a strategy</a:t>
            </a:r>
            <a:r>
              <a:rPr lang="en-GB" dirty="0" smtClean="0"/>
              <a:t>	</a:t>
            </a:r>
            <a:endParaRPr lang="en-GB" dirty="0"/>
          </a:p>
        </p:txBody>
      </p:sp>
      <p:sp>
        <p:nvSpPr>
          <p:cNvPr id="4" name="Content Placeholder 2"/>
          <p:cNvSpPr txBox="1">
            <a:spLocks/>
          </p:cNvSpPr>
          <p:nvPr/>
        </p:nvSpPr>
        <p:spPr bwMode="auto">
          <a:xfrm>
            <a:off x="611560" y="1628800"/>
            <a:ext cx="5190728" cy="140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rtl="0" eaLnBrk="1" fontAlgn="base" hangingPunct="1">
              <a:lnSpc>
                <a:spcPct val="150000"/>
              </a:lnSpc>
              <a:spcBef>
                <a:spcPts val="0"/>
              </a:spcBef>
              <a:spcAft>
                <a:spcPts val="1200"/>
              </a:spcAft>
              <a:buFont typeface="Arial" charset="0"/>
              <a:buNone/>
              <a:defRPr sz="14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2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1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3600" dirty="0">
                <a:solidFill>
                  <a:srgbClr val="7A1F7F"/>
                </a:solidFill>
                <a:latin typeface="Open Sans" panose="020B0606030504020204" pitchFamily="34" charset="0"/>
                <a:ea typeface="Open Sans" panose="020B0606030504020204" pitchFamily="34" charset="0"/>
                <a:cs typeface="Open Sans" panose="020B0606030504020204" pitchFamily="34" charset="0"/>
              </a:rPr>
              <a:t>IDENTIFY</a:t>
            </a:r>
            <a:r>
              <a:rPr lang="en-GB" sz="3600" dirty="0">
                <a:solidFill>
                  <a:srgbClr val="595959"/>
                </a:solidFill>
                <a:latin typeface="Open Sans" panose="020B0606030504020204" pitchFamily="34" charset="0"/>
                <a:ea typeface="Open Sans" panose="020B0606030504020204" pitchFamily="34" charset="0"/>
                <a:cs typeface="Open Sans" panose="020B0606030504020204" pitchFamily="34" charset="0"/>
              </a:rPr>
              <a:t/>
            </a:r>
            <a:br>
              <a:rPr lang="en-GB" sz="3600" dirty="0">
                <a:solidFill>
                  <a:srgbClr val="595959"/>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the </a:t>
            </a:r>
            <a:r>
              <a:rPr lang="en-GB" sz="2400" dirty="0" smtClean="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keywords</a:t>
            </a:r>
            <a:endPar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348880"/>
            <a:ext cx="1813053" cy="3528392"/>
          </a:xfrm>
          <a:prstGeom prst="rect">
            <a:avLst/>
          </a:prstGeom>
        </p:spPr>
      </p:pic>
    </p:spTree>
    <p:extLst>
      <p:ext uri="{BB962C8B-B14F-4D97-AF65-F5344CB8AC3E}">
        <p14:creationId xmlns:p14="http://schemas.microsoft.com/office/powerpoint/2010/main" val="2600401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Creating a strategy</a:t>
            </a:r>
            <a:endParaRPr lang="en-GB" sz="3600" dirty="0"/>
          </a:p>
        </p:txBody>
      </p:sp>
      <p:sp>
        <p:nvSpPr>
          <p:cNvPr id="5" name="Rectangle 4"/>
          <p:cNvSpPr/>
          <p:nvPr/>
        </p:nvSpPr>
        <p:spPr>
          <a:xfrm>
            <a:off x="611560" y="1951673"/>
            <a:ext cx="7704856" cy="3046988"/>
          </a:xfrm>
          <a:prstGeom prst="rect">
            <a:avLst/>
          </a:prstGeom>
        </p:spPr>
        <p:txBody>
          <a:bodyPr wrap="square">
            <a:spAutoFit/>
          </a:bodyPr>
          <a:lstStyle/>
          <a:p>
            <a:r>
              <a:rPr lang="en-GB" sz="4800" dirty="0">
                <a:latin typeface="+mn-lt"/>
              </a:rPr>
              <a:t>‘Is secularisation necessary to end religious fundamentalism?’</a:t>
            </a:r>
          </a:p>
        </p:txBody>
      </p:sp>
    </p:spTree>
    <p:extLst>
      <p:ext uri="{BB962C8B-B14F-4D97-AF65-F5344CB8AC3E}">
        <p14:creationId xmlns:p14="http://schemas.microsoft.com/office/powerpoint/2010/main" val="1547712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Creating a strategy</a:t>
            </a:r>
            <a:endParaRPr lang="en-GB" dirty="0"/>
          </a:p>
        </p:txBody>
      </p:sp>
      <p:sp>
        <p:nvSpPr>
          <p:cNvPr id="5" name="Rectangle 4"/>
          <p:cNvSpPr/>
          <p:nvPr/>
        </p:nvSpPr>
        <p:spPr>
          <a:xfrm>
            <a:off x="611560" y="1951673"/>
            <a:ext cx="7704856" cy="1569660"/>
          </a:xfrm>
          <a:prstGeom prst="rect">
            <a:avLst/>
          </a:prstGeom>
        </p:spPr>
        <p:txBody>
          <a:bodyPr wrap="square">
            <a:spAutoFit/>
          </a:bodyPr>
          <a:lstStyle/>
          <a:p>
            <a:r>
              <a:rPr lang="en-GB" sz="4800" dirty="0">
                <a:latin typeface="+mn-lt"/>
              </a:rPr>
              <a:t>‘Is </a:t>
            </a:r>
            <a:r>
              <a:rPr lang="en-GB" sz="4800" dirty="0">
                <a:solidFill>
                  <a:srgbClr val="D00000"/>
                </a:solidFill>
                <a:latin typeface="+mn-lt"/>
              </a:rPr>
              <a:t>secularisation</a:t>
            </a:r>
            <a:r>
              <a:rPr lang="en-GB" sz="4800" dirty="0">
                <a:latin typeface="+mn-lt"/>
              </a:rPr>
              <a:t> necessary to </a:t>
            </a:r>
            <a:r>
              <a:rPr lang="en-GB" sz="4800" dirty="0">
                <a:solidFill>
                  <a:srgbClr val="6B1B6F"/>
                </a:solidFill>
                <a:latin typeface="+mn-lt"/>
              </a:rPr>
              <a:t>end</a:t>
            </a:r>
            <a:r>
              <a:rPr lang="en-GB" sz="4800" dirty="0">
                <a:latin typeface="+mn-lt"/>
              </a:rPr>
              <a:t> </a:t>
            </a:r>
            <a:r>
              <a:rPr lang="en-GB" sz="4800" dirty="0">
                <a:solidFill>
                  <a:srgbClr val="0062AC"/>
                </a:solidFill>
                <a:latin typeface="+mn-lt"/>
              </a:rPr>
              <a:t>religious fundamentalism</a:t>
            </a:r>
            <a:r>
              <a:rPr lang="en-GB" sz="4800" dirty="0">
                <a:latin typeface="+mn-lt"/>
              </a:rPr>
              <a:t>?’</a:t>
            </a:r>
          </a:p>
        </p:txBody>
      </p:sp>
    </p:spTree>
    <p:extLst>
      <p:ext uri="{BB962C8B-B14F-4D97-AF65-F5344CB8AC3E}">
        <p14:creationId xmlns:p14="http://schemas.microsoft.com/office/powerpoint/2010/main" val="3729880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Creating a strategy</a:t>
            </a:r>
          </a:p>
        </p:txBody>
      </p:sp>
      <p:sp>
        <p:nvSpPr>
          <p:cNvPr id="4" name="Content Placeholder 2"/>
          <p:cNvSpPr txBox="1">
            <a:spLocks/>
          </p:cNvSpPr>
          <p:nvPr/>
        </p:nvSpPr>
        <p:spPr bwMode="auto">
          <a:xfrm>
            <a:off x="611560" y="1628800"/>
            <a:ext cx="519072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rtl="0" eaLnBrk="1" fontAlgn="base" hangingPunct="1">
              <a:lnSpc>
                <a:spcPct val="150000"/>
              </a:lnSpc>
              <a:spcBef>
                <a:spcPts val="0"/>
              </a:spcBef>
              <a:spcAft>
                <a:spcPts val="1200"/>
              </a:spcAft>
              <a:buFont typeface="Arial" charset="0"/>
              <a:buNone/>
              <a:defRPr sz="14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2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1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en-GB" sz="3600" dirty="0" smtClean="0">
              <a:solidFill>
                <a:srgbClr val="7A1F7F"/>
              </a:solidFill>
              <a:latin typeface="Open Sans" panose="020B0606030504020204" pitchFamily="34" charset="0"/>
              <a:ea typeface="Open Sans" panose="020B0606030504020204" pitchFamily="34" charset="0"/>
              <a:cs typeface="Open Sans" panose="020B0606030504020204" pitchFamily="34" charset="0"/>
            </a:endParaRPr>
          </a:p>
          <a:p>
            <a:pPr lvl="0"/>
            <a:r>
              <a:rPr lang="en-GB" sz="3600" dirty="0" smtClean="0">
                <a:solidFill>
                  <a:srgbClr val="7A1F7F"/>
                </a:solidFill>
                <a:latin typeface="Open Sans" panose="020B0606030504020204" pitchFamily="34" charset="0"/>
                <a:ea typeface="Open Sans" panose="020B0606030504020204" pitchFamily="34" charset="0"/>
                <a:cs typeface="Open Sans" panose="020B0606030504020204" pitchFamily="34" charset="0"/>
              </a:rPr>
              <a:t>THINK </a:t>
            </a:r>
            <a:r>
              <a:rPr lang="en-GB" sz="3600" dirty="0">
                <a:solidFill>
                  <a:srgbClr val="7A1F7F"/>
                </a:solidFill>
                <a:latin typeface="Open Sans" panose="020B0606030504020204" pitchFamily="34" charset="0"/>
                <a:ea typeface="Open Sans" panose="020B0606030504020204" pitchFamily="34" charset="0"/>
                <a:cs typeface="Open Sans" panose="020B0606030504020204" pitchFamily="34" charset="0"/>
              </a:rPr>
              <a:t>OF</a:t>
            </a:r>
            <a:r>
              <a:rPr lang="en-GB" sz="3600" dirty="0">
                <a:solidFill>
                  <a:srgbClr val="7A1F7F">
                    <a:lumMod val="75000"/>
                  </a:srgbClr>
                </a:solidFill>
                <a:latin typeface="Open Sans" panose="020B0606030504020204" pitchFamily="34" charset="0"/>
                <a:ea typeface="Open Sans" panose="020B0606030504020204" pitchFamily="34" charset="0"/>
                <a:cs typeface="Open Sans" panose="020B0606030504020204" pitchFamily="34" charset="0"/>
              </a:rPr>
              <a:t/>
            </a:r>
            <a:br>
              <a:rPr lang="en-GB" sz="3600" dirty="0">
                <a:solidFill>
                  <a:srgbClr val="7A1F7F">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synonyms and alternate </a:t>
            </a:r>
            <a:r>
              <a:rPr lang="en-GB" sz="2400" dirty="0" smtClean="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terms</a:t>
            </a:r>
            <a:endParaRPr lang="en-GB"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348880"/>
            <a:ext cx="1813053" cy="3528392"/>
          </a:xfrm>
          <a:prstGeom prst="rect">
            <a:avLst/>
          </a:prstGeom>
        </p:spPr>
      </p:pic>
    </p:spTree>
    <p:extLst>
      <p:ext uri="{BB962C8B-B14F-4D97-AF65-F5344CB8AC3E}">
        <p14:creationId xmlns:p14="http://schemas.microsoft.com/office/powerpoint/2010/main" val="162528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Creating a strategy</a:t>
            </a:r>
            <a:endParaRPr lang="en-GB" sz="3600" dirty="0"/>
          </a:p>
        </p:txBody>
      </p:sp>
      <p:sp>
        <p:nvSpPr>
          <p:cNvPr id="3" name="Text Placeholder 2"/>
          <p:cNvSpPr>
            <a:spLocks noGrp="1"/>
          </p:cNvSpPr>
          <p:nvPr>
            <p:ph type="body" sz="quarter" idx="11"/>
          </p:nvPr>
        </p:nvSpPr>
        <p:spPr/>
        <p:txBody>
          <a:bodyPr/>
          <a:lstStyle/>
          <a:p>
            <a:r>
              <a:rPr lang="en-GB" sz="2800" dirty="0" smtClean="0">
                <a:solidFill>
                  <a:schemeClr val="accent6">
                    <a:lumMod val="50000"/>
                  </a:schemeClr>
                </a:solidFill>
              </a:rPr>
              <a:t>Secularisation</a:t>
            </a:r>
            <a:endParaRPr lang="en-GB" sz="2800" dirty="0">
              <a:solidFill>
                <a:schemeClr val="accent6">
                  <a:lumMod val="50000"/>
                </a:schemeClr>
              </a:solidFill>
            </a:endParaRPr>
          </a:p>
        </p:txBody>
      </p:sp>
      <p:sp>
        <p:nvSpPr>
          <p:cNvPr id="4" name="Text Placeholder 3"/>
          <p:cNvSpPr>
            <a:spLocks noGrp="1"/>
          </p:cNvSpPr>
          <p:nvPr>
            <p:ph type="body" sz="quarter" idx="12"/>
          </p:nvPr>
        </p:nvSpPr>
        <p:spPr/>
        <p:txBody>
          <a:bodyPr/>
          <a:lstStyle/>
          <a:p>
            <a:pPr marL="0" indent="0">
              <a:buNone/>
            </a:pPr>
            <a:r>
              <a:rPr lang="en-GB" sz="2800" dirty="0" smtClean="0">
                <a:solidFill>
                  <a:schemeClr val="accent6">
                    <a:lumMod val="50000"/>
                  </a:schemeClr>
                </a:solidFill>
              </a:rPr>
              <a:t>Religious fundamentalism</a:t>
            </a:r>
            <a:endParaRPr lang="en-GB" sz="2800" dirty="0">
              <a:solidFill>
                <a:schemeClr val="accent6">
                  <a:lumMod val="50000"/>
                </a:schemeClr>
              </a:solidFill>
            </a:endParaRPr>
          </a:p>
        </p:txBody>
      </p:sp>
      <p:sp>
        <p:nvSpPr>
          <p:cNvPr id="5" name="Text Placeholder 4"/>
          <p:cNvSpPr>
            <a:spLocks noGrp="1"/>
          </p:cNvSpPr>
          <p:nvPr>
            <p:ph type="body" sz="quarter" idx="13"/>
          </p:nvPr>
        </p:nvSpPr>
        <p:spPr/>
        <p:txBody>
          <a:bodyPr/>
          <a:lstStyle/>
          <a:p>
            <a:pPr marL="0" indent="0">
              <a:buNone/>
            </a:pPr>
            <a:r>
              <a:rPr lang="en-GB" sz="2800" dirty="0" smtClean="0">
                <a:solidFill>
                  <a:schemeClr val="accent6">
                    <a:lumMod val="50000"/>
                  </a:schemeClr>
                </a:solidFill>
              </a:rPr>
              <a:t>End? </a:t>
            </a:r>
            <a:endParaRPr lang="en-GB" sz="2800" dirty="0">
              <a:solidFill>
                <a:schemeClr val="accent6">
                  <a:lumMod val="50000"/>
                </a:schemeClr>
              </a:solidFill>
            </a:endParaRPr>
          </a:p>
        </p:txBody>
      </p:sp>
      <p:sp>
        <p:nvSpPr>
          <p:cNvPr id="9" name="Text Placeholder 8"/>
          <p:cNvSpPr>
            <a:spLocks noGrp="1"/>
          </p:cNvSpPr>
          <p:nvPr>
            <p:ph type="body" sz="quarter" idx="14"/>
          </p:nvPr>
        </p:nvSpPr>
        <p:spPr/>
        <p:txBody>
          <a:bodyPr/>
          <a:lstStyle/>
          <a:p>
            <a:endParaRPr lang="en-GB" sz="2800" dirty="0"/>
          </a:p>
        </p:txBody>
      </p:sp>
      <p:sp>
        <p:nvSpPr>
          <p:cNvPr id="10" name="Text Placeholder 9"/>
          <p:cNvSpPr>
            <a:spLocks noGrp="1"/>
          </p:cNvSpPr>
          <p:nvPr>
            <p:ph type="body" sz="quarter" idx="15"/>
          </p:nvPr>
        </p:nvSpPr>
        <p:spPr/>
        <p:txBody>
          <a:bodyPr/>
          <a:lstStyle/>
          <a:p>
            <a:endParaRPr lang="en-GB" sz="2800"/>
          </a:p>
        </p:txBody>
      </p:sp>
      <p:sp>
        <p:nvSpPr>
          <p:cNvPr id="11" name="Text Placeholder 10"/>
          <p:cNvSpPr>
            <a:spLocks noGrp="1"/>
          </p:cNvSpPr>
          <p:nvPr>
            <p:ph type="body" sz="quarter" idx="16"/>
          </p:nvPr>
        </p:nvSpPr>
        <p:spPr/>
        <p:txBody>
          <a:bodyPr/>
          <a:lstStyle/>
          <a:p>
            <a:endParaRPr lang="en-GB" sz="2800"/>
          </a:p>
        </p:txBody>
      </p:sp>
    </p:spTree>
    <p:extLst>
      <p:ext uri="{BB962C8B-B14F-4D97-AF65-F5344CB8AC3E}">
        <p14:creationId xmlns:p14="http://schemas.microsoft.com/office/powerpoint/2010/main" val="8546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WHERE</a:t>
            </a:r>
            <a:endParaRPr lang="en-GB" sz="4000" dirty="0"/>
          </a:p>
        </p:txBody>
      </p:sp>
      <p:sp>
        <p:nvSpPr>
          <p:cNvPr id="5" name="Text Placeholder 2"/>
          <p:cNvSpPr>
            <a:spLocks noGrp="1"/>
          </p:cNvSpPr>
          <p:nvPr>
            <p:ph type="body" sz="quarter" idx="11"/>
          </p:nvPr>
        </p:nvSpPr>
        <p:spPr>
          <a:xfrm>
            <a:off x="250825" y="1628774"/>
            <a:ext cx="8425631" cy="4968577"/>
          </a:xfrm>
        </p:spPr>
        <p:txBody>
          <a:bodyPr/>
          <a:lstStyle/>
          <a:p>
            <a:pPr marL="457200" indent="-457200">
              <a:buFont typeface="Arial" panose="020B0604020202020204" pitchFamily="34" charset="0"/>
              <a:buChar char="•"/>
            </a:pPr>
            <a:endParaRPr lang="en-GB" dirty="0" smtClean="0"/>
          </a:p>
          <a:p>
            <a:r>
              <a:rPr lang="en-GB" dirty="0" smtClean="0"/>
              <a:t>  	</a:t>
            </a:r>
            <a:r>
              <a:rPr lang="en-GB" sz="3200" dirty="0" smtClean="0">
                <a:solidFill>
                  <a:schemeClr val="accent6">
                    <a:lumMod val="50000"/>
                  </a:schemeClr>
                </a:solidFill>
              </a:rPr>
              <a:t>Library Search</a:t>
            </a:r>
          </a:p>
          <a:p>
            <a:endParaRPr lang="en-GB" sz="3200" dirty="0" smtClean="0">
              <a:solidFill>
                <a:schemeClr val="accent6">
                  <a:lumMod val="50000"/>
                </a:schemeClr>
              </a:solidFill>
            </a:endParaRPr>
          </a:p>
          <a:p>
            <a:r>
              <a:rPr lang="en-GB" sz="3200" dirty="0" smtClean="0">
                <a:solidFill>
                  <a:schemeClr val="accent6">
                    <a:lumMod val="50000"/>
                  </a:schemeClr>
                </a:solidFill>
              </a:rPr>
              <a:t>	Google Scholar</a:t>
            </a:r>
          </a:p>
          <a:p>
            <a:endParaRPr lang="en-GB" sz="3200" dirty="0">
              <a:solidFill>
                <a:schemeClr val="accent6">
                  <a:lumMod val="50000"/>
                </a:schemeClr>
              </a:solidFill>
            </a:endParaRPr>
          </a:p>
          <a:p>
            <a:r>
              <a:rPr lang="en-GB" sz="3200" dirty="0" smtClean="0">
                <a:solidFill>
                  <a:schemeClr val="accent6">
                    <a:lumMod val="50000"/>
                  </a:schemeClr>
                </a:solidFill>
              </a:rPr>
              <a:t>	Subject resources</a:t>
            </a:r>
          </a:p>
          <a:p>
            <a:endParaRPr lang="en-GB" dirty="0" smtClean="0">
              <a:solidFill>
                <a:schemeClr val="accent6">
                  <a:lumMod val="50000"/>
                </a:schemeClr>
              </a:solidFill>
            </a:endParaRPr>
          </a:p>
          <a:p>
            <a:r>
              <a:rPr lang="en-GB" dirty="0" smtClean="0"/>
              <a:t>	</a:t>
            </a:r>
            <a:endParaRPr lang="en-GB" dirty="0"/>
          </a:p>
          <a:p>
            <a:pPr marL="457200" indent="-457200">
              <a:buFont typeface="Arial" panose="020B0604020202020204" pitchFamily="34" charset="0"/>
              <a:buChar char="•"/>
            </a:pPr>
            <a:endParaRPr lang="en-GB" dirty="0" smtClean="0"/>
          </a:p>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0987"/>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509118"/>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87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a:spcBef>
                <a:spcPct val="20000"/>
              </a:spcBef>
            </a:pPr>
            <a:r>
              <a:rPr lang="en-GB" dirty="0" smtClean="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In this session you will:</a:t>
            </a:r>
            <a:endParaRPr lang="en-GB"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250825" y="1484784"/>
            <a:ext cx="8425631" cy="4968577"/>
          </a:xfrm>
        </p:spPr>
        <p:txBody>
          <a:bodyPr/>
          <a:lstStyle/>
          <a:p>
            <a:pPr marL="457200" indent="-457200">
              <a:buFont typeface="Arial" panose="020B0604020202020204" pitchFamily="34" charset="0"/>
              <a:buChar char="•"/>
            </a:pPr>
            <a:endParaRPr lang="en-GB" dirty="0" smtClean="0"/>
          </a:p>
          <a:p>
            <a:r>
              <a:rPr lang="en-GB" dirty="0" smtClean="0"/>
              <a:t>  	</a:t>
            </a:r>
            <a:r>
              <a:rPr lang="en-GB" dirty="0" smtClean="0">
                <a:solidFill>
                  <a:schemeClr val="accent6">
                    <a:lumMod val="50000"/>
                  </a:schemeClr>
                </a:solidFill>
              </a:rPr>
              <a:t>Recap the purpose of a literature review;</a:t>
            </a:r>
          </a:p>
          <a:p>
            <a:endParaRPr lang="en-GB" dirty="0">
              <a:solidFill>
                <a:schemeClr val="accent6">
                  <a:lumMod val="50000"/>
                </a:schemeClr>
              </a:solidFill>
            </a:endParaRPr>
          </a:p>
          <a:p>
            <a:r>
              <a:rPr lang="en-GB" dirty="0" smtClean="0">
                <a:solidFill>
                  <a:schemeClr val="accent6">
                    <a:lumMod val="50000"/>
                  </a:schemeClr>
                </a:solidFill>
              </a:rPr>
              <a:t>	Review strategies to find appropriate sources  	            of information;</a:t>
            </a:r>
          </a:p>
          <a:p>
            <a:endParaRPr lang="en-GB" dirty="0">
              <a:solidFill>
                <a:schemeClr val="accent6">
                  <a:lumMod val="50000"/>
                </a:schemeClr>
              </a:solidFill>
            </a:endParaRPr>
          </a:p>
          <a:p>
            <a:r>
              <a:rPr lang="en-GB" dirty="0" smtClean="0">
                <a:solidFill>
                  <a:schemeClr val="accent6">
                    <a:lumMod val="50000"/>
                  </a:schemeClr>
                </a:solidFill>
              </a:rPr>
              <a:t>         </a:t>
            </a:r>
            <a:r>
              <a:rPr lang="en-GB" dirty="0">
                <a:solidFill>
                  <a:schemeClr val="accent6">
                    <a:lumMod val="50000"/>
                  </a:schemeClr>
                </a:solidFill>
              </a:rPr>
              <a:t> </a:t>
            </a:r>
            <a:r>
              <a:rPr lang="en-GB" dirty="0" smtClean="0">
                <a:solidFill>
                  <a:schemeClr val="accent6">
                    <a:lumMod val="50000"/>
                  </a:schemeClr>
                </a:solidFill>
              </a:rPr>
              <a:t>Discuss and apply strategies to develop your 	argument.</a:t>
            </a:r>
          </a:p>
          <a:p>
            <a:endParaRPr lang="en-GB" dirty="0"/>
          </a:p>
          <a:p>
            <a:r>
              <a:rPr lang="en-GB" dirty="0" smtClean="0"/>
              <a:t>             </a:t>
            </a: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66"/>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83385"/>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418151"/>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42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WHAT</a:t>
            </a:r>
            <a:endParaRPr lang="en-GB" sz="4000" dirty="0"/>
          </a:p>
        </p:txBody>
      </p:sp>
      <p:pic>
        <p:nvPicPr>
          <p:cNvPr id="4" name="Picture 2" descr="Screenshot of planning ahead resource title page" title="Planning ahead online re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8786702"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695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WHAT</a:t>
            </a:r>
            <a:endParaRPr lang="en-GB" sz="4000" dirty="0"/>
          </a:p>
        </p:txBody>
      </p:sp>
      <p:pic>
        <p:nvPicPr>
          <p:cNvPr id="4" name="Picture 2" descr="Screenshot of planning ahead resource introduction" title="Planning ahead online re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25627"/>
            <a:ext cx="8748464" cy="553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696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WHAT</a:t>
            </a:r>
            <a:endParaRPr lang="en-GB" sz="4000" dirty="0"/>
          </a:p>
        </p:txBody>
      </p:sp>
      <p:pic>
        <p:nvPicPr>
          <p:cNvPr id="4" name="Picture 2" descr="Screenshot of Know you sources title page" title="Know your sources online re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8779798"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509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WHAT</a:t>
            </a:r>
            <a:endParaRPr lang="en-GB" sz="4000" dirty="0"/>
          </a:p>
        </p:txBody>
      </p:sp>
      <p:pic>
        <p:nvPicPr>
          <p:cNvPr id="3" name="Picture 2" descr="Screenshot of Know your sources resource showing different types of information source" title="Know your sources -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5" y="1327704"/>
            <a:ext cx="8820473" cy="553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469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1"/>
          </p:nvPr>
        </p:nvSpPr>
        <p:spPr/>
        <p:txBody>
          <a:bodyPr/>
          <a:lstStyle/>
          <a:p>
            <a:endParaRPr lang="en-GB" dirty="0"/>
          </a:p>
        </p:txBody>
      </p:sp>
      <p:pic>
        <p:nvPicPr>
          <p:cNvPr id="1026" name="Picture 2" descr="Two figures in discussion. Scales are visible in the background, to represent who is making an more convincing argument. " title="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72009"/>
            <a:ext cx="9180512" cy="738664"/>
          </a:xfrm>
          <a:prstGeom prst="rect">
            <a:avLst/>
          </a:prstGeom>
          <a:solidFill>
            <a:srgbClr val="A8D7F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noProof="0" dirty="0" smtClean="0">
                <a:solidFill>
                  <a:srgbClr val="000000">
                    <a:lumMod val="85000"/>
                    <a:lumOff val="15000"/>
                  </a:srgbClr>
                </a:solidFill>
                <a:ea typeface="Tahoma" panose="020B0604030504040204" pitchFamily="34" charset="0"/>
                <a:cs typeface="Tahoma" panose="020B0604030504040204" pitchFamily="34" charset="0"/>
              </a:rPr>
              <a:t>Developing Your Argument</a:t>
            </a:r>
            <a:endParaRPr kumimoji="0" lang="en-GB" sz="3200" b="0" u="none" strike="noStrike" kern="1200" cap="none" spc="0" normalizeH="0" baseline="0" noProof="0" dirty="0">
              <a:ln>
                <a:noFill/>
              </a:ln>
              <a:solidFill>
                <a:srgbClr val="000000">
                  <a:lumMod val="85000"/>
                  <a:lumOff val="15000"/>
                </a:srgbClr>
              </a:solidFill>
              <a:effectLst/>
              <a:uLnTx/>
              <a:uFillTx/>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lumMod val="85000"/>
                  <a:lumOff val="15000"/>
                </a:srgbClr>
              </a:solidFill>
              <a:effectLst/>
              <a:uLnTx/>
              <a:uFillTx/>
              <a:latin typeface="Verdana"/>
              <a:ea typeface="+mn-ea"/>
              <a:cs typeface="+mn-cs"/>
            </a:endParaRPr>
          </a:p>
        </p:txBody>
      </p:sp>
      <p:sp>
        <p:nvSpPr>
          <p:cNvPr id="4" name="Rectangle 3"/>
          <p:cNvSpPr/>
          <p:nvPr/>
        </p:nvSpPr>
        <p:spPr>
          <a:xfrm>
            <a:off x="611560" y="6434327"/>
            <a:ext cx="7272808" cy="369332"/>
          </a:xfrm>
          <a:prstGeom prst="rect">
            <a:avLst/>
          </a:prstGeom>
        </p:spPr>
        <p:txBody>
          <a:bodyPr wrap="square">
            <a:spAutoFit/>
          </a:bodyPr>
          <a:lstStyle/>
          <a:p>
            <a:r>
              <a:rPr lang="en-GB" dirty="0">
                <a:hlinkClick r:id="rId3"/>
              </a:rPr>
              <a:t>https://pixabay.com/illustrations/consulting-information-talk-2204248/</a:t>
            </a:r>
            <a:endParaRPr lang="en-GB" dirty="0"/>
          </a:p>
        </p:txBody>
      </p:sp>
    </p:spTree>
    <p:extLst>
      <p:ext uri="{BB962C8B-B14F-4D97-AF65-F5344CB8AC3E}">
        <p14:creationId xmlns:p14="http://schemas.microsoft.com/office/powerpoint/2010/main" val="45421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Writing your dissertation</a:t>
            </a:r>
            <a:endParaRPr lang="en-GB" dirty="0"/>
          </a:p>
        </p:txBody>
      </p:sp>
      <p:sp>
        <p:nvSpPr>
          <p:cNvPr id="4" name="Text Placeholder 3"/>
          <p:cNvSpPr>
            <a:spLocks noGrp="1"/>
          </p:cNvSpPr>
          <p:nvPr>
            <p:ph type="body" sz="quarter" idx="11"/>
          </p:nvPr>
        </p:nvSpPr>
        <p:spPr>
          <a:xfrm>
            <a:off x="250825" y="1628774"/>
            <a:ext cx="8425631" cy="3108543"/>
          </a:xfrm>
          <a:prstGeom prst="rect">
            <a:avLst/>
          </a:prstGeom>
        </p:spPr>
        <p:txBody>
          <a:bodyPr wrap="square">
            <a:spAutoFit/>
          </a:bodyPr>
          <a:lstStyle/>
          <a:p>
            <a:pPr fontAlgn="base"/>
            <a:r>
              <a:rPr lang="en-GB" sz="2800" dirty="0" smtClean="0">
                <a:solidFill>
                  <a:srgbClr val="6B1B6F"/>
                </a:solidFill>
              </a:rPr>
              <a:t>Activity – what is ‘argumentative </a:t>
            </a:r>
            <a:r>
              <a:rPr lang="en-GB" dirty="0" smtClean="0">
                <a:solidFill>
                  <a:srgbClr val="6B1B6F"/>
                </a:solidFill>
              </a:rPr>
              <a:t>writing</a:t>
            </a:r>
            <a:r>
              <a:rPr lang="en-GB" sz="2800" dirty="0" smtClean="0">
                <a:solidFill>
                  <a:srgbClr val="6B1B6F"/>
                </a:solidFill>
              </a:rPr>
              <a:t>’?</a:t>
            </a:r>
            <a:endParaRPr lang="en-GB" sz="2800" dirty="0">
              <a:solidFill>
                <a:srgbClr val="6B1B6F"/>
              </a:solidFill>
            </a:endParaRPr>
          </a:p>
          <a:p>
            <a:pPr marL="457200" indent="-457200" fontAlgn="base">
              <a:buFont typeface="Arial" panose="020B0604020202020204" pitchFamily="34" charset="0"/>
              <a:buChar char="•"/>
            </a:pPr>
            <a:endParaRPr lang="en-GB" sz="2800" dirty="0" smtClean="0"/>
          </a:p>
          <a:p>
            <a:pPr marL="457200" indent="-457200" fontAlgn="base">
              <a:buFont typeface="Arial" panose="020B0604020202020204" pitchFamily="34" charset="0"/>
              <a:buChar char="•"/>
            </a:pPr>
            <a:r>
              <a:rPr lang="en-GB" sz="2800" dirty="0" smtClean="0">
                <a:solidFill>
                  <a:schemeClr val="accent6">
                    <a:lumMod val="50000"/>
                  </a:schemeClr>
                </a:solidFill>
              </a:rPr>
              <a:t>Spend 4 minutes talking with your group</a:t>
            </a:r>
          </a:p>
          <a:p>
            <a:pPr marL="457200" indent="-457200" fontAlgn="base">
              <a:buFont typeface="Arial" panose="020B0604020202020204" pitchFamily="34" charset="0"/>
              <a:buChar char="•"/>
            </a:pPr>
            <a:endParaRPr lang="en-GB" sz="2800" dirty="0" smtClean="0">
              <a:solidFill>
                <a:schemeClr val="accent6">
                  <a:lumMod val="50000"/>
                </a:schemeClr>
              </a:solidFill>
            </a:endParaRPr>
          </a:p>
          <a:p>
            <a:pPr marL="457200" indent="-457200" fontAlgn="base">
              <a:buFont typeface="Arial" panose="020B0604020202020204" pitchFamily="34" charset="0"/>
              <a:buChar char="•"/>
            </a:pPr>
            <a:r>
              <a:rPr lang="en-GB" sz="2800" dirty="0" smtClean="0">
                <a:solidFill>
                  <a:schemeClr val="accent6">
                    <a:lumMod val="50000"/>
                  </a:schemeClr>
                </a:solidFill>
              </a:rPr>
              <a:t>What are the features of argumentative writing?</a:t>
            </a:r>
          </a:p>
          <a:p>
            <a:pPr marL="457200" indent="-457200" fontAlgn="base">
              <a:buFont typeface="Arial" panose="020B0604020202020204" pitchFamily="34" charset="0"/>
              <a:buChar char="•"/>
            </a:pPr>
            <a:endParaRPr lang="en-GB" sz="2800" dirty="0" smtClean="0">
              <a:solidFill>
                <a:schemeClr val="accent6">
                  <a:lumMod val="50000"/>
                </a:schemeClr>
              </a:solidFill>
            </a:endParaRPr>
          </a:p>
        </p:txBody>
      </p:sp>
    </p:spTree>
    <p:extLst>
      <p:ext uri="{BB962C8B-B14F-4D97-AF65-F5344CB8AC3E}">
        <p14:creationId xmlns:p14="http://schemas.microsoft.com/office/powerpoint/2010/main" val="1952553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What is argumentative writing?</a:t>
            </a:r>
          </a:p>
        </p:txBody>
      </p:sp>
      <p:sp>
        <p:nvSpPr>
          <p:cNvPr id="4" name="Rectangle 3"/>
          <p:cNvSpPr/>
          <p:nvPr/>
        </p:nvSpPr>
        <p:spPr>
          <a:xfrm>
            <a:off x="253899" y="1623832"/>
            <a:ext cx="8640960" cy="5139869"/>
          </a:xfrm>
          <a:prstGeom prst="rect">
            <a:avLst/>
          </a:prstGeom>
        </p:spPr>
        <p:txBody>
          <a:bodyPr wrap="square">
            <a:spAutoFit/>
          </a:bodyPr>
          <a:lstStyle/>
          <a:p>
            <a:r>
              <a:rPr lang="en-GB" sz="2000" b="1" dirty="0" smtClean="0">
                <a:solidFill>
                  <a:schemeClr val="accent6">
                    <a:lumMod val="50000"/>
                  </a:schemeClr>
                </a:solidFill>
                <a:latin typeface="Verdana" panose="020B0604030504040204" pitchFamily="34" charset="0"/>
                <a:ea typeface="Verdana" panose="020B0604030504040204" pitchFamily="34" charset="0"/>
              </a:rPr>
              <a:t>What </a:t>
            </a:r>
            <a:r>
              <a:rPr lang="en-GB" sz="2000" b="1" dirty="0">
                <a:solidFill>
                  <a:schemeClr val="accent6">
                    <a:lumMod val="50000"/>
                  </a:schemeClr>
                </a:solidFill>
                <a:latin typeface="Verdana" panose="020B0604030504040204" pitchFamily="34" charset="0"/>
                <a:ea typeface="Verdana" panose="020B0604030504040204" pitchFamily="34" charset="0"/>
              </a:rPr>
              <a:t>is an academic argument?</a:t>
            </a:r>
          </a:p>
          <a:p>
            <a:r>
              <a:rPr lang="en-GB" sz="2000" dirty="0">
                <a:solidFill>
                  <a:schemeClr val="accent6">
                    <a:lumMod val="50000"/>
                  </a:schemeClr>
                </a:solidFill>
                <a:latin typeface="Verdana" panose="020B0604030504040204" pitchFamily="34" charset="0"/>
                <a:ea typeface="Verdana" panose="020B0604030504040204" pitchFamily="34" charset="0"/>
              </a:rPr>
              <a:t>An academic argument is your stance, your claim, or your take on your topic.</a:t>
            </a:r>
          </a:p>
          <a:p>
            <a:r>
              <a:rPr lang="en-GB" sz="2000" dirty="0">
                <a:solidFill>
                  <a:schemeClr val="accent6">
                    <a:lumMod val="50000"/>
                  </a:schemeClr>
                </a:solidFill>
                <a:latin typeface="Verdana" panose="020B0604030504040204" pitchFamily="34" charset="0"/>
                <a:ea typeface="Verdana" panose="020B0604030504040204" pitchFamily="34" charset="0"/>
              </a:rPr>
              <a:t>This stance, claim, or take is your contribution to the current conversation on your topic and provides your readers with a position, perspective, and/or point of view on your topic.</a:t>
            </a:r>
          </a:p>
          <a:p>
            <a:r>
              <a:rPr lang="en-GB" sz="2000" dirty="0">
                <a:solidFill>
                  <a:schemeClr val="accent6">
                    <a:lumMod val="50000"/>
                  </a:schemeClr>
                </a:solidFill>
                <a:latin typeface="Verdana" panose="020B0604030504040204" pitchFamily="34" charset="0"/>
                <a:ea typeface="Verdana" panose="020B0604030504040204" pitchFamily="34" charset="0"/>
              </a:rPr>
              <a:t>An academic argument is also based in the research, what we often call "evidence-based." This means you must support your argument with findings from sources you read.</a:t>
            </a:r>
          </a:p>
          <a:p>
            <a:r>
              <a:rPr lang="en-GB" sz="2000" dirty="0">
                <a:solidFill>
                  <a:schemeClr val="accent6">
                    <a:lumMod val="50000"/>
                  </a:schemeClr>
                </a:solidFill>
                <a:latin typeface="Verdana" panose="020B0604030504040204" pitchFamily="34" charset="0"/>
                <a:ea typeface="Verdana" panose="020B0604030504040204" pitchFamily="34" charset="0"/>
              </a:rPr>
              <a:t> </a:t>
            </a:r>
          </a:p>
          <a:p>
            <a:r>
              <a:rPr lang="en-GB" sz="2000" b="1" dirty="0">
                <a:solidFill>
                  <a:schemeClr val="accent6">
                    <a:lumMod val="50000"/>
                  </a:schemeClr>
                </a:solidFill>
                <a:latin typeface="Verdana" panose="020B0604030504040204" pitchFamily="34" charset="0"/>
                <a:ea typeface="Verdana" panose="020B0604030504040204" pitchFamily="34" charset="0"/>
              </a:rPr>
              <a:t>An academic argument is not....</a:t>
            </a:r>
          </a:p>
          <a:p>
            <a:r>
              <a:rPr lang="en-GB" sz="2000" dirty="0">
                <a:solidFill>
                  <a:schemeClr val="accent6">
                    <a:lumMod val="50000"/>
                  </a:schemeClr>
                </a:solidFill>
                <a:latin typeface="Verdana" panose="020B0604030504040204" pitchFamily="34" charset="0"/>
                <a:ea typeface="Verdana" panose="020B0604030504040204" pitchFamily="34" charset="0"/>
              </a:rPr>
              <a:t>An academic argument is not a fight, a battle, or a negative confrontation. An academic argument is also not emotional nor focused on one person's opinion</a:t>
            </a:r>
          </a:p>
          <a:p>
            <a:pPr fontAlgn="base">
              <a:lnSpc>
                <a:spcPct val="150000"/>
              </a:lnSpc>
              <a:spcAft>
                <a:spcPts val="1200"/>
              </a:spcAft>
            </a:pPr>
            <a:endParaRPr lang="en-GB" sz="3200" kern="0" dirty="0">
              <a:solidFill>
                <a:srgbClr val="595959"/>
              </a:solidFill>
              <a:latin typeface="Verdana"/>
            </a:endParaRPr>
          </a:p>
        </p:txBody>
      </p:sp>
      <p:sp>
        <p:nvSpPr>
          <p:cNvPr id="5" name="Rectangle 4"/>
          <p:cNvSpPr/>
          <p:nvPr/>
        </p:nvSpPr>
        <p:spPr>
          <a:xfrm>
            <a:off x="253899" y="6325568"/>
            <a:ext cx="8640960" cy="307777"/>
          </a:xfrm>
          <a:prstGeom prst="rect">
            <a:avLst/>
          </a:prstGeom>
        </p:spPr>
        <p:txBody>
          <a:bodyPr wrap="square">
            <a:spAutoFit/>
          </a:bodyPr>
          <a:lstStyle/>
          <a:p>
            <a:r>
              <a:rPr lang="en-GB" sz="1400" dirty="0" smtClean="0">
                <a:solidFill>
                  <a:srgbClr val="595959"/>
                </a:solidFill>
                <a:latin typeface="Verdana"/>
              </a:rPr>
              <a:t> </a:t>
            </a:r>
            <a:endParaRPr lang="en-GB" sz="1400" dirty="0">
              <a:solidFill>
                <a:srgbClr val="595959"/>
              </a:solidFill>
              <a:latin typeface="Verdana"/>
            </a:endParaRPr>
          </a:p>
        </p:txBody>
      </p:sp>
      <p:sp>
        <p:nvSpPr>
          <p:cNvPr id="3" name="Rectangle 2"/>
          <p:cNvSpPr/>
          <p:nvPr/>
        </p:nvSpPr>
        <p:spPr>
          <a:xfrm>
            <a:off x="0" y="6264013"/>
            <a:ext cx="8136904" cy="369332"/>
          </a:xfrm>
          <a:prstGeom prst="rect">
            <a:avLst/>
          </a:prstGeom>
        </p:spPr>
        <p:txBody>
          <a:bodyPr wrap="square">
            <a:spAutoFit/>
          </a:bodyPr>
          <a:lstStyle/>
          <a:p>
            <a:r>
              <a:rPr lang="en-GB" dirty="0">
                <a:hlinkClick r:id="rId2"/>
              </a:rPr>
              <a:t>https://academicguides.waldenu.edu/writingcenter/writingprocess/arguments</a:t>
            </a:r>
            <a:endParaRPr lang="en-GB" dirty="0"/>
          </a:p>
        </p:txBody>
      </p:sp>
    </p:spTree>
    <p:extLst>
      <p:ext uri="{BB962C8B-B14F-4D97-AF65-F5344CB8AC3E}">
        <p14:creationId xmlns:p14="http://schemas.microsoft.com/office/powerpoint/2010/main" val="1965279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What is argumentative writing?</a:t>
            </a:r>
          </a:p>
        </p:txBody>
      </p:sp>
      <p:sp>
        <p:nvSpPr>
          <p:cNvPr id="6" name="Rectangle 5"/>
          <p:cNvSpPr/>
          <p:nvPr/>
        </p:nvSpPr>
        <p:spPr>
          <a:xfrm>
            <a:off x="107504" y="1484784"/>
            <a:ext cx="8568952" cy="4401205"/>
          </a:xfrm>
          <a:prstGeom prst="rect">
            <a:avLst/>
          </a:prstGeom>
        </p:spPr>
        <p:txBody>
          <a:bodyPr wrap="square">
            <a:spAutoFit/>
          </a:bodyPr>
          <a:lstStyle/>
          <a:p>
            <a:r>
              <a:rPr lang="en-GB" sz="2800" dirty="0" smtClean="0">
                <a:solidFill>
                  <a:schemeClr val="accent6">
                    <a:lumMod val="50000"/>
                  </a:schemeClr>
                </a:solidFill>
                <a:latin typeface="Verdana" panose="020B0604030504040204" pitchFamily="34" charset="0"/>
                <a:ea typeface="Verdana" panose="020B0604030504040204" pitchFamily="34" charset="0"/>
              </a:rPr>
              <a:t>An </a:t>
            </a:r>
            <a:r>
              <a:rPr lang="en-GB" sz="2800" dirty="0">
                <a:solidFill>
                  <a:schemeClr val="accent6">
                    <a:lumMod val="50000"/>
                  </a:schemeClr>
                </a:solidFill>
                <a:latin typeface="Verdana" panose="020B0604030504040204" pitchFamily="34" charset="0"/>
                <a:ea typeface="Verdana" panose="020B0604030504040204" pitchFamily="34" charset="0"/>
              </a:rPr>
              <a:t>academic argument is not bickering. It is rather is more like the kind of conversation you might have if you are trying to settle something with another person, or the kind of document you might write if you are trying to convince somebody to provide you with funding, do something particular or indeed stop doing something. Another term for this kind of rhetorical and textual work could be called making a case</a:t>
            </a:r>
            <a:r>
              <a:rPr lang="en-GB" sz="2800" dirty="0" smtClean="0">
                <a:solidFill>
                  <a:schemeClr val="accent6">
                    <a:lumMod val="50000"/>
                  </a:schemeClr>
                </a:solidFill>
                <a:latin typeface="Verdana" panose="020B0604030504040204" pitchFamily="34" charset="0"/>
                <a:ea typeface="Verdana" panose="020B0604030504040204" pitchFamily="34" charset="0"/>
              </a:rPr>
              <a:t> </a:t>
            </a:r>
            <a:endParaRPr lang="en-GB" sz="2800" dirty="0">
              <a:solidFill>
                <a:schemeClr val="accent6">
                  <a:lumMod val="50000"/>
                </a:schemeClr>
              </a:solidFill>
              <a:latin typeface="Verdana" panose="020B0604030504040204" pitchFamily="34" charset="0"/>
              <a:ea typeface="Verdana" panose="020B0604030504040204" pitchFamily="34" charset="0"/>
            </a:endParaRPr>
          </a:p>
        </p:txBody>
      </p:sp>
      <p:sp>
        <p:nvSpPr>
          <p:cNvPr id="3" name="Rectangle 2"/>
          <p:cNvSpPr/>
          <p:nvPr/>
        </p:nvSpPr>
        <p:spPr>
          <a:xfrm>
            <a:off x="112936" y="6174368"/>
            <a:ext cx="7632848" cy="369332"/>
          </a:xfrm>
          <a:prstGeom prst="rect">
            <a:avLst/>
          </a:prstGeom>
        </p:spPr>
        <p:txBody>
          <a:bodyPr wrap="square">
            <a:spAutoFit/>
          </a:bodyPr>
          <a:lstStyle/>
          <a:p>
            <a:r>
              <a:rPr lang="en-GB" dirty="0">
                <a:hlinkClick r:id="rId2"/>
              </a:rPr>
              <a:t>https://patthomson.net/2011/07/30/research-as-an-argument/</a:t>
            </a:r>
            <a:endParaRPr lang="en-GB" dirty="0"/>
          </a:p>
        </p:txBody>
      </p:sp>
    </p:spTree>
    <p:extLst>
      <p:ext uri="{BB962C8B-B14F-4D97-AF65-F5344CB8AC3E}">
        <p14:creationId xmlns:p14="http://schemas.microsoft.com/office/powerpoint/2010/main" val="149653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88987"/>
            <a:ext cx="7488237" cy="1007765"/>
          </a:xfrm>
        </p:spPr>
        <p:txBody>
          <a:bodyPr/>
          <a:lstStyle/>
          <a:p>
            <a:r>
              <a:rPr lang="en-GB" sz="4000" dirty="0"/>
              <a:t>What is argumentative writing?</a:t>
            </a:r>
          </a:p>
        </p:txBody>
      </p:sp>
      <p:sp>
        <p:nvSpPr>
          <p:cNvPr id="4" name="Rectangle 3"/>
          <p:cNvSpPr/>
          <p:nvPr/>
        </p:nvSpPr>
        <p:spPr>
          <a:xfrm>
            <a:off x="323528" y="1412776"/>
            <a:ext cx="8640960" cy="4401205"/>
          </a:xfrm>
          <a:prstGeom prst="rect">
            <a:avLst/>
          </a:prstGeom>
        </p:spPr>
        <p:txBody>
          <a:bodyPr wrap="square">
            <a:spAutoFit/>
          </a:bodyPr>
          <a:lstStyle/>
          <a:p>
            <a:pPr fontAlgn="base">
              <a:lnSpc>
                <a:spcPct val="150000"/>
              </a:lnSpc>
              <a:spcAft>
                <a:spcPts val="1200"/>
              </a:spcAft>
            </a:pPr>
            <a:r>
              <a:rPr lang="en-GB" sz="3200" dirty="0" smtClean="0">
                <a:solidFill>
                  <a:schemeClr val="accent6">
                    <a:lumMod val="50000"/>
                  </a:schemeClr>
                </a:solidFill>
                <a:latin typeface="Verdana"/>
              </a:rPr>
              <a:t>Argumentative writing includes:</a:t>
            </a:r>
          </a:p>
          <a:p>
            <a:pPr marL="457200" indent="-457200" fontAlgn="base">
              <a:lnSpc>
                <a:spcPct val="150000"/>
              </a:lnSpc>
              <a:spcAft>
                <a:spcPts val="1200"/>
              </a:spcAft>
              <a:buFont typeface="Arial" panose="020B0604020202020204" pitchFamily="34" charset="0"/>
              <a:buChar char="•"/>
            </a:pPr>
            <a:r>
              <a:rPr lang="en-GB" sz="3200" dirty="0" smtClean="0">
                <a:solidFill>
                  <a:schemeClr val="accent6">
                    <a:lumMod val="50000"/>
                  </a:schemeClr>
                </a:solidFill>
                <a:latin typeface="Verdana"/>
              </a:rPr>
              <a:t>a clear position / thesis statement</a:t>
            </a:r>
          </a:p>
          <a:p>
            <a:pPr marL="457200" indent="-457200" fontAlgn="base">
              <a:lnSpc>
                <a:spcPct val="150000"/>
              </a:lnSpc>
              <a:spcAft>
                <a:spcPts val="1200"/>
              </a:spcAft>
              <a:buFont typeface="Arial" panose="020B0604020202020204" pitchFamily="34" charset="0"/>
              <a:buChar char="•"/>
            </a:pPr>
            <a:r>
              <a:rPr lang="en-GB" sz="3200" dirty="0" smtClean="0">
                <a:solidFill>
                  <a:schemeClr val="accent6">
                    <a:lumMod val="50000"/>
                  </a:schemeClr>
                </a:solidFill>
                <a:latin typeface="Verdana"/>
              </a:rPr>
              <a:t>evidential support</a:t>
            </a:r>
          </a:p>
          <a:p>
            <a:pPr marL="457200" indent="-457200" fontAlgn="base">
              <a:lnSpc>
                <a:spcPct val="150000"/>
              </a:lnSpc>
              <a:spcAft>
                <a:spcPts val="1200"/>
              </a:spcAft>
              <a:buFont typeface="Arial" panose="020B0604020202020204" pitchFamily="34" charset="0"/>
              <a:buChar char="•"/>
            </a:pPr>
            <a:r>
              <a:rPr lang="en-GB" sz="3200" dirty="0" smtClean="0">
                <a:solidFill>
                  <a:schemeClr val="accent6">
                    <a:lumMod val="50000"/>
                  </a:schemeClr>
                </a:solidFill>
                <a:latin typeface="Verdana"/>
              </a:rPr>
              <a:t>analysis of the evidence</a:t>
            </a:r>
            <a:endParaRPr lang="en-GB" sz="3200" dirty="0">
              <a:solidFill>
                <a:schemeClr val="accent6">
                  <a:lumMod val="50000"/>
                </a:schemeClr>
              </a:solidFill>
              <a:latin typeface="Verdana"/>
            </a:endParaRPr>
          </a:p>
          <a:p>
            <a:pPr marL="457200" indent="-457200" fontAlgn="base">
              <a:lnSpc>
                <a:spcPct val="150000"/>
              </a:lnSpc>
              <a:spcAft>
                <a:spcPts val="1200"/>
              </a:spcAft>
              <a:buFont typeface="Arial" panose="020B0604020202020204" pitchFamily="34" charset="0"/>
              <a:buChar char="•"/>
            </a:pPr>
            <a:endParaRPr lang="en-GB" sz="3200" dirty="0" smtClean="0">
              <a:solidFill>
                <a:schemeClr val="accent6">
                  <a:lumMod val="50000"/>
                </a:schemeClr>
              </a:solidFill>
              <a:latin typeface="Verdana"/>
            </a:endParaRPr>
          </a:p>
        </p:txBody>
      </p:sp>
    </p:spTree>
    <p:extLst>
      <p:ext uri="{BB962C8B-B14F-4D97-AF65-F5344CB8AC3E}">
        <p14:creationId xmlns:p14="http://schemas.microsoft.com/office/powerpoint/2010/main" val="4248563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Thesis statements</a:t>
            </a:r>
          </a:p>
        </p:txBody>
      </p:sp>
      <p:sp>
        <p:nvSpPr>
          <p:cNvPr id="5" name="Rectangle 4"/>
          <p:cNvSpPr/>
          <p:nvPr/>
        </p:nvSpPr>
        <p:spPr>
          <a:xfrm>
            <a:off x="253899" y="1268760"/>
            <a:ext cx="8640960" cy="5262979"/>
          </a:xfrm>
          <a:prstGeom prst="rect">
            <a:avLst/>
          </a:prstGeom>
        </p:spPr>
        <p:txBody>
          <a:bodyPr wrap="square">
            <a:spAutoFit/>
          </a:bodyPr>
          <a:lstStyle/>
          <a:p>
            <a:pPr fontAlgn="base"/>
            <a:r>
              <a:rPr lang="en-GB" sz="2800" dirty="0">
                <a:solidFill>
                  <a:schemeClr val="accent6">
                    <a:lumMod val="50000"/>
                  </a:schemeClr>
                </a:solidFill>
                <a:latin typeface="Verdana"/>
              </a:rPr>
              <a:t>A </a:t>
            </a:r>
            <a:r>
              <a:rPr lang="en-GB" sz="2800" b="1" dirty="0" smtClean="0">
                <a:solidFill>
                  <a:schemeClr val="accent6">
                    <a:lumMod val="50000"/>
                  </a:schemeClr>
                </a:solidFill>
                <a:latin typeface="Verdana"/>
              </a:rPr>
              <a:t>good</a:t>
            </a:r>
            <a:r>
              <a:rPr lang="en-GB" sz="2800" dirty="0" smtClean="0">
                <a:solidFill>
                  <a:schemeClr val="accent6">
                    <a:lumMod val="50000"/>
                  </a:schemeClr>
                </a:solidFill>
                <a:latin typeface="Verdana"/>
              </a:rPr>
              <a:t> thesis </a:t>
            </a:r>
            <a:r>
              <a:rPr lang="en-GB" sz="2800" dirty="0">
                <a:solidFill>
                  <a:schemeClr val="accent6">
                    <a:lumMod val="50000"/>
                  </a:schemeClr>
                </a:solidFill>
                <a:latin typeface="Verdana"/>
              </a:rPr>
              <a:t>statement:</a:t>
            </a:r>
          </a:p>
          <a:p>
            <a:pPr fontAlgn="base"/>
            <a:endParaRPr lang="en-GB" sz="2800" dirty="0" smtClean="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informs the reader of the </a:t>
            </a:r>
            <a:r>
              <a:rPr lang="en-GB" sz="2800" b="1" dirty="0" smtClean="0">
                <a:solidFill>
                  <a:schemeClr val="accent6">
                    <a:lumMod val="50000"/>
                  </a:schemeClr>
                </a:solidFill>
                <a:latin typeface="Verdana"/>
              </a:rPr>
              <a:t>purpose</a:t>
            </a:r>
            <a:r>
              <a:rPr lang="en-GB" sz="2800" dirty="0" smtClean="0">
                <a:solidFill>
                  <a:schemeClr val="accent6">
                    <a:lumMod val="50000"/>
                  </a:schemeClr>
                </a:solidFill>
                <a:latin typeface="Verdana"/>
              </a:rPr>
              <a:t> of the essay</a:t>
            </a:r>
          </a:p>
          <a:p>
            <a:pPr marL="457200" indent="-457200" fontAlgn="base">
              <a:buFont typeface="Arial" panose="020B0604020202020204" pitchFamily="34" charset="0"/>
              <a:buChar char="•"/>
            </a:pP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r>
              <a:rPr lang="en-GB" sz="2800" dirty="0">
                <a:solidFill>
                  <a:schemeClr val="accent6">
                    <a:lumMod val="50000"/>
                  </a:schemeClr>
                </a:solidFill>
                <a:latin typeface="Verdana"/>
              </a:rPr>
              <a:t>informs the reader of the </a:t>
            </a:r>
            <a:r>
              <a:rPr lang="en-GB" sz="2800" b="1" dirty="0" smtClean="0">
                <a:solidFill>
                  <a:schemeClr val="accent6">
                    <a:lumMod val="50000"/>
                  </a:schemeClr>
                </a:solidFill>
                <a:latin typeface="Verdana"/>
              </a:rPr>
              <a:t>direction</a:t>
            </a:r>
            <a:r>
              <a:rPr lang="en-GB" sz="2800" dirty="0" smtClean="0">
                <a:solidFill>
                  <a:schemeClr val="accent6">
                    <a:lumMod val="50000"/>
                  </a:schemeClr>
                </a:solidFill>
                <a:latin typeface="Verdana"/>
              </a:rPr>
              <a:t> and </a:t>
            </a:r>
            <a:r>
              <a:rPr lang="en-GB" sz="2800" b="1" dirty="0" smtClean="0">
                <a:solidFill>
                  <a:schemeClr val="accent6">
                    <a:lumMod val="50000"/>
                  </a:schemeClr>
                </a:solidFill>
                <a:latin typeface="Verdana"/>
              </a:rPr>
              <a:t>scope</a:t>
            </a:r>
            <a:r>
              <a:rPr lang="en-GB" sz="2800" dirty="0" smtClean="0">
                <a:solidFill>
                  <a:schemeClr val="accent6">
                    <a:lumMod val="50000"/>
                  </a:schemeClr>
                </a:solidFill>
                <a:latin typeface="Verdana"/>
              </a:rPr>
              <a:t> of </a:t>
            </a:r>
            <a:r>
              <a:rPr lang="en-GB" sz="2800" dirty="0">
                <a:solidFill>
                  <a:schemeClr val="accent6">
                    <a:lumMod val="50000"/>
                  </a:schemeClr>
                </a:solidFill>
                <a:latin typeface="Verdana"/>
              </a:rPr>
              <a:t>the essay</a:t>
            </a:r>
          </a:p>
          <a:p>
            <a:pPr marL="457200" indent="-457200" fontAlgn="base">
              <a:buFont typeface="Arial" panose="020B0604020202020204" pitchFamily="34" charset="0"/>
              <a:buChar char="•"/>
            </a:pP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r>
              <a:rPr lang="en-GB" sz="2800" b="1" dirty="0">
                <a:solidFill>
                  <a:schemeClr val="accent6">
                    <a:lumMod val="50000"/>
                  </a:schemeClr>
                </a:solidFill>
                <a:latin typeface="Verdana"/>
              </a:rPr>
              <a:t>o</a:t>
            </a:r>
            <a:r>
              <a:rPr lang="en-GB" sz="2800" b="1" dirty="0" smtClean="0">
                <a:solidFill>
                  <a:schemeClr val="accent6">
                    <a:lumMod val="50000"/>
                  </a:schemeClr>
                </a:solidFill>
                <a:latin typeface="Verdana"/>
              </a:rPr>
              <a:t>utlines</a:t>
            </a:r>
            <a:r>
              <a:rPr lang="en-GB" sz="2800" dirty="0" smtClean="0">
                <a:solidFill>
                  <a:schemeClr val="accent6">
                    <a:lumMod val="50000"/>
                  </a:schemeClr>
                </a:solidFill>
                <a:latin typeface="Verdana"/>
              </a:rPr>
              <a:t> a </a:t>
            </a:r>
            <a:r>
              <a:rPr lang="en-GB" sz="2800" b="1" dirty="0" smtClean="0">
                <a:solidFill>
                  <a:schemeClr val="accent6">
                    <a:lumMod val="50000"/>
                  </a:schemeClr>
                </a:solidFill>
                <a:latin typeface="Verdana"/>
              </a:rPr>
              <a:t>position</a:t>
            </a:r>
            <a:r>
              <a:rPr lang="en-GB" sz="2800" dirty="0" smtClean="0">
                <a:solidFill>
                  <a:schemeClr val="accent6">
                    <a:lumMod val="50000"/>
                  </a:schemeClr>
                </a:solidFill>
                <a:latin typeface="Verdana"/>
              </a:rPr>
              <a:t> (yours) which can be </a:t>
            </a:r>
            <a:r>
              <a:rPr lang="en-GB" sz="2800" b="1" dirty="0" smtClean="0">
                <a:solidFill>
                  <a:schemeClr val="accent6">
                    <a:lumMod val="50000"/>
                  </a:schemeClr>
                </a:solidFill>
                <a:latin typeface="Verdana"/>
              </a:rPr>
              <a:t>debated</a:t>
            </a:r>
          </a:p>
          <a:p>
            <a:pPr marL="457200" indent="-457200" fontAlgn="base">
              <a:buFont typeface="Arial" panose="020B0604020202020204" pitchFamily="34" charset="0"/>
              <a:buChar char="•"/>
            </a:pP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usually ends </a:t>
            </a:r>
            <a:r>
              <a:rPr lang="en-GB" sz="2800" dirty="0">
                <a:solidFill>
                  <a:schemeClr val="accent6">
                    <a:lumMod val="50000"/>
                  </a:schemeClr>
                </a:solidFill>
                <a:latin typeface="Verdana"/>
              </a:rPr>
              <a:t>the </a:t>
            </a:r>
            <a:r>
              <a:rPr lang="en-GB" sz="2800" dirty="0" smtClean="0">
                <a:solidFill>
                  <a:schemeClr val="accent6">
                    <a:lumMod val="50000"/>
                  </a:schemeClr>
                </a:solidFill>
                <a:latin typeface="Verdana"/>
              </a:rPr>
              <a:t>introduction</a:t>
            </a:r>
          </a:p>
        </p:txBody>
      </p:sp>
    </p:spTree>
    <p:extLst>
      <p:ext uri="{BB962C8B-B14F-4D97-AF65-F5344CB8AC3E}">
        <p14:creationId xmlns:p14="http://schemas.microsoft.com/office/powerpoint/2010/main" val="207658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Example dissertation question</a:t>
            </a:r>
            <a:endParaRPr lang="en-GB" dirty="0"/>
          </a:p>
        </p:txBody>
      </p:sp>
      <p:sp>
        <p:nvSpPr>
          <p:cNvPr id="4" name="Rectangle 3"/>
          <p:cNvSpPr/>
          <p:nvPr/>
        </p:nvSpPr>
        <p:spPr>
          <a:xfrm>
            <a:off x="611560" y="1951673"/>
            <a:ext cx="7704856" cy="3046988"/>
          </a:xfrm>
          <a:prstGeom prst="rect">
            <a:avLst/>
          </a:prstGeom>
        </p:spPr>
        <p:txBody>
          <a:bodyPr wrap="square">
            <a:spAutoFit/>
          </a:bodyPr>
          <a:lstStyle/>
          <a:p>
            <a:r>
              <a:rPr lang="en-GB" sz="4800" dirty="0">
                <a:latin typeface="+mn-lt"/>
              </a:rPr>
              <a:t>‘Is secularisation necessary to end religious fundamentalism?’</a:t>
            </a:r>
          </a:p>
        </p:txBody>
      </p:sp>
    </p:spTree>
    <p:extLst>
      <p:ext uri="{BB962C8B-B14F-4D97-AF65-F5344CB8AC3E}">
        <p14:creationId xmlns:p14="http://schemas.microsoft.com/office/powerpoint/2010/main" val="3347589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Thesis statements</a:t>
            </a:r>
          </a:p>
        </p:txBody>
      </p:sp>
      <p:sp>
        <p:nvSpPr>
          <p:cNvPr id="4" name="Rectangle 3"/>
          <p:cNvSpPr/>
          <p:nvPr/>
        </p:nvSpPr>
        <p:spPr>
          <a:xfrm>
            <a:off x="253899" y="1268760"/>
            <a:ext cx="8640960" cy="3970318"/>
          </a:xfrm>
          <a:prstGeom prst="rect">
            <a:avLst/>
          </a:prstGeom>
        </p:spPr>
        <p:txBody>
          <a:bodyPr wrap="square">
            <a:spAutoFit/>
          </a:bodyPr>
          <a:lstStyle/>
          <a:p>
            <a:pPr fontAlgn="base"/>
            <a:r>
              <a:rPr lang="en-GB" sz="2800" dirty="0">
                <a:solidFill>
                  <a:schemeClr val="accent6">
                    <a:lumMod val="50000"/>
                  </a:schemeClr>
                </a:solidFill>
                <a:latin typeface="Verdana"/>
              </a:rPr>
              <a:t>A thesis statement:</a:t>
            </a:r>
          </a:p>
          <a:p>
            <a:pPr marL="457200" indent="-457200" fontAlgn="base">
              <a:buFont typeface="Arial" panose="020B0604020202020204" pitchFamily="34" charset="0"/>
              <a:buChar char="•"/>
            </a:pPr>
            <a:endParaRPr lang="en-GB" sz="2800" dirty="0" smtClean="0">
              <a:solidFill>
                <a:schemeClr val="accent6">
                  <a:lumMod val="50000"/>
                </a:schemeClr>
              </a:solidFill>
              <a:latin typeface="Verdana"/>
            </a:endParaRPr>
          </a:p>
          <a:p>
            <a:pPr marL="457200" indent="-457200" fontAlgn="base">
              <a:buFont typeface="Arial" panose="020B0604020202020204" pitchFamily="34" charset="0"/>
              <a:buChar char="•"/>
            </a:pPr>
            <a:r>
              <a:rPr lang="en-GB" sz="2800" b="1" dirty="0" smtClean="0">
                <a:solidFill>
                  <a:schemeClr val="accent6">
                    <a:lumMod val="50000"/>
                  </a:schemeClr>
                </a:solidFill>
                <a:latin typeface="Verdana"/>
              </a:rPr>
              <a:t>is</a:t>
            </a:r>
            <a:r>
              <a:rPr lang="en-GB" sz="2800" dirty="0" smtClean="0">
                <a:solidFill>
                  <a:schemeClr val="accent6">
                    <a:lumMod val="50000"/>
                  </a:schemeClr>
                </a:solidFill>
                <a:latin typeface="Verdana"/>
              </a:rPr>
              <a:t> </a:t>
            </a:r>
            <a:r>
              <a:rPr lang="en-GB" sz="2800" b="1" dirty="0" smtClean="0">
                <a:solidFill>
                  <a:schemeClr val="accent6">
                    <a:lumMod val="50000"/>
                  </a:schemeClr>
                </a:solidFill>
                <a:latin typeface="Verdana"/>
              </a:rPr>
              <a:t>not </a:t>
            </a:r>
            <a:r>
              <a:rPr lang="en-GB" sz="2800" dirty="0" smtClean="0">
                <a:solidFill>
                  <a:schemeClr val="accent6">
                    <a:lumMod val="50000"/>
                  </a:schemeClr>
                </a:solidFill>
                <a:latin typeface="Verdana"/>
              </a:rPr>
              <a:t>the question or topic</a:t>
            </a:r>
          </a:p>
          <a:p>
            <a:pPr marL="457200" indent="-457200" fontAlgn="base">
              <a:buFont typeface="Arial" panose="020B0604020202020204" pitchFamily="34" charset="0"/>
              <a:buChar char="•"/>
            </a:pPr>
            <a:endParaRPr lang="en-GB" sz="2800" dirty="0" smtClean="0">
              <a:solidFill>
                <a:schemeClr val="accent6">
                  <a:lumMod val="50000"/>
                </a:schemeClr>
              </a:solidFill>
              <a:latin typeface="Verdana"/>
            </a:endParaRPr>
          </a:p>
          <a:p>
            <a:pPr marL="457200" indent="-457200" fontAlgn="base">
              <a:buFont typeface="Arial" panose="020B0604020202020204" pitchFamily="34" charset="0"/>
              <a:buChar char="•"/>
            </a:pPr>
            <a:r>
              <a:rPr lang="en-GB" sz="2800" b="1" dirty="0" smtClean="0">
                <a:solidFill>
                  <a:schemeClr val="accent6">
                    <a:lumMod val="50000"/>
                  </a:schemeClr>
                </a:solidFill>
                <a:latin typeface="Verdana"/>
              </a:rPr>
              <a:t>is </a:t>
            </a:r>
            <a:r>
              <a:rPr lang="en-GB" sz="2800" dirty="0" smtClean="0">
                <a:solidFill>
                  <a:schemeClr val="accent6">
                    <a:lumMod val="50000"/>
                  </a:schemeClr>
                </a:solidFill>
                <a:latin typeface="Verdana"/>
              </a:rPr>
              <a:t>how you will go about answering the question or exploring the topic</a:t>
            </a:r>
          </a:p>
          <a:p>
            <a:pPr marL="457200" indent="-457200" fontAlgn="base">
              <a:buFont typeface="Arial" panose="020B0604020202020204" pitchFamily="34" charset="0"/>
              <a:buChar char="•"/>
            </a:pPr>
            <a:endParaRPr lang="en-GB" sz="2800" b="1" dirty="0">
              <a:solidFill>
                <a:schemeClr val="accent6">
                  <a:lumMod val="50000"/>
                </a:schemeClr>
              </a:solidFill>
              <a:latin typeface="Verdana"/>
            </a:endParaRPr>
          </a:p>
          <a:p>
            <a:pPr marL="457200" indent="-457200" fontAlgn="base">
              <a:buFont typeface="Arial" panose="020B0604020202020204" pitchFamily="34" charset="0"/>
              <a:buChar char="•"/>
            </a:pPr>
            <a:r>
              <a:rPr lang="en-GB" sz="2800" b="1" dirty="0" smtClean="0">
                <a:solidFill>
                  <a:schemeClr val="accent6">
                    <a:lumMod val="50000"/>
                  </a:schemeClr>
                </a:solidFill>
                <a:latin typeface="Verdana"/>
              </a:rPr>
              <a:t>is </a:t>
            </a:r>
            <a:r>
              <a:rPr lang="en-GB" sz="2800" dirty="0" smtClean="0">
                <a:solidFill>
                  <a:schemeClr val="accent6">
                    <a:lumMod val="50000"/>
                  </a:schemeClr>
                </a:solidFill>
                <a:latin typeface="Verdana"/>
              </a:rPr>
              <a:t>your </a:t>
            </a:r>
            <a:r>
              <a:rPr lang="en-GB" sz="2800" dirty="0">
                <a:solidFill>
                  <a:schemeClr val="accent6">
                    <a:lumMod val="50000"/>
                  </a:schemeClr>
                </a:solidFill>
                <a:latin typeface="Verdana"/>
              </a:rPr>
              <a:t>main point, </a:t>
            </a:r>
            <a:r>
              <a:rPr lang="en-GB" sz="2800" dirty="0" smtClean="0">
                <a:solidFill>
                  <a:schemeClr val="accent6">
                    <a:lumMod val="50000"/>
                  </a:schemeClr>
                </a:solidFill>
                <a:latin typeface="Verdana"/>
              </a:rPr>
              <a:t>your </a:t>
            </a:r>
            <a:r>
              <a:rPr lang="en-GB" sz="2800" dirty="0">
                <a:solidFill>
                  <a:schemeClr val="accent6">
                    <a:lumMod val="50000"/>
                  </a:schemeClr>
                </a:solidFill>
                <a:latin typeface="Verdana"/>
              </a:rPr>
              <a:t>main idea, or central message</a:t>
            </a:r>
            <a:endParaRPr lang="en-GB" sz="2800" dirty="0" smtClean="0">
              <a:solidFill>
                <a:schemeClr val="accent6">
                  <a:lumMod val="50000"/>
                </a:schemeClr>
              </a:solidFill>
              <a:latin typeface="Verdana"/>
            </a:endParaRPr>
          </a:p>
        </p:txBody>
      </p:sp>
    </p:spTree>
    <p:extLst>
      <p:ext uri="{BB962C8B-B14F-4D97-AF65-F5344CB8AC3E}">
        <p14:creationId xmlns:p14="http://schemas.microsoft.com/office/powerpoint/2010/main" val="3329563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Thesis statements</a:t>
            </a:r>
          </a:p>
        </p:txBody>
      </p:sp>
      <p:sp>
        <p:nvSpPr>
          <p:cNvPr id="4" name="Rectangle 3"/>
          <p:cNvSpPr/>
          <p:nvPr/>
        </p:nvSpPr>
        <p:spPr>
          <a:xfrm>
            <a:off x="253899" y="1268760"/>
            <a:ext cx="8640960" cy="5693866"/>
          </a:xfrm>
          <a:prstGeom prst="rect">
            <a:avLst/>
          </a:prstGeom>
        </p:spPr>
        <p:txBody>
          <a:bodyPr wrap="square">
            <a:spAutoFit/>
          </a:bodyPr>
          <a:lstStyle/>
          <a:p>
            <a:pPr fontAlgn="base"/>
            <a:r>
              <a:rPr lang="en-GB" sz="2800" dirty="0" smtClean="0">
                <a:solidFill>
                  <a:srgbClr val="004A82"/>
                </a:solidFill>
                <a:latin typeface="Verdana"/>
              </a:rPr>
              <a:t>Activity – create a thesis statement, given the topic:</a:t>
            </a:r>
            <a:endParaRPr lang="en-GB" sz="2800" dirty="0">
              <a:solidFill>
                <a:srgbClr val="004A82"/>
              </a:solidFill>
              <a:latin typeface="Verdana"/>
            </a:endParaRPr>
          </a:p>
          <a:p>
            <a:pPr marL="457200" indent="-457200" fontAlgn="base">
              <a:buFont typeface="Arial" panose="020B0604020202020204" pitchFamily="34" charset="0"/>
              <a:buChar char="•"/>
            </a:pPr>
            <a:endParaRPr lang="en-GB" sz="2800" dirty="0" smtClean="0">
              <a:solidFill>
                <a:srgbClr val="595959"/>
              </a:solidFill>
              <a:latin typeface="Verdana"/>
            </a:endParaRPr>
          </a:p>
          <a:p>
            <a:pPr marL="457200" indent="-457200" fontAlgn="base">
              <a:buFont typeface="Arial" panose="020B0604020202020204" pitchFamily="34" charset="0"/>
              <a:buChar char="•"/>
            </a:pPr>
            <a:r>
              <a:rPr lang="en-GB" sz="2800" dirty="0">
                <a:solidFill>
                  <a:schemeClr val="accent6">
                    <a:lumMod val="50000"/>
                  </a:schemeClr>
                </a:solidFill>
                <a:latin typeface="Verdana"/>
              </a:rPr>
              <a:t>‘Is secularisation necessary to end religious fundamentalism?’</a:t>
            </a:r>
          </a:p>
          <a:p>
            <a:pPr marL="457200" indent="-457200" fontAlgn="base">
              <a:buFont typeface="Arial" panose="020B0604020202020204" pitchFamily="34" charset="0"/>
              <a:buChar char="•"/>
            </a:pPr>
            <a:endParaRPr lang="en-GB" sz="2800" dirty="0" smtClean="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Spend 5 minutes talking with your group</a:t>
            </a: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endParaRPr lang="en-GB" sz="2800" dirty="0" smtClean="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What possible thesis statements relate to your topic area?</a:t>
            </a:r>
          </a:p>
          <a:p>
            <a:pPr marL="457200" indent="-457200" fontAlgn="base">
              <a:buFont typeface="Arial" panose="020B0604020202020204" pitchFamily="34" charset="0"/>
              <a:buChar char="•"/>
            </a:pPr>
            <a:endParaRPr lang="en-GB" sz="2800" dirty="0">
              <a:solidFill>
                <a:srgbClr val="595959"/>
              </a:solidFill>
              <a:latin typeface="Verdana"/>
            </a:endParaRPr>
          </a:p>
          <a:p>
            <a:pPr fontAlgn="base"/>
            <a:endParaRPr lang="en-GB" sz="2800" dirty="0" smtClean="0">
              <a:solidFill>
                <a:srgbClr val="595959"/>
              </a:solidFill>
              <a:latin typeface="Verdana"/>
            </a:endParaRPr>
          </a:p>
          <a:p>
            <a:pPr marL="457200" indent="-457200" fontAlgn="base">
              <a:buFont typeface="Arial" panose="020B0604020202020204" pitchFamily="34" charset="0"/>
              <a:buChar char="•"/>
            </a:pPr>
            <a:endParaRPr lang="en-GB" sz="2800" dirty="0" smtClean="0">
              <a:solidFill>
                <a:srgbClr val="595959"/>
              </a:solidFill>
              <a:latin typeface="Verdana"/>
            </a:endParaRPr>
          </a:p>
        </p:txBody>
      </p:sp>
    </p:spTree>
    <p:extLst>
      <p:ext uri="{BB962C8B-B14F-4D97-AF65-F5344CB8AC3E}">
        <p14:creationId xmlns:p14="http://schemas.microsoft.com/office/powerpoint/2010/main" val="1428366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53896" y="4437112"/>
            <a:ext cx="3096344" cy="1872208"/>
          </a:xfrm>
          <a:prstGeom prst="roundRect">
            <a:avLst/>
          </a:prstGeom>
          <a:solidFill>
            <a:srgbClr val="009B9B">
              <a:alpha val="21000"/>
            </a:srgbClr>
          </a:solidFill>
          <a:ln w="28575">
            <a:solidFill>
              <a:srgbClr val="009B9B"/>
            </a:solidFill>
          </a:ln>
        </p:spPr>
        <p:txBody>
          <a:bodyPr/>
          <a:lstStyle/>
          <a:p>
            <a:r>
              <a:rPr lang="en-GB" sz="2800" dirty="0" smtClean="0">
                <a:solidFill>
                  <a:schemeClr val="accent6">
                    <a:lumMod val="50000"/>
                  </a:schemeClr>
                </a:solidFill>
              </a:rPr>
              <a:t>Secularisation on its own cannot end religious fundamentalism</a:t>
            </a:r>
            <a:endParaRPr lang="en-GB" sz="2800" dirty="0">
              <a:solidFill>
                <a:schemeClr val="accent6">
                  <a:lumMod val="50000"/>
                </a:schemeClr>
              </a:solidFill>
            </a:endParaRPr>
          </a:p>
        </p:txBody>
      </p:sp>
      <p:sp>
        <p:nvSpPr>
          <p:cNvPr id="3" name="Text Placeholder 2"/>
          <p:cNvSpPr>
            <a:spLocks noGrp="1"/>
          </p:cNvSpPr>
          <p:nvPr>
            <p:ph type="body" sz="quarter" idx="15"/>
          </p:nvPr>
        </p:nvSpPr>
        <p:spPr>
          <a:xfrm>
            <a:off x="433616" y="2046818"/>
            <a:ext cx="2520280" cy="1872208"/>
          </a:xfrm>
          <a:prstGeom prst="roundRect">
            <a:avLst/>
          </a:prstGeom>
          <a:solidFill>
            <a:srgbClr val="7A1F7F">
              <a:alpha val="16000"/>
            </a:srgbClr>
          </a:solidFill>
          <a:ln w="28575">
            <a:solidFill>
              <a:srgbClr val="7A1F7F"/>
            </a:solidFill>
          </a:ln>
        </p:spPr>
        <p:txBody>
          <a:bodyPr/>
          <a:lstStyle/>
          <a:p>
            <a:r>
              <a:rPr lang="en-GB" sz="2800" dirty="0" smtClean="0">
                <a:solidFill>
                  <a:schemeClr val="accent6">
                    <a:lumMod val="50000"/>
                  </a:schemeClr>
                </a:solidFill>
              </a:rPr>
              <a:t>Secularisation is necessary</a:t>
            </a:r>
            <a:endParaRPr lang="en-GB" sz="2800" dirty="0">
              <a:solidFill>
                <a:schemeClr val="accent6">
                  <a:lumMod val="50000"/>
                </a:schemeClr>
              </a:solidFill>
            </a:endParaRPr>
          </a:p>
        </p:txBody>
      </p:sp>
      <p:sp>
        <p:nvSpPr>
          <p:cNvPr id="4" name="Text Placeholder 3"/>
          <p:cNvSpPr>
            <a:spLocks noGrp="1"/>
          </p:cNvSpPr>
          <p:nvPr>
            <p:ph type="body" sz="quarter" idx="10"/>
          </p:nvPr>
        </p:nvSpPr>
        <p:spPr/>
        <p:txBody>
          <a:bodyPr/>
          <a:lstStyle/>
          <a:p>
            <a:r>
              <a:rPr lang="en-GB" dirty="0" smtClean="0">
                <a:solidFill>
                  <a:srgbClr val="7A1F7F"/>
                </a:solidFill>
              </a:rPr>
              <a:t>Possible Thesis Statements</a:t>
            </a:r>
            <a:endParaRPr lang="en-GB" dirty="0">
              <a:solidFill>
                <a:srgbClr val="7A1F7F"/>
              </a:solidFill>
            </a:endParaRPr>
          </a:p>
        </p:txBody>
      </p:sp>
      <p:sp>
        <p:nvSpPr>
          <p:cNvPr id="5" name="Text Placeholder 4"/>
          <p:cNvSpPr>
            <a:spLocks noGrp="1"/>
          </p:cNvSpPr>
          <p:nvPr>
            <p:ph type="body" sz="quarter" idx="16"/>
          </p:nvPr>
        </p:nvSpPr>
        <p:spPr>
          <a:xfrm>
            <a:off x="6050240" y="2032074"/>
            <a:ext cx="2520280" cy="1872208"/>
          </a:xfrm>
          <a:prstGeom prst="roundRect">
            <a:avLst/>
          </a:prstGeom>
          <a:solidFill>
            <a:srgbClr val="FDB828">
              <a:alpha val="27000"/>
            </a:srgbClr>
          </a:solidFill>
          <a:ln w="28575">
            <a:solidFill>
              <a:srgbClr val="FDB828"/>
            </a:solidFill>
          </a:ln>
        </p:spPr>
        <p:txBody>
          <a:bodyPr/>
          <a:lstStyle/>
          <a:p>
            <a:r>
              <a:rPr lang="en-GB" sz="2800" dirty="0" smtClean="0">
                <a:solidFill>
                  <a:schemeClr val="accent6">
                    <a:lumMod val="50000"/>
                  </a:schemeClr>
                </a:solidFill>
              </a:rPr>
              <a:t>Secularisation is not necessary</a:t>
            </a:r>
            <a:endParaRPr lang="en-GB" sz="2800" dirty="0">
              <a:solidFill>
                <a:schemeClr val="accent6">
                  <a:lumMod val="50000"/>
                </a:schemeClr>
              </a:solidFill>
            </a:endParaRPr>
          </a:p>
        </p:txBody>
      </p:sp>
    </p:spTree>
    <p:extLst>
      <p:ext uri="{BB962C8B-B14F-4D97-AF65-F5344CB8AC3E}">
        <p14:creationId xmlns:p14="http://schemas.microsoft.com/office/powerpoint/2010/main" val="493518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Structuring an argument</a:t>
            </a:r>
            <a:endParaRPr lang="en-GB" sz="3600" dirty="0"/>
          </a:p>
        </p:txBody>
      </p:sp>
      <p:pic>
        <p:nvPicPr>
          <p:cNvPr id="4" name="Picture 5" descr="\\nask.man.ac.uk\home$\Desktop\Student Team\Assets\gold-arrow-short.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411074" y="2915238"/>
            <a:ext cx="658010" cy="388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nask.man.ac.uk\home$\Desktop\Student Team\Assets\gold-arrow-short.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411074" y="4489476"/>
            <a:ext cx="658010" cy="38897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3528" y="2060848"/>
            <a:ext cx="4833102" cy="68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99239" y="2186072"/>
            <a:ext cx="2881681" cy="461665"/>
          </a:xfrm>
          <a:prstGeom prst="rect">
            <a:avLst/>
          </a:prstGeom>
          <a:solidFill>
            <a:schemeClr val="bg1">
              <a:lumMod val="95000"/>
            </a:schemeClr>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Introduction</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323528" y="3537559"/>
            <a:ext cx="4833102" cy="68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99239" y="3648387"/>
            <a:ext cx="2881681" cy="461665"/>
          </a:xfrm>
          <a:prstGeom prst="rect">
            <a:avLst/>
          </a:prstGeom>
          <a:solidFill>
            <a:schemeClr val="bg1">
              <a:lumMod val="95000"/>
            </a:schemeClr>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Body text</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324918" y="5084976"/>
            <a:ext cx="4833102" cy="68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00629" y="5195803"/>
            <a:ext cx="2881681" cy="461665"/>
          </a:xfrm>
          <a:prstGeom prst="rect">
            <a:avLst/>
          </a:prstGeom>
          <a:solidFill>
            <a:schemeClr val="bg1">
              <a:lumMod val="95000"/>
            </a:schemeClr>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Conclusion</a:t>
            </a:r>
            <a:endParaRPr lang="en-GB"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5" descr="\\nask.man.ac.uk\home$\Desktop\Student Team\Assets\gold-arrow-sh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64088" y="2208021"/>
            <a:ext cx="823603" cy="388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nask.man.ac.uk\home$\Desktop\Student Team\Assets\gold-arrow-sh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64088" y="3684732"/>
            <a:ext cx="823603" cy="3889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nask.man.ac.uk\home$\Desktop\Student Team\Assets\gold-arrow-sh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64087" y="5274689"/>
            <a:ext cx="823603" cy="3889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83458" y="2181944"/>
            <a:ext cx="2539352" cy="430887"/>
          </a:xfrm>
          <a:prstGeom prst="rect">
            <a:avLst/>
          </a:prstGeom>
          <a:noFill/>
        </p:spPr>
        <p:txBody>
          <a:bodyPr wrap="square" rtlCol="0">
            <a:spAutoFit/>
          </a:bodyPr>
          <a:lstStyle/>
          <a:p>
            <a:pPr algn="ctr"/>
            <a:r>
              <a:rPr lang="en-GB" sz="22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State Argument</a:t>
            </a:r>
            <a:endParaRPr lang="en-GB" sz="22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135605" y="3658655"/>
            <a:ext cx="2539352" cy="430887"/>
          </a:xfrm>
          <a:prstGeom prst="rect">
            <a:avLst/>
          </a:prstGeom>
          <a:noFill/>
        </p:spPr>
        <p:txBody>
          <a:bodyPr wrap="square" rtlCol="0">
            <a:spAutoFit/>
          </a:bodyPr>
          <a:lstStyle/>
          <a:p>
            <a:pPr algn="ctr"/>
            <a:r>
              <a:rPr lang="en-GB" sz="22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Build Argument</a:t>
            </a:r>
            <a:endParaRPr lang="en-GB" sz="22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593810" y="5296658"/>
            <a:ext cx="3095672" cy="769441"/>
          </a:xfrm>
          <a:prstGeom prst="rect">
            <a:avLst/>
          </a:prstGeom>
          <a:noFill/>
        </p:spPr>
        <p:txBody>
          <a:bodyPr wrap="square" rtlCol="0">
            <a:spAutoFit/>
          </a:bodyPr>
          <a:lstStyle/>
          <a:p>
            <a:pPr algn="ctr"/>
            <a:r>
              <a:rPr lang="en-GB" sz="22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Summarise Argument</a:t>
            </a:r>
            <a:endParaRPr lang="en-GB" sz="22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0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Activity – Dissertation Exemplar</a:t>
            </a:r>
            <a:endParaRPr lang="en-GB" sz="3600" dirty="0"/>
          </a:p>
        </p:txBody>
      </p:sp>
      <p:sp>
        <p:nvSpPr>
          <p:cNvPr id="3" name="Text Placeholder 2"/>
          <p:cNvSpPr>
            <a:spLocks noGrp="1"/>
          </p:cNvSpPr>
          <p:nvPr>
            <p:ph type="body" sz="quarter" idx="11"/>
          </p:nvPr>
        </p:nvSpPr>
        <p:spPr>
          <a:xfrm>
            <a:off x="322833" y="2060848"/>
            <a:ext cx="8425631" cy="2952328"/>
          </a:xfrm>
        </p:spPr>
        <p:txBody>
          <a:bodyPr/>
          <a:lstStyle/>
          <a:p>
            <a:r>
              <a:rPr lang="en-GB" sz="3200" dirty="0" smtClean="0">
                <a:solidFill>
                  <a:schemeClr val="accent6">
                    <a:lumMod val="50000"/>
                  </a:schemeClr>
                </a:solidFill>
              </a:rPr>
              <a:t>Read the introduction. </a:t>
            </a:r>
          </a:p>
          <a:p>
            <a:endParaRPr lang="en-GB" sz="3200" dirty="0">
              <a:solidFill>
                <a:schemeClr val="accent6">
                  <a:lumMod val="50000"/>
                </a:schemeClr>
              </a:solidFill>
            </a:endParaRPr>
          </a:p>
          <a:p>
            <a:r>
              <a:rPr lang="en-GB" sz="3200" dirty="0" smtClean="0">
                <a:solidFill>
                  <a:schemeClr val="accent6">
                    <a:lumMod val="50000"/>
                  </a:schemeClr>
                </a:solidFill>
              </a:rPr>
              <a:t>Can you identify the author’s thesis statement?</a:t>
            </a:r>
          </a:p>
          <a:p>
            <a:endParaRPr lang="en-GB" sz="3200" dirty="0">
              <a:solidFill>
                <a:schemeClr val="accent6">
                  <a:lumMod val="50000"/>
                </a:schemeClr>
              </a:solidFill>
            </a:endParaRPr>
          </a:p>
          <a:p>
            <a:r>
              <a:rPr lang="en-GB" sz="3200" dirty="0" smtClean="0">
                <a:solidFill>
                  <a:schemeClr val="accent6">
                    <a:lumMod val="50000"/>
                  </a:schemeClr>
                </a:solidFill>
              </a:rPr>
              <a:t>Have they explained how they will develop this argument?</a:t>
            </a:r>
            <a:endParaRPr lang="en-GB" sz="3200" dirty="0">
              <a:solidFill>
                <a:schemeClr val="accent6">
                  <a:lumMod val="50000"/>
                </a:schemeClr>
              </a:solidFill>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517232"/>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93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Activity – Dissertation Exemplar</a:t>
            </a:r>
            <a:endParaRPr lang="en-GB" sz="3600" dirty="0"/>
          </a:p>
        </p:txBody>
      </p:sp>
      <p:sp>
        <p:nvSpPr>
          <p:cNvPr id="3" name="Text Placeholder 2"/>
          <p:cNvSpPr>
            <a:spLocks noGrp="1"/>
          </p:cNvSpPr>
          <p:nvPr>
            <p:ph type="body" sz="quarter" idx="11"/>
          </p:nvPr>
        </p:nvSpPr>
        <p:spPr>
          <a:xfrm>
            <a:off x="394841" y="1556792"/>
            <a:ext cx="8425631" cy="2952328"/>
          </a:xfrm>
        </p:spPr>
        <p:txBody>
          <a:bodyPr/>
          <a:lstStyle/>
          <a:p>
            <a:r>
              <a:rPr lang="en-GB" dirty="0" smtClean="0">
                <a:solidFill>
                  <a:schemeClr val="accent6">
                    <a:lumMod val="50000"/>
                  </a:schemeClr>
                </a:solidFill>
              </a:rPr>
              <a:t>Look over the contents page of the dissertation.</a:t>
            </a:r>
          </a:p>
          <a:p>
            <a:endParaRPr lang="en-GB" dirty="0">
              <a:solidFill>
                <a:schemeClr val="accent6">
                  <a:lumMod val="50000"/>
                </a:schemeClr>
              </a:solidFill>
            </a:endParaRPr>
          </a:p>
          <a:p>
            <a:r>
              <a:rPr lang="en-GB" dirty="0" smtClean="0">
                <a:solidFill>
                  <a:schemeClr val="accent6">
                    <a:lumMod val="50000"/>
                  </a:schemeClr>
                </a:solidFill>
              </a:rPr>
              <a:t>Do you think this looks like an appropriate structure?</a:t>
            </a:r>
          </a:p>
          <a:p>
            <a:endParaRPr lang="en-GB" dirty="0">
              <a:solidFill>
                <a:schemeClr val="accent6">
                  <a:lumMod val="50000"/>
                </a:schemeClr>
              </a:solidFill>
            </a:endParaRPr>
          </a:p>
          <a:p>
            <a:r>
              <a:rPr lang="en-GB" dirty="0" smtClean="0">
                <a:solidFill>
                  <a:schemeClr val="accent6">
                    <a:lumMod val="50000"/>
                  </a:schemeClr>
                </a:solidFill>
              </a:rPr>
              <a:t>How does the overall structure help build the author’s argument?</a:t>
            </a:r>
          </a:p>
          <a:p>
            <a:endParaRPr lang="en-GB" dirty="0">
              <a:solidFill>
                <a:schemeClr val="accent6">
                  <a:lumMod val="50000"/>
                </a:schemeClr>
              </a:solidFill>
            </a:endParaRPr>
          </a:p>
          <a:p>
            <a:r>
              <a:rPr lang="en-GB" dirty="0" smtClean="0">
                <a:solidFill>
                  <a:schemeClr val="accent6">
                    <a:lumMod val="50000"/>
                  </a:schemeClr>
                </a:solidFill>
              </a:rPr>
              <a:t>Would you do anything different with your own structure?</a:t>
            </a:r>
            <a:endParaRPr lang="en-GB" dirty="0">
              <a:solidFill>
                <a:schemeClr val="accent6">
                  <a:lumMod val="50000"/>
                </a:schemeClr>
              </a:solidFill>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517232"/>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046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Structuring an argument</a:t>
            </a:r>
            <a:endParaRPr lang="en-GB" sz="3600" dirty="0"/>
          </a:p>
        </p:txBody>
      </p:sp>
      <p:pic>
        <p:nvPicPr>
          <p:cNvPr id="4" name="Picture 5" descr="\\nask.man.ac.uk\home$\Desktop\Student Team\Assets\gold-arrow-short.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411074" y="2915238"/>
            <a:ext cx="658010" cy="388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nask.man.ac.uk\home$\Desktop\Student Team\Assets\gold-arrow-short.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411074" y="4489476"/>
            <a:ext cx="658010" cy="38897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3528" y="2060848"/>
            <a:ext cx="4833102" cy="68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99239" y="2186072"/>
            <a:ext cx="2881681" cy="461665"/>
          </a:xfrm>
          <a:prstGeom prst="rect">
            <a:avLst/>
          </a:prstGeom>
          <a:solidFill>
            <a:schemeClr val="bg1">
              <a:lumMod val="95000"/>
            </a:schemeClr>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Introduction</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323528" y="3537559"/>
            <a:ext cx="4833102" cy="68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99239" y="3648387"/>
            <a:ext cx="2881681" cy="461665"/>
          </a:xfrm>
          <a:prstGeom prst="rect">
            <a:avLst/>
          </a:prstGeom>
          <a:solidFill>
            <a:schemeClr val="bg1">
              <a:lumMod val="95000"/>
            </a:schemeClr>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Body text</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324918" y="5084976"/>
            <a:ext cx="4833102" cy="68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00629" y="5195803"/>
            <a:ext cx="2881681" cy="461665"/>
          </a:xfrm>
          <a:prstGeom prst="rect">
            <a:avLst/>
          </a:prstGeom>
          <a:solidFill>
            <a:schemeClr val="bg1">
              <a:lumMod val="95000"/>
            </a:schemeClr>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Conclusion</a:t>
            </a:r>
            <a:endParaRPr lang="en-GB"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5" descr="\\nask.man.ac.uk\home$\Desktop\Student Team\Assets\gold-arrow-sh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64088" y="2208021"/>
            <a:ext cx="823603" cy="388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nask.man.ac.uk\home$\Desktop\Student Team\Assets\gold-arrow-sh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64088" y="3684732"/>
            <a:ext cx="823603" cy="3889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nask.man.ac.uk\home$\Desktop\Student Team\Assets\gold-arrow-sh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64087" y="5274689"/>
            <a:ext cx="823603" cy="3889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83458" y="2181944"/>
            <a:ext cx="2539352" cy="430887"/>
          </a:xfrm>
          <a:prstGeom prst="rect">
            <a:avLst/>
          </a:prstGeom>
          <a:noFill/>
        </p:spPr>
        <p:txBody>
          <a:bodyPr wrap="square" rtlCol="0">
            <a:spAutoFit/>
          </a:bodyPr>
          <a:lstStyle/>
          <a:p>
            <a:pPr algn="ctr"/>
            <a:r>
              <a:rPr lang="en-GB" sz="22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State Argument</a:t>
            </a:r>
            <a:endParaRPr lang="en-GB" sz="22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135605" y="3658655"/>
            <a:ext cx="2539352" cy="430887"/>
          </a:xfrm>
          <a:prstGeom prst="rect">
            <a:avLst/>
          </a:prstGeom>
          <a:noFill/>
        </p:spPr>
        <p:txBody>
          <a:bodyPr wrap="square" rtlCol="0">
            <a:spAutoFit/>
          </a:bodyPr>
          <a:lstStyle/>
          <a:p>
            <a:pPr algn="ctr"/>
            <a:r>
              <a:rPr lang="en-GB" sz="22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Build Argument</a:t>
            </a:r>
            <a:endParaRPr lang="en-GB" sz="22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593810" y="5296658"/>
            <a:ext cx="3095672" cy="769441"/>
          </a:xfrm>
          <a:prstGeom prst="rect">
            <a:avLst/>
          </a:prstGeom>
          <a:noFill/>
        </p:spPr>
        <p:txBody>
          <a:bodyPr wrap="square" rtlCol="0">
            <a:spAutoFit/>
          </a:bodyPr>
          <a:lstStyle/>
          <a:p>
            <a:pPr algn="ctr"/>
            <a:r>
              <a:rPr lang="en-GB" sz="22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Summarise Argument</a:t>
            </a:r>
            <a:endParaRPr lang="en-GB" sz="22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11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351" y="2840044"/>
            <a:ext cx="443156" cy="2215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350" y="3987163"/>
            <a:ext cx="443157" cy="22157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350" y="5159041"/>
            <a:ext cx="443157" cy="221578"/>
          </a:xfrm>
          <a:prstGeom prst="rect">
            <a:avLst/>
          </a:prstGeom>
        </p:spPr>
      </p:pic>
      <p:sp>
        <p:nvSpPr>
          <p:cNvPr id="10" name="TextBox 9"/>
          <p:cNvSpPr txBox="1"/>
          <p:nvPr/>
        </p:nvSpPr>
        <p:spPr>
          <a:xfrm>
            <a:off x="531355" y="2646017"/>
            <a:ext cx="5131719" cy="830997"/>
          </a:xfrm>
          <a:prstGeom prst="rect">
            <a:avLst/>
          </a:prstGeom>
          <a:noFill/>
        </p:spPr>
        <p:txBody>
          <a:bodyPr wrap="square" rtlCol="0">
            <a:spAutoFit/>
          </a:bodyPr>
          <a:lstStyle/>
          <a:p>
            <a:pPr defTabSz="685800"/>
            <a:r>
              <a:rPr lang="en-GB" sz="2400" b="1" dirty="0">
                <a:solidFill>
                  <a:schemeClr val="tx1">
                    <a:lumMod val="90000"/>
                    <a:lumOff val="10000"/>
                  </a:schemeClr>
                </a:solidFill>
                <a:latin typeface="Open Sans"/>
              </a:rPr>
              <a:t>Step 1: </a:t>
            </a:r>
            <a:r>
              <a:rPr lang="en-GB" sz="2400" dirty="0" smtClean="0">
                <a:solidFill>
                  <a:schemeClr val="tx1">
                    <a:lumMod val="90000"/>
                    <a:lumOff val="10000"/>
                  </a:schemeClr>
                </a:solidFill>
                <a:latin typeface="Open Sans"/>
              </a:rPr>
              <a:t>Read the piece of evidence in the ‘It Says’ section.</a:t>
            </a:r>
            <a:endParaRPr lang="en-GB" sz="2400" dirty="0">
              <a:solidFill>
                <a:schemeClr val="tx1">
                  <a:lumMod val="90000"/>
                  <a:lumOff val="10000"/>
                </a:schemeClr>
              </a:solidFill>
              <a:latin typeface="Open Sans"/>
            </a:endParaRPr>
          </a:p>
        </p:txBody>
      </p:sp>
      <p:sp>
        <p:nvSpPr>
          <p:cNvPr id="11" name="TextBox 10"/>
          <p:cNvSpPr txBox="1"/>
          <p:nvPr/>
        </p:nvSpPr>
        <p:spPr>
          <a:xfrm>
            <a:off x="528928" y="4965171"/>
            <a:ext cx="4950917" cy="1200329"/>
          </a:xfrm>
          <a:prstGeom prst="rect">
            <a:avLst/>
          </a:prstGeom>
          <a:noFill/>
        </p:spPr>
        <p:txBody>
          <a:bodyPr wrap="square" rtlCol="0">
            <a:spAutoFit/>
          </a:bodyPr>
          <a:lstStyle/>
          <a:p>
            <a:pPr defTabSz="685800"/>
            <a:r>
              <a:rPr lang="en-GB" sz="2400" b="1" dirty="0">
                <a:solidFill>
                  <a:schemeClr val="tx1">
                    <a:lumMod val="90000"/>
                    <a:lumOff val="10000"/>
                  </a:schemeClr>
                </a:solidFill>
                <a:latin typeface="Open Sans"/>
              </a:rPr>
              <a:t>Step 3: </a:t>
            </a:r>
            <a:r>
              <a:rPr lang="en-GB" sz="2400" dirty="0" smtClean="0">
                <a:solidFill>
                  <a:schemeClr val="tx1">
                    <a:lumMod val="90000"/>
                    <a:lumOff val="10000"/>
                  </a:schemeClr>
                </a:solidFill>
                <a:latin typeface="Open Sans"/>
              </a:rPr>
              <a:t>Write how this helps build the argument for your chosen thesis statement in the ‘And So’ section.</a:t>
            </a:r>
            <a:endParaRPr lang="en-GB" sz="2400" dirty="0">
              <a:solidFill>
                <a:schemeClr val="tx1">
                  <a:lumMod val="90000"/>
                  <a:lumOff val="10000"/>
                </a:schemeClr>
              </a:solidFill>
              <a:latin typeface="Open Sans"/>
            </a:endParaRPr>
          </a:p>
        </p:txBody>
      </p:sp>
      <p:sp>
        <p:nvSpPr>
          <p:cNvPr id="15" name="Text Placeholder 8"/>
          <p:cNvSpPr txBox="1">
            <a:spLocks/>
          </p:cNvSpPr>
          <p:nvPr/>
        </p:nvSpPr>
        <p:spPr>
          <a:xfrm>
            <a:off x="114246" y="476672"/>
            <a:ext cx="5924315" cy="4860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GB" sz="3600" dirty="0">
                <a:solidFill>
                  <a:srgbClr val="7A1F7F"/>
                </a:solidFill>
                <a:latin typeface="Open Sans"/>
                <a:ea typeface="Open Sans"/>
                <a:cs typeface="Open Sans"/>
              </a:rPr>
              <a:t>Activity: </a:t>
            </a:r>
            <a:r>
              <a:rPr lang="en-GB" sz="3600" dirty="0" smtClean="0">
                <a:solidFill>
                  <a:srgbClr val="7A1F7F"/>
                </a:solidFill>
                <a:latin typeface="Open Sans"/>
                <a:ea typeface="Open Sans"/>
                <a:cs typeface="Open Sans"/>
              </a:rPr>
              <a:t>Using evidence to build an argument </a:t>
            </a:r>
            <a:endParaRPr lang="en-GB" sz="3600" dirty="0">
              <a:solidFill>
                <a:srgbClr val="7A1F7F"/>
              </a:solidFill>
              <a:latin typeface="Open Sans"/>
              <a:ea typeface="Open Sans"/>
              <a:cs typeface="Open San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1592796"/>
            <a:ext cx="6858000" cy="60690"/>
          </a:xfrm>
          <a:prstGeom prst="rect">
            <a:avLst/>
          </a:prstGeom>
        </p:spPr>
      </p:pic>
      <p:sp>
        <p:nvSpPr>
          <p:cNvPr id="14" name="Oval 13" title="A basic pie analysing why Pluto should be classed as a planet"/>
          <p:cNvSpPr/>
          <p:nvPr/>
        </p:nvSpPr>
        <p:spPr>
          <a:xfrm>
            <a:off x="5405351" y="2177058"/>
            <a:ext cx="3600021" cy="35197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Open Sans"/>
            </a:endParaRPr>
          </a:p>
        </p:txBody>
      </p:sp>
      <p:cxnSp>
        <p:nvCxnSpPr>
          <p:cNvPr id="16" name="Straight Connector 15" title="A straight connector"/>
          <p:cNvCxnSpPr/>
          <p:nvPr/>
        </p:nvCxnSpPr>
        <p:spPr>
          <a:xfrm flipH="1">
            <a:off x="7076210" y="2177058"/>
            <a:ext cx="5602" cy="166488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title="A straight connector"/>
          <p:cNvCxnSpPr/>
          <p:nvPr/>
        </p:nvCxnSpPr>
        <p:spPr>
          <a:xfrm>
            <a:off x="7081811" y="3841945"/>
            <a:ext cx="192356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title="A straight connector"/>
          <p:cNvCxnSpPr/>
          <p:nvPr/>
        </p:nvCxnSpPr>
        <p:spPr>
          <a:xfrm flipH="1">
            <a:off x="5754486" y="3841945"/>
            <a:ext cx="1324525" cy="11114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10555" y="2803079"/>
            <a:ext cx="1119879" cy="430887"/>
          </a:xfrm>
          <a:prstGeom prst="rect">
            <a:avLst/>
          </a:prstGeom>
          <a:noFill/>
        </p:spPr>
        <p:txBody>
          <a:bodyPr wrap="square" rtlCol="0">
            <a:spAutoFit/>
          </a:bodyPr>
          <a:lstStyle/>
          <a:p>
            <a:pPr defTabSz="685800"/>
            <a:r>
              <a:rPr lang="en-GB" sz="2200" b="1" dirty="0">
                <a:solidFill>
                  <a:srgbClr val="7A1F7F"/>
                </a:solidFill>
                <a:latin typeface="Open Sans"/>
              </a:rPr>
              <a:t>IT SAYS</a:t>
            </a:r>
          </a:p>
        </p:txBody>
      </p:sp>
      <p:sp>
        <p:nvSpPr>
          <p:cNvPr id="23" name="TextBox 22"/>
          <p:cNvSpPr txBox="1"/>
          <p:nvPr/>
        </p:nvSpPr>
        <p:spPr>
          <a:xfrm>
            <a:off x="5806039" y="2802649"/>
            <a:ext cx="1063361" cy="430887"/>
          </a:xfrm>
          <a:prstGeom prst="rect">
            <a:avLst/>
          </a:prstGeom>
          <a:noFill/>
        </p:spPr>
        <p:txBody>
          <a:bodyPr wrap="square" rtlCol="0">
            <a:spAutoFit/>
          </a:bodyPr>
          <a:lstStyle/>
          <a:p>
            <a:pPr defTabSz="685800"/>
            <a:r>
              <a:rPr lang="en-GB" sz="2200" b="1" dirty="0">
                <a:solidFill>
                  <a:srgbClr val="7A1F7F"/>
                </a:solidFill>
                <a:latin typeface="Open Sans"/>
              </a:rPr>
              <a:t>AND SO</a:t>
            </a:r>
          </a:p>
        </p:txBody>
      </p:sp>
      <p:sp>
        <p:nvSpPr>
          <p:cNvPr id="24" name="TextBox 23"/>
          <p:cNvSpPr txBox="1"/>
          <p:nvPr/>
        </p:nvSpPr>
        <p:spPr>
          <a:xfrm>
            <a:off x="6048838" y="3960972"/>
            <a:ext cx="2381596" cy="430887"/>
          </a:xfrm>
          <a:prstGeom prst="rect">
            <a:avLst/>
          </a:prstGeom>
          <a:noFill/>
        </p:spPr>
        <p:txBody>
          <a:bodyPr wrap="square" rtlCol="0">
            <a:spAutoFit/>
          </a:bodyPr>
          <a:lstStyle/>
          <a:p>
            <a:pPr defTabSz="685800"/>
            <a:r>
              <a:rPr lang="en-GB" sz="2200" b="1" dirty="0">
                <a:solidFill>
                  <a:srgbClr val="7A1F7F"/>
                </a:solidFill>
                <a:latin typeface="Open Sans"/>
              </a:rPr>
              <a:t>                   I SAY</a:t>
            </a:r>
          </a:p>
        </p:txBody>
      </p:sp>
      <p:sp>
        <p:nvSpPr>
          <p:cNvPr id="3" name="Rectangle 2"/>
          <p:cNvSpPr/>
          <p:nvPr/>
        </p:nvSpPr>
        <p:spPr>
          <a:xfrm>
            <a:off x="544923" y="3841945"/>
            <a:ext cx="4572000" cy="830997"/>
          </a:xfrm>
          <a:prstGeom prst="rect">
            <a:avLst/>
          </a:prstGeom>
        </p:spPr>
        <p:txBody>
          <a:bodyPr>
            <a:spAutoFit/>
          </a:bodyPr>
          <a:lstStyle/>
          <a:p>
            <a:pPr defTabSz="685800"/>
            <a:r>
              <a:rPr lang="en-GB" sz="2400" b="1" dirty="0">
                <a:solidFill>
                  <a:schemeClr val="tx1">
                    <a:lumMod val="90000"/>
                    <a:lumOff val="10000"/>
                  </a:schemeClr>
                </a:solidFill>
              </a:rPr>
              <a:t>Step 2: </a:t>
            </a:r>
            <a:r>
              <a:rPr lang="en-GB" sz="2400" dirty="0">
                <a:solidFill>
                  <a:schemeClr val="tx1">
                    <a:lumMod val="90000"/>
                    <a:lumOff val="10000"/>
                  </a:schemeClr>
                </a:solidFill>
              </a:rPr>
              <a:t>Write down what you think of this evidence in the ‘I Say’ section</a:t>
            </a:r>
          </a:p>
        </p:txBody>
      </p:sp>
    </p:spTree>
    <p:extLst>
      <p:ext uri="{BB962C8B-B14F-4D97-AF65-F5344CB8AC3E}">
        <p14:creationId xmlns:p14="http://schemas.microsoft.com/office/powerpoint/2010/main" val="21926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Activity</a:t>
            </a:r>
            <a:r>
              <a:rPr lang="en-GB" dirty="0" smtClean="0"/>
              <a:t> </a:t>
            </a:r>
            <a:r>
              <a:rPr lang="en-GB" sz="3600" dirty="0" smtClean="0"/>
              <a:t>– The </a:t>
            </a:r>
            <a:r>
              <a:rPr lang="en-GB" sz="3600" dirty="0" err="1" smtClean="0"/>
              <a:t>Toulmin</a:t>
            </a:r>
            <a:r>
              <a:rPr lang="en-GB" sz="3600" dirty="0" smtClean="0"/>
              <a:t> Method</a:t>
            </a:r>
            <a:endParaRPr lang="en-GB" sz="3600" dirty="0"/>
          </a:p>
        </p:txBody>
      </p:sp>
      <p:sp>
        <p:nvSpPr>
          <p:cNvPr id="4" name="Rectangle 3"/>
          <p:cNvSpPr/>
          <p:nvPr/>
        </p:nvSpPr>
        <p:spPr>
          <a:xfrm>
            <a:off x="179388" y="1503166"/>
            <a:ext cx="8640960" cy="4770537"/>
          </a:xfrm>
          <a:prstGeom prst="rect">
            <a:avLst/>
          </a:prstGeom>
        </p:spPr>
        <p:txBody>
          <a:bodyPr wrap="square">
            <a:spAutoFit/>
          </a:bodyPr>
          <a:lstStyle/>
          <a:p>
            <a:pPr fontAlgn="base"/>
            <a:r>
              <a:rPr lang="en-GB" sz="2800" dirty="0" smtClean="0">
                <a:solidFill>
                  <a:schemeClr val="tx1">
                    <a:lumMod val="90000"/>
                    <a:lumOff val="10000"/>
                  </a:schemeClr>
                </a:solidFill>
                <a:latin typeface="Verdana"/>
              </a:rPr>
              <a:t>Use your own dissertation question / topic (or the exemplar question).</a:t>
            </a:r>
          </a:p>
          <a:p>
            <a:pPr fontAlgn="base"/>
            <a:endParaRPr lang="en-GB" sz="2800" dirty="0">
              <a:solidFill>
                <a:schemeClr val="tx1">
                  <a:lumMod val="90000"/>
                  <a:lumOff val="10000"/>
                </a:schemeClr>
              </a:solidFill>
              <a:latin typeface="Verdana"/>
            </a:endParaRPr>
          </a:p>
          <a:p>
            <a:pPr fontAlgn="base"/>
            <a:r>
              <a:rPr lang="en-GB" sz="2800" dirty="0" smtClean="0">
                <a:solidFill>
                  <a:schemeClr val="tx1">
                    <a:lumMod val="90000"/>
                    <a:lumOff val="10000"/>
                  </a:schemeClr>
                </a:solidFill>
                <a:latin typeface="Verdana"/>
              </a:rPr>
              <a:t>Complete the different sections of the </a:t>
            </a:r>
            <a:r>
              <a:rPr lang="en-GB" sz="2800" dirty="0" err="1" smtClean="0">
                <a:solidFill>
                  <a:schemeClr val="tx1">
                    <a:lumMod val="90000"/>
                    <a:lumOff val="10000"/>
                  </a:schemeClr>
                </a:solidFill>
                <a:latin typeface="Verdana"/>
              </a:rPr>
              <a:t>Toulmin</a:t>
            </a:r>
            <a:r>
              <a:rPr lang="en-GB" sz="2800" dirty="0" smtClean="0">
                <a:solidFill>
                  <a:schemeClr val="tx1">
                    <a:lumMod val="90000"/>
                    <a:lumOff val="10000"/>
                  </a:schemeClr>
                </a:solidFill>
                <a:latin typeface="Verdana"/>
              </a:rPr>
              <a:t> Method for argumentative writing </a:t>
            </a:r>
            <a:r>
              <a:rPr lang="en-GB" sz="2800" dirty="0" err="1" smtClean="0">
                <a:solidFill>
                  <a:schemeClr val="tx1">
                    <a:lumMod val="90000"/>
                    <a:lumOff val="10000"/>
                  </a:schemeClr>
                </a:solidFill>
                <a:latin typeface="Verdana"/>
              </a:rPr>
              <a:t>handbout</a:t>
            </a:r>
            <a:r>
              <a:rPr lang="en-GB" sz="2800" dirty="0" smtClean="0">
                <a:solidFill>
                  <a:schemeClr val="tx1">
                    <a:lumMod val="90000"/>
                    <a:lumOff val="10000"/>
                  </a:schemeClr>
                </a:solidFill>
                <a:latin typeface="Verdana"/>
              </a:rPr>
              <a:t>.</a:t>
            </a:r>
          </a:p>
          <a:p>
            <a:pPr fontAlgn="base"/>
            <a:endParaRPr lang="en-GB" sz="2800" dirty="0" smtClean="0">
              <a:solidFill>
                <a:schemeClr val="tx1">
                  <a:lumMod val="90000"/>
                  <a:lumOff val="10000"/>
                </a:schemeClr>
              </a:solidFill>
              <a:latin typeface="Verdana"/>
            </a:endParaRPr>
          </a:p>
          <a:p>
            <a:pPr fontAlgn="base"/>
            <a:endParaRPr lang="en-GB" sz="2800" dirty="0">
              <a:solidFill>
                <a:schemeClr val="tx1">
                  <a:lumMod val="90000"/>
                  <a:lumOff val="10000"/>
                </a:schemeClr>
              </a:solidFill>
              <a:latin typeface="Verdana"/>
            </a:endParaRPr>
          </a:p>
          <a:p>
            <a:pPr fontAlgn="base"/>
            <a:r>
              <a:rPr lang="en-GB" sz="2800" dirty="0" smtClean="0">
                <a:solidFill>
                  <a:schemeClr val="tx1">
                    <a:lumMod val="90000"/>
                    <a:lumOff val="10000"/>
                  </a:schemeClr>
                </a:solidFill>
                <a:latin typeface="Verdana"/>
              </a:rPr>
              <a:t>You may not have all the answers to these questions </a:t>
            </a:r>
            <a:r>
              <a:rPr lang="en-GB" sz="2800" b="1" dirty="0" smtClean="0">
                <a:solidFill>
                  <a:schemeClr val="tx1">
                    <a:lumMod val="90000"/>
                    <a:lumOff val="10000"/>
                  </a:schemeClr>
                </a:solidFill>
                <a:latin typeface="Verdana"/>
              </a:rPr>
              <a:t>yet</a:t>
            </a:r>
            <a:r>
              <a:rPr lang="en-GB" sz="2800" dirty="0" smtClean="0">
                <a:solidFill>
                  <a:schemeClr val="tx1">
                    <a:lumMod val="90000"/>
                    <a:lumOff val="10000"/>
                  </a:schemeClr>
                </a:solidFill>
                <a:latin typeface="Verdana"/>
              </a:rPr>
              <a:t>, but it is important that you start to think about these.</a:t>
            </a:r>
          </a:p>
          <a:p>
            <a:pPr marL="457200" indent="-457200" fontAlgn="base">
              <a:buFont typeface="Arial" panose="020B0604020202020204" pitchFamily="34" charset="0"/>
              <a:buChar char="•"/>
            </a:pPr>
            <a:endParaRPr lang="en-GB" sz="2400" dirty="0">
              <a:solidFill>
                <a:schemeClr val="accent6">
                  <a:lumMod val="50000"/>
                </a:schemeClr>
              </a:solidFill>
              <a:latin typeface="Verdana"/>
            </a:endParaRPr>
          </a:p>
        </p:txBody>
      </p:sp>
    </p:spTree>
    <p:extLst>
      <p:ext uri="{BB962C8B-B14F-4D97-AF65-F5344CB8AC3E}">
        <p14:creationId xmlns:p14="http://schemas.microsoft.com/office/powerpoint/2010/main" val="195057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Building an Argument</a:t>
            </a:r>
            <a:endParaRPr lang="en-GB" sz="3600" dirty="0"/>
          </a:p>
        </p:txBody>
      </p:sp>
      <p:sp>
        <p:nvSpPr>
          <p:cNvPr id="4" name="Rectangle 3"/>
          <p:cNvSpPr/>
          <p:nvPr/>
        </p:nvSpPr>
        <p:spPr>
          <a:xfrm>
            <a:off x="179388" y="1503166"/>
            <a:ext cx="8640960" cy="4770537"/>
          </a:xfrm>
          <a:prstGeom prst="rect">
            <a:avLst/>
          </a:prstGeom>
        </p:spPr>
        <p:txBody>
          <a:bodyPr wrap="square">
            <a:spAutoFit/>
          </a:bodyPr>
          <a:lstStyle/>
          <a:p>
            <a:pPr fontAlgn="base"/>
            <a:r>
              <a:rPr lang="en-GB" sz="2800" dirty="0" smtClean="0">
                <a:solidFill>
                  <a:schemeClr val="accent6">
                    <a:lumMod val="50000"/>
                  </a:schemeClr>
                </a:solidFill>
                <a:latin typeface="Verdana"/>
              </a:rPr>
              <a:t>The </a:t>
            </a:r>
            <a:r>
              <a:rPr lang="en-GB" sz="2800" dirty="0" err="1" smtClean="0">
                <a:solidFill>
                  <a:schemeClr val="accent6">
                    <a:lumMod val="50000"/>
                  </a:schemeClr>
                </a:solidFill>
                <a:latin typeface="Verdana"/>
              </a:rPr>
              <a:t>Toulmin</a:t>
            </a:r>
            <a:r>
              <a:rPr lang="en-GB" sz="2800" dirty="0" smtClean="0">
                <a:solidFill>
                  <a:schemeClr val="accent6">
                    <a:lumMod val="50000"/>
                  </a:schemeClr>
                </a:solidFill>
                <a:latin typeface="Verdana"/>
              </a:rPr>
              <a:t> Method:</a:t>
            </a:r>
          </a:p>
          <a:p>
            <a:pPr fontAlgn="base"/>
            <a:endParaRPr lang="en-GB" sz="2800" dirty="0" smtClean="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Thesis statement: what is the authors’ position?</a:t>
            </a: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Evidence: what evidence is used to support </a:t>
            </a:r>
            <a:r>
              <a:rPr lang="en-GB" sz="2800" dirty="0">
                <a:solidFill>
                  <a:schemeClr val="accent6">
                    <a:lumMod val="50000"/>
                  </a:schemeClr>
                </a:solidFill>
                <a:latin typeface="Verdana"/>
              </a:rPr>
              <a:t>the </a:t>
            </a:r>
            <a:r>
              <a:rPr lang="en-GB" sz="2800" dirty="0" smtClean="0">
                <a:solidFill>
                  <a:schemeClr val="accent6">
                    <a:lumMod val="50000"/>
                  </a:schemeClr>
                </a:solidFill>
                <a:latin typeface="Verdana"/>
              </a:rPr>
              <a:t>position?</a:t>
            </a: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endParaRPr lang="en-GB" sz="2800" dirty="0">
              <a:solidFill>
                <a:schemeClr val="accent6">
                  <a:lumMod val="50000"/>
                </a:schemeClr>
              </a:solidFill>
              <a:latin typeface="Verdana"/>
            </a:endParaRPr>
          </a:p>
          <a:p>
            <a:pPr marL="457200" indent="-457200" fontAlgn="base">
              <a:buFont typeface="Arial" panose="020B0604020202020204" pitchFamily="34" charset="0"/>
              <a:buChar char="•"/>
            </a:pPr>
            <a:r>
              <a:rPr lang="en-GB" sz="2800" dirty="0" smtClean="0">
                <a:solidFill>
                  <a:schemeClr val="accent6">
                    <a:lumMod val="50000"/>
                  </a:schemeClr>
                </a:solidFill>
                <a:latin typeface="Verdana"/>
              </a:rPr>
              <a:t>Analysis: how do the authors link the evidence to their position?</a:t>
            </a:r>
          </a:p>
          <a:p>
            <a:pPr marL="457200" indent="-457200" fontAlgn="base">
              <a:buFont typeface="Arial" panose="020B0604020202020204" pitchFamily="34" charset="0"/>
              <a:buChar char="•"/>
            </a:pPr>
            <a:endParaRPr lang="en-GB" sz="2400" dirty="0">
              <a:solidFill>
                <a:schemeClr val="accent6">
                  <a:lumMod val="50000"/>
                </a:schemeClr>
              </a:solidFill>
              <a:latin typeface="Verdana"/>
            </a:endParaRPr>
          </a:p>
        </p:txBody>
      </p:sp>
      <p:sp>
        <p:nvSpPr>
          <p:cNvPr id="6" name="Rectangle 5"/>
          <p:cNvSpPr/>
          <p:nvPr/>
        </p:nvSpPr>
        <p:spPr>
          <a:xfrm>
            <a:off x="253899" y="6284101"/>
            <a:ext cx="8640960" cy="307777"/>
          </a:xfrm>
          <a:prstGeom prst="rect">
            <a:avLst/>
          </a:prstGeom>
        </p:spPr>
        <p:txBody>
          <a:bodyPr wrap="square">
            <a:spAutoFit/>
          </a:bodyPr>
          <a:lstStyle/>
          <a:p>
            <a:r>
              <a:rPr lang="en-GB" sz="1400" dirty="0" err="1">
                <a:solidFill>
                  <a:schemeClr val="accent6">
                    <a:lumMod val="50000"/>
                  </a:schemeClr>
                </a:solidFill>
                <a:latin typeface="Verdana"/>
              </a:rPr>
              <a:t>Toulmin</a:t>
            </a:r>
            <a:r>
              <a:rPr lang="en-GB" sz="1400" dirty="0">
                <a:solidFill>
                  <a:schemeClr val="accent6">
                    <a:lumMod val="50000"/>
                  </a:schemeClr>
                </a:solidFill>
                <a:latin typeface="Verdana"/>
              </a:rPr>
              <a:t>, Stephen. </a:t>
            </a:r>
            <a:r>
              <a:rPr lang="en-GB" sz="1400" i="1" dirty="0">
                <a:solidFill>
                  <a:schemeClr val="accent6">
                    <a:lumMod val="50000"/>
                  </a:schemeClr>
                </a:solidFill>
                <a:latin typeface="Verdana"/>
              </a:rPr>
              <a:t>The Uses of Argument</a:t>
            </a:r>
            <a:r>
              <a:rPr lang="en-GB" sz="1400" dirty="0">
                <a:solidFill>
                  <a:schemeClr val="accent6">
                    <a:lumMod val="50000"/>
                  </a:schemeClr>
                </a:solidFill>
                <a:latin typeface="Verdana"/>
              </a:rPr>
              <a:t>. Second ed. 2003.</a:t>
            </a:r>
          </a:p>
        </p:txBody>
      </p:sp>
    </p:spTree>
    <p:extLst>
      <p:ext uri="{BB962C8B-B14F-4D97-AF65-F5344CB8AC3E}">
        <p14:creationId xmlns:p14="http://schemas.microsoft.com/office/powerpoint/2010/main" val="281154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landscape photograph with water and rocks in the foreground with grass, trees, mountains in the background with a small building in the background. Blue sky with some light clouds above." title="Landsca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22" r="862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48264" y="6550221"/>
            <a:ext cx="3168352" cy="307777"/>
          </a:xfrm>
          <a:prstGeom prst="rect">
            <a:avLst/>
          </a:prstGeom>
          <a:noFill/>
        </p:spPr>
        <p:txBody>
          <a:bodyPr wrap="square" rtlCol="0">
            <a:spAutoFit/>
          </a:bodyPr>
          <a:lstStyle/>
          <a:p>
            <a:r>
              <a:rPr lang="en-GB" sz="1400" dirty="0" smtClean="0">
                <a:latin typeface="Verdana" panose="020B0604030504040204" pitchFamily="34" charset="0"/>
                <a:hlinkClick r:id="rId4"/>
              </a:rPr>
              <a:t>Photo</a:t>
            </a:r>
            <a:r>
              <a:rPr lang="en-GB" sz="1400" dirty="0" smtClean="0">
                <a:latin typeface="Verdana" panose="020B0604030504040204" pitchFamily="34" charset="0"/>
              </a:rPr>
              <a:t> by </a:t>
            </a:r>
            <a:r>
              <a:rPr lang="en-GB" sz="1400" dirty="0" err="1" smtClean="0">
                <a:latin typeface="Verdana" panose="020B0604030504040204" pitchFamily="34" charset="0"/>
              </a:rPr>
              <a:t>Pixabay</a:t>
            </a:r>
            <a:r>
              <a:rPr lang="en-GB" sz="1400" dirty="0" smtClean="0">
                <a:latin typeface="Verdana" panose="020B0604030504040204" pitchFamily="34" charset="0"/>
              </a:rPr>
              <a:t> CC0</a:t>
            </a:r>
            <a:endParaRPr lang="en-GB" sz="1400" dirty="0">
              <a:latin typeface="Verdana" panose="020B0604030504040204" pitchFamily="34" charset="0"/>
            </a:endParaRPr>
          </a:p>
        </p:txBody>
      </p:sp>
    </p:spTree>
    <p:extLst>
      <p:ext uri="{BB962C8B-B14F-4D97-AF65-F5344CB8AC3E}">
        <p14:creationId xmlns:p14="http://schemas.microsoft.com/office/powerpoint/2010/main" val="2786254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Developing your argument</a:t>
            </a:r>
          </a:p>
        </p:txBody>
      </p:sp>
      <p:sp>
        <p:nvSpPr>
          <p:cNvPr id="4" name="Rectangle 3"/>
          <p:cNvSpPr/>
          <p:nvPr/>
        </p:nvSpPr>
        <p:spPr>
          <a:xfrm>
            <a:off x="253899" y="1268760"/>
            <a:ext cx="8640960" cy="5047536"/>
          </a:xfrm>
          <a:prstGeom prst="rect">
            <a:avLst/>
          </a:prstGeom>
        </p:spPr>
        <p:txBody>
          <a:bodyPr wrap="square">
            <a:spAutoFit/>
          </a:bodyPr>
          <a:lstStyle/>
          <a:p>
            <a:pPr fontAlgn="base"/>
            <a:r>
              <a:rPr lang="en-GB" sz="2800" dirty="0" smtClean="0">
                <a:solidFill>
                  <a:srgbClr val="4A4A49"/>
                </a:solidFill>
                <a:latin typeface="Verdana"/>
              </a:rPr>
              <a:t>The </a:t>
            </a:r>
            <a:r>
              <a:rPr lang="en-GB" sz="2800" dirty="0" err="1" smtClean="0">
                <a:solidFill>
                  <a:srgbClr val="4A4A49"/>
                </a:solidFill>
                <a:latin typeface="Verdana"/>
              </a:rPr>
              <a:t>Toulmin</a:t>
            </a:r>
            <a:r>
              <a:rPr lang="en-GB" sz="2800" dirty="0" smtClean="0">
                <a:solidFill>
                  <a:srgbClr val="4A4A49"/>
                </a:solidFill>
                <a:latin typeface="Verdana"/>
              </a:rPr>
              <a:t> Method:</a:t>
            </a:r>
          </a:p>
          <a:p>
            <a:pPr fontAlgn="base"/>
            <a:endParaRPr lang="en-GB" sz="2400" dirty="0">
              <a:solidFill>
                <a:srgbClr val="4A4A49"/>
              </a:solidFill>
              <a:latin typeface="Verdana"/>
            </a:endParaRPr>
          </a:p>
          <a:p>
            <a:pPr marL="457200" indent="-457200" fontAlgn="base">
              <a:buFont typeface="Arial" panose="020B0604020202020204" pitchFamily="34" charset="0"/>
              <a:buChar char="•"/>
            </a:pPr>
            <a:r>
              <a:rPr lang="en-GB" sz="2800" dirty="0" smtClean="0">
                <a:solidFill>
                  <a:srgbClr val="4A4A49"/>
                </a:solidFill>
                <a:latin typeface="Verdana"/>
              </a:rPr>
              <a:t>Follow up: what additional reasoning have the authors provided to support their analysis?</a:t>
            </a:r>
            <a:endParaRPr lang="en-GB" sz="2800" dirty="0">
              <a:solidFill>
                <a:srgbClr val="4A4A49"/>
              </a:solidFill>
              <a:latin typeface="Verdana"/>
            </a:endParaRPr>
          </a:p>
          <a:p>
            <a:pPr marL="457200" indent="-457200" fontAlgn="base">
              <a:buFont typeface="Arial" panose="020B0604020202020204" pitchFamily="34" charset="0"/>
              <a:buChar char="•"/>
            </a:pPr>
            <a:endParaRPr lang="en-GB" sz="2800" dirty="0">
              <a:solidFill>
                <a:srgbClr val="4A4A49"/>
              </a:solidFill>
              <a:latin typeface="Verdana"/>
            </a:endParaRPr>
          </a:p>
          <a:p>
            <a:pPr marL="457200" indent="-457200" fontAlgn="base">
              <a:buFont typeface="Arial" panose="020B0604020202020204" pitchFamily="34" charset="0"/>
              <a:buChar char="•"/>
            </a:pPr>
            <a:r>
              <a:rPr lang="en-GB" sz="2800" dirty="0">
                <a:solidFill>
                  <a:srgbClr val="4A4A49"/>
                </a:solidFill>
                <a:latin typeface="Verdana"/>
              </a:rPr>
              <a:t>Counterclaim</a:t>
            </a:r>
            <a:r>
              <a:rPr lang="en-GB" sz="2800" dirty="0" smtClean="0">
                <a:solidFill>
                  <a:srgbClr val="4A4A49"/>
                </a:solidFill>
                <a:latin typeface="Verdana"/>
              </a:rPr>
              <a:t>: a </a:t>
            </a:r>
            <a:r>
              <a:rPr lang="en-GB" sz="2800" dirty="0">
                <a:solidFill>
                  <a:srgbClr val="4A4A49"/>
                </a:solidFill>
                <a:latin typeface="Verdana"/>
              </a:rPr>
              <a:t>claim that negates or disagrees with the </a:t>
            </a:r>
            <a:r>
              <a:rPr lang="en-GB" sz="2800" dirty="0" smtClean="0">
                <a:solidFill>
                  <a:srgbClr val="4A4A49"/>
                </a:solidFill>
                <a:latin typeface="Verdana"/>
              </a:rPr>
              <a:t>authors’ position.</a:t>
            </a:r>
            <a:endParaRPr lang="en-GB" sz="2800" dirty="0">
              <a:solidFill>
                <a:srgbClr val="4A4A49"/>
              </a:solidFill>
              <a:latin typeface="Verdana"/>
            </a:endParaRPr>
          </a:p>
          <a:p>
            <a:pPr marL="457200" indent="-457200" fontAlgn="base">
              <a:buFont typeface="Arial" panose="020B0604020202020204" pitchFamily="34" charset="0"/>
              <a:buChar char="•"/>
            </a:pPr>
            <a:endParaRPr lang="en-GB" sz="2800" dirty="0">
              <a:solidFill>
                <a:srgbClr val="4A4A49"/>
              </a:solidFill>
              <a:latin typeface="Verdana"/>
            </a:endParaRPr>
          </a:p>
          <a:p>
            <a:pPr marL="457200" indent="-457200" fontAlgn="base">
              <a:buFont typeface="Arial" panose="020B0604020202020204" pitchFamily="34" charset="0"/>
              <a:buChar char="•"/>
            </a:pPr>
            <a:r>
              <a:rPr lang="en-GB" sz="2800" dirty="0">
                <a:solidFill>
                  <a:srgbClr val="4A4A49"/>
                </a:solidFill>
                <a:latin typeface="Verdana"/>
              </a:rPr>
              <a:t>Rebuttal: </a:t>
            </a:r>
            <a:r>
              <a:rPr lang="en-GB" sz="2800" dirty="0" smtClean="0">
                <a:solidFill>
                  <a:srgbClr val="4A4A49"/>
                </a:solidFill>
                <a:latin typeface="Verdana"/>
              </a:rPr>
              <a:t>evidence </a:t>
            </a:r>
            <a:r>
              <a:rPr lang="en-GB" sz="2800" dirty="0">
                <a:solidFill>
                  <a:srgbClr val="4A4A49"/>
                </a:solidFill>
                <a:latin typeface="Verdana"/>
              </a:rPr>
              <a:t>that negates or disagrees with the counterclaim.</a:t>
            </a:r>
          </a:p>
          <a:p>
            <a:pPr marL="457200" indent="-457200" fontAlgn="base">
              <a:buFont typeface="Arial" panose="020B0604020202020204" pitchFamily="34" charset="0"/>
              <a:buChar char="•"/>
            </a:pPr>
            <a:endParaRPr lang="en-GB" dirty="0" smtClean="0">
              <a:solidFill>
                <a:srgbClr val="4A4A49"/>
              </a:solidFill>
              <a:latin typeface="Verdana"/>
            </a:endParaRPr>
          </a:p>
        </p:txBody>
      </p:sp>
    </p:spTree>
    <p:extLst>
      <p:ext uri="{BB962C8B-B14F-4D97-AF65-F5344CB8AC3E}">
        <p14:creationId xmlns:p14="http://schemas.microsoft.com/office/powerpoint/2010/main" val="251160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Developing your argument</a:t>
            </a:r>
          </a:p>
        </p:txBody>
      </p:sp>
      <p:sp>
        <p:nvSpPr>
          <p:cNvPr id="5" name="Rectangle 4"/>
          <p:cNvSpPr/>
          <p:nvPr/>
        </p:nvSpPr>
        <p:spPr>
          <a:xfrm>
            <a:off x="253899" y="2049810"/>
            <a:ext cx="8640960" cy="3970318"/>
          </a:xfrm>
          <a:prstGeom prst="rect">
            <a:avLst/>
          </a:prstGeom>
        </p:spPr>
        <p:txBody>
          <a:bodyPr wrap="square">
            <a:spAutoFit/>
          </a:bodyPr>
          <a:lstStyle/>
          <a:p>
            <a:pPr fontAlgn="base"/>
            <a:r>
              <a:rPr lang="en-GB" sz="2800" dirty="0" smtClean="0">
                <a:solidFill>
                  <a:srgbClr val="4A4A49"/>
                </a:solidFill>
                <a:latin typeface="Verdana"/>
              </a:rPr>
              <a:t>Structuring your argument:</a:t>
            </a:r>
          </a:p>
          <a:p>
            <a:pPr fontAlgn="base"/>
            <a:endParaRPr lang="en-GB" sz="2800" dirty="0">
              <a:solidFill>
                <a:srgbClr val="4A4A49"/>
              </a:solidFill>
              <a:latin typeface="Verdana"/>
            </a:endParaRPr>
          </a:p>
          <a:p>
            <a:pPr marL="457200" indent="-457200" fontAlgn="base">
              <a:buFont typeface="Arial" panose="020B0604020202020204" pitchFamily="34" charset="0"/>
              <a:buChar char="•"/>
            </a:pPr>
            <a:r>
              <a:rPr lang="en-GB" sz="2800" dirty="0" smtClean="0">
                <a:solidFill>
                  <a:srgbClr val="4A4A49"/>
                </a:solidFill>
                <a:latin typeface="Verdana"/>
              </a:rPr>
              <a:t>One idea per paragraph</a:t>
            </a:r>
          </a:p>
          <a:p>
            <a:pPr marL="457200" indent="-457200" fontAlgn="base">
              <a:buFont typeface="Arial" panose="020B0604020202020204" pitchFamily="34" charset="0"/>
              <a:buChar char="•"/>
            </a:pPr>
            <a:endParaRPr lang="en-GB" sz="2800" dirty="0" smtClean="0">
              <a:solidFill>
                <a:srgbClr val="4A4A49"/>
              </a:solidFill>
              <a:latin typeface="Verdana"/>
            </a:endParaRPr>
          </a:p>
          <a:p>
            <a:pPr marL="457200" indent="-457200" fontAlgn="base">
              <a:buFont typeface="Arial" panose="020B0604020202020204" pitchFamily="34" charset="0"/>
              <a:buChar char="•"/>
            </a:pPr>
            <a:r>
              <a:rPr lang="en-GB" sz="2800" dirty="0">
                <a:solidFill>
                  <a:srgbClr val="4A4A49"/>
                </a:solidFill>
                <a:latin typeface="Verdana"/>
              </a:rPr>
              <a:t>Evidence followed by analysis</a:t>
            </a:r>
          </a:p>
          <a:p>
            <a:pPr fontAlgn="base"/>
            <a:endParaRPr lang="en-GB" sz="2800" dirty="0" smtClean="0">
              <a:solidFill>
                <a:srgbClr val="4A4A49"/>
              </a:solidFill>
              <a:latin typeface="Verdana"/>
            </a:endParaRPr>
          </a:p>
          <a:p>
            <a:pPr marL="457200" indent="-457200" fontAlgn="base">
              <a:buFont typeface="Arial" panose="020B0604020202020204" pitchFamily="34" charset="0"/>
              <a:buChar char="•"/>
            </a:pPr>
            <a:r>
              <a:rPr lang="en-GB" sz="2800" dirty="0" smtClean="0">
                <a:solidFill>
                  <a:srgbClr val="4A4A49"/>
                </a:solidFill>
                <a:latin typeface="Verdana"/>
              </a:rPr>
              <a:t>Linking to thesis statement</a:t>
            </a:r>
          </a:p>
          <a:p>
            <a:pPr marL="457200" indent="-457200" fontAlgn="base">
              <a:buFont typeface="Arial" panose="020B0604020202020204" pitchFamily="34" charset="0"/>
              <a:buChar char="•"/>
            </a:pPr>
            <a:endParaRPr lang="en-GB" sz="2800" dirty="0" smtClean="0">
              <a:solidFill>
                <a:srgbClr val="4A4A49"/>
              </a:solidFill>
              <a:latin typeface="Verdana"/>
            </a:endParaRPr>
          </a:p>
          <a:p>
            <a:pPr fontAlgn="base"/>
            <a:endParaRPr lang="en-GB" sz="2800" dirty="0" smtClean="0">
              <a:solidFill>
                <a:srgbClr val="4A4A49"/>
              </a:solidFill>
              <a:latin typeface="Verdana"/>
            </a:endParaRPr>
          </a:p>
        </p:txBody>
      </p:sp>
    </p:spTree>
    <p:extLst>
      <p:ext uri="{BB962C8B-B14F-4D97-AF65-F5344CB8AC3E}">
        <p14:creationId xmlns:p14="http://schemas.microsoft.com/office/powerpoint/2010/main" val="3824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smtClean="0"/>
              <a:t>Blackboard resources</a:t>
            </a:r>
            <a:endParaRPr lang="en-GB" sz="3600" dirty="0"/>
          </a:p>
        </p:txBody>
      </p:sp>
      <p:sp>
        <p:nvSpPr>
          <p:cNvPr id="3" name="Text Placeholder 2"/>
          <p:cNvSpPr>
            <a:spLocks noGrp="1"/>
          </p:cNvSpPr>
          <p:nvPr>
            <p:ph type="body" sz="quarter" idx="11"/>
          </p:nvPr>
        </p:nvSpPr>
        <p:spPr/>
        <p:txBody>
          <a:bodyPr/>
          <a:lstStyle/>
          <a:p>
            <a:endParaRPr lang="en-GB"/>
          </a:p>
        </p:txBody>
      </p:sp>
      <p:pic>
        <p:nvPicPr>
          <p:cNvPr id="1026" name="Picture 1" descr="An image of blackboard space with links to MLE online resources. " title="Blackboard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2" y="1638951"/>
            <a:ext cx="9020652" cy="49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336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388" y="-27037"/>
            <a:ext cx="7488237" cy="1007765"/>
          </a:xfrm>
        </p:spPr>
        <p:txBody>
          <a:bodyPr/>
          <a:lstStyle/>
          <a:p>
            <a:r>
              <a:rPr lang="en-GB" sz="3600" dirty="0" smtClean="0"/>
              <a:t>Help and support</a:t>
            </a:r>
            <a:endParaRPr lang="en-GB" sz="3600" dirty="0"/>
          </a:p>
        </p:txBody>
      </p:sp>
      <p:pic>
        <p:nvPicPr>
          <p:cNvPr id="15" name="Picture 2" descr="Icon of speech bubbles" title="C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285" y="3030451"/>
            <a:ext cx="151216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bwMode="auto">
          <a:xfrm>
            <a:off x="457199" y="1600200"/>
            <a:ext cx="48181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0" indent="0" algn="l" rtl="0" eaLnBrk="1" fontAlgn="base" hangingPunct="1">
              <a:lnSpc>
                <a:spcPct val="150000"/>
              </a:lnSpc>
              <a:spcBef>
                <a:spcPts val="0"/>
              </a:spcBef>
              <a:spcAft>
                <a:spcPts val="1200"/>
              </a:spcAft>
              <a:buFont typeface="Arial" charset="0"/>
              <a:buNone/>
              <a:defRPr sz="14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2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1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8000" b="0" i="0" u="none" strike="noStrike" kern="1200" cap="none" spc="0" normalizeH="0" baseline="0" noProof="0" dirty="0" smtClean="0">
                <a:ln>
                  <a:noFill/>
                </a:ln>
                <a:solidFill>
                  <a:srgbClr val="7A1F7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Library Website</a:t>
            </a:r>
            <a:r>
              <a:rPr kumimoji="0" lang="en-GB" sz="80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GB" sz="80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3300" b="0" i="0" u="none" strike="noStrike" kern="1200" cap="none" spc="0" normalizeH="0" baseline="0" noProof="0" dirty="0" smtClean="0">
                <a:ln>
                  <a:noFill/>
                </a:ln>
                <a:solidFill>
                  <a:schemeClr val="accent6">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www.manchester.ac.uk/library</a:t>
            </a:r>
          </a:p>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8000" b="0" i="0" u="none" strike="noStrike" kern="1200" cap="none" spc="0" normalizeH="0" baseline="0" noProof="0" dirty="0" smtClean="0">
                <a:ln>
                  <a:noFill/>
                </a:ln>
                <a:solidFill>
                  <a:srgbClr val="7A1F7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Library Chat</a:t>
            </a:r>
            <a:br>
              <a:rPr kumimoji="0" lang="en-GB" sz="8000" b="0" i="0" u="none" strike="noStrike" kern="1200" cap="none" spc="0" normalizeH="0" baseline="0" noProof="0" dirty="0" smtClean="0">
                <a:ln>
                  <a:noFill/>
                </a:ln>
                <a:solidFill>
                  <a:srgbClr val="7A1F7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3300" b="0" i="0" u="none" strike="noStrike" kern="1200" cap="none" spc="0" normalizeH="0" baseline="0" noProof="0" dirty="0" smtClean="0">
                <a:ln>
                  <a:noFill/>
                </a:ln>
                <a:solidFill>
                  <a:schemeClr val="accent6">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9am to 5pm, Monday to Friday</a:t>
            </a:r>
          </a:p>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8000" b="0" i="0" u="none" strike="noStrike" kern="1200" cap="none" spc="0" normalizeH="0" baseline="0" noProof="0" dirty="0" smtClean="0">
                <a:ln>
                  <a:noFill/>
                </a:ln>
                <a:solidFill>
                  <a:srgbClr val="7A1F7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Email us</a:t>
            </a:r>
            <a:r>
              <a:rPr kumimoji="0" lang="en-GB" sz="80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GB" sz="8000" b="0" i="0" u="none" strike="noStrike" kern="1200" cap="none" spc="0" normalizeH="0" baseline="0" noProof="0" dirty="0" smtClean="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900" b="0" i="0" u="none" strike="noStrike" kern="1200" cap="none" spc="0" normalizeH="0" baseline="0" noProof="0" dirty="0" smtClean="0">
                <a:ln>
                  <a:noFill/>
                </a:ln>
                <a:solidFill>
                  <a:schemeClr val="accent6">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uml.teachingandlearning@manchester.ac.uk</a:t>
            </a:r>
            <a:endParaRPr kumimoji="0" lang="en-GB" sz="9800" b="0" i="0" u="none" strike="noStrike" kern="120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7" name="Picture 3" descr="Icon of website" title="Web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0007" y="1484784"/>
            <a:ext cx="1446047" cy="144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Icon of email" title="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7211" y="4622442"/>
            <a:ext cx="1418843" cy="116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802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800080"/>
                </a:solidFill>
                <a:effectLst/>
                <a:uLnTx/>
                <a:uFillTx/>
                <a:latin typeface="Calibri"/>
                <a:ea typeface="+mj-ea"/>
                <a:cs typeface="+mj-cs"/>
              </a:rPr>
              <a:t>Do you think what you learned in this session will be useful to you in the future?</a:t>
            </a:r>
            <a:endParaRPr kumimoji="0" lang="en-GB" sz="3600" b="1" i="0" u="none" strike="noStrike" kern="1200" cap="none" spc="0" normalizeH="0" baseline="0" noProof="0" dirty="0">
              <a:ln>
                <a:noFill/>
              </a:ln>
              <a:solidFill>
                <a:srgbClr val="800080"/>
              </a:solidFill>
              <a:effectLst/>
              <a:uLnTx/>
              <a:uFillTx/>
              <a:latin typeface="Calibri"/>
              <a:ea typeface="+mj-ea"/>
              <a:cs typeface="+mj-cs"/>
            </a:endParaRP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7A1F7F"/>
                </a:solidFill>
                <a:effectLst/>
                <a:uLnTx/>
                <a:uFillTx/>
                <a:latin typeface="Open Sans"/>
                <a:ea typeface="+mn-ea"/>
                <a:cs typeface="+mn-cs"/>
              </a:rPr>
              <a:t>Yes</a:t>
            </a:r>
            <a:endParaRPr kumimoji="0" lang="en-GB" sz="4000" b="0" i="0" u="none" strike="noStrike" kern="1200" cap="none" spc="0" normalizeH="0" baseline="0" noProof="0" dirty="0">
              <a:ln>
                <a:noFill/>
              </a:ln>
              <a:solidFill>
                <a:srgbClr val="7A1F7F"/>
              </a:solidFill>
              <a:effectLst/>
              <a:uLnTx/>
              <a:uFillTx/>
              <a:latin typeface="Open Sans"/>
              <a:ea typeface="+mn-ea"/>
              <a:cs typeface="+mn-cs"/>
            </a:endParaRPr>
          </a:p>
        </p:txBody>
      </p:sp>
      <p:sp>
        <p:nvSpPr>
          <p:cNvPr id="8" name="TextBox 7"/>
          <p:cNvSpPr txBox="1"/>
          <p:nvPr/>
        </p:nvSpPr>
        <p:spPr>
          <a:xfrm>
            <a:off x="1907704" y="4449226"/>
            <a:ext cx="840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7A1F7F"/>
                </a:solidFill>
                <a:effectLst/>
                <a:uLnTx/>
                <a:uFillTx/>
                <a:latin typeface="Open Sans"/>
                <a:ea typeface="+mn-ea"/>
                <a:cs typeface="+mn-cs"/>
              </a:rPr>
              <a:t>No</a:t>
            </a:r>
            <a:endParaRPr kumimoji="0" lang="en-GB" sz="4000" b="0" i="0" u="none" strike="noStrike" kern="1200" cap="none" spc="0" normalizeH="0" baseline="0" noProof="0" dirty="0">
              <a:ln>
                <a:noFill/>
              </a:ln>
              <a:solidFill>
                <a:srgbClr val="7A1F7F"/>
              </a:solidFill>
              <a:effectLst/>
              <a:uLnTx/>
              <a:uFillTx/>
              <a:latin typeface="Open Sans"/>
              <a:ea typeface="+mn-ea"/>
              <a:cs typeface="+mn-cs"/>
            </a:endParaRPr>
          </a:p>
        </p:txBody>
      </p:sp>
    </p:spTree>
    <p:extLst>
      <p:ext uri="{BB962C8B-B14F-4D97-AF65-F5344CB8AC3E}">
        <p14:creationId xmlns:p14="http://schemas.microsoft.com/office/powerpoint/2010/main" val="782526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Tree>
    <p:extLst>
      <p:ext uri="{BB962C8B-B14F-4D97-AF65-F5344CB8AC3E}">
        <p14:creationId xmlns:p14="http://schemas.microsoft.com/office/powerpoint/2010/main" val="1518198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88640"/>
            <a:ext cx="8065020" cy="1007765"/>
          </a:xfrm>
        </p:spPr>
        <p:txBody>
          <a:bodyPr/>
          <a:lstStyle/>
          <a:p>
            <a:r>
              <a:rPr lang="en-GB" dirty="0" smtClean="0"/>
              <a:t>What is the purpose of a literature review?</a:t>
            </a:r>
            <a:endParaRPr lang="en-GB" dirty="0"/>
          </a:p>
        </p:txBody>
      </p:sp>
      <p:sp>
        <p:nvSpPr>
          <p:cNvPr id="4" name="TextBox 3"/>
          <p:cNvSpPr txBox="1"/>
          <p:nvPr/>
        </p:nvSpPr>
        <p:spPr>
          <a:xfrm>
            <a:off x="323528" y="2132856"/>
            <a:ext cx="8553552" cy="3539430"/>
          </a:xfrm>
          <a:prstGeom prst="rect">
            <a:avLst/>
          </a:prstGeom>
          <a:noFill/>
        </p:spPr>
        <p:txBody>
          <a:bodyPr wrap="square" rtlCol="0">
            <a:spAutoFit/>
          </a:bodyPr>
          <a:lstStyle/>
          <a:p>
            <a:r>
              <a:rPr lang="en-GB" sz="3200" dirty="0" smtClean="0">
                <a:solidFill>
                  <a:schemeClr val="accent6">
                    <a:lumMod val="50000"/>
                  </a:schemeClr>
                </a:solidFill>
                <a:latin typeface="Verdana" panose="020B0604030504040204" pitchFamily="34" charset="0"/>
              </a:rPr>
              <a:t>In groups of 3-4 discuss:</a:t>
            </a:r>
          </a:p>
          <a:p>
            <a:endParaRPr lang="en-GB" sz="3200" dirty="0" smtClean="0">
              <a:solidFill>
                <a:schemeClr val="accent6">
                  <a:lumMod val="50000"/>
                </a:schemeClr>
              </a:solidFill>
              <a:latin typeface="Verdana" panose="020B0604030504040204" pitchFamily="34" charset="0"/>
            </a:endParaRPr>
          </a:p>
          <a:p>
            <a:pPr marL="571500" indent="-571500">
              <a:buFont typeface="Arial" panose="020B0604020202020204" pitchFamily="34" charset="0"/>
              <a:buChar char="•"/>
            </a:pPr>
            <a:r>
              <a:rPr lang="en-GB" sz="3200" dirty="0" smtClean="0">
                <a:solidFill>
                  <a:schemeClr val="accent6">
                    <a:lumMod val="50000"/>
                  </a:schemeClr>
                </a:solidFill>
                <a:latin typeface="Verdana" panose="020B0604030504040204" pitchFamily="34" charset="0"/>
              </a:rPr>
              <a:t>If you were marking a literature review what would you like to see?</a:t>
            </a:r>
          </a:p>
          <a:p>
            <a:pPr marL="571500" indent="-571500">
              <a:buFont typeface="Arial" panose="020B0604020202020204" pitchFamily="34" charset="0"/>
              <a:buChar char="•"/>
            </a:pPr>
            <a:r>
              <a:rPr lang="en-GB" sz="3200" dirty="0" smtClean="0">
                <a:solidFill>
                  <a:schemeClr val="accent6">
                    <a:lumMod val="50000"/>
                  </a:schemeClr>
                </a:solidFill>
                <a:latin typeface="Verdana" panose="020B0604030504040204" pitchFamily="34" charset="0"/>
              </a:rPr>
              <a:t>Complete the sentence: ‘Your literature review should…’</a:t>
            </a:r>
          </a:p>
          <a:p>
            <a:pPr marL="571500" indent="-571500">
              <a:buFont typeface="Arial" panose="020B0604020202020204" pitchFamily="34" charset="0"/>
              <a:buChar char="•"/>
            </a:pPr>
            <a:r>
              <a:rPr lang="en-GB" sz="3200" dirty="0" smtClean="0">
                <a:solidFill>
                  <a:schemeClr val="accent6">
                    <a:lumMod val="50000"/>
                  </a:schemeClr>
                </a:solidFill>
                <a:latin typeface="Verdana" panose="020B0604030504040204" pitchFamily="34" charset="0"/>
              </a:rPr>
              <a:t>Complete 3-4 sentences. </a:t>
            </a:r>
            <a:endParaRPr lang="en-GB" sz="3200" dirty="0">
              <a:solidFill>
                <a:schemeClr val="accent6">
                  <a:lumMod val="50000"/>
                </a:schemeClr>
              </a:solidFill>
              <a:latin typeface="Verdana" panose="020B0604030504040204" pitchFamily="34" charset="0"/>
            </a:endParaRPr>
          </a:p>
        </p:txBody>
      </p:sp>
    </p:spTree>
    <p:extLst>
      <p:ext uri="{BB962C8B-B14F-4D97-AF65-F5344CB8AC3E}">
        <p14:creationId xmlns:p14="http://schemas.microsoft.com/office/powerpoint/2010/main" val="4121911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What is a literature review?</a:t>
            </a:r>
          </a:p>
        </p:txBody>
      </p:sp>
      <p:sp>
        <p:nvSpPr>
          <p:cNvPr id="4" name="Rectangle 3"/>
          <p:cNvSpPr/>
          <p:nvPr/>
        </p:nvSpPr>
        <p:spPr>
          <a:xfrm>
            <a:off x="179388" y="1412776"/>
            <a:ext cx="8785100" cy="5016758"/>
          </a:xfrm>
          <a:prstGeom prst="rect">
            <a:avLst/>
          </a:prstGeom>
        </p:spPr>
        <p:txBody>
          <a:bodyPr wrap="square">
            <a:spAutoFit/>
          </a:bodyPr>
          <a:lstStyle/>
          <a:p>
            <a:r>
              <a:rPr lang="en-GB" sz="3200" dirty="0" smtClean="0">
                <a:solidFill>
                  <a:schemeClr val="accent6">
                    <a:lumMod val="50000"/>
                  </a:schemeClr>
                </a:solidFill>
              </a:rPr>
              <a:t>A literature review:</a:t>
            </a:r>
          </a:p>
          <a:p>
            <a:endParaRPr lang="en-GB" sz="3200" dirty="0" smtClean="0">
              <a:solidFill>
                <a:schemeClr val="accent6">
                  <a:lumMod val="50000"/>
                </a:schemeClr>
              </a:solidFill>
            </a:endParaRPr>
          </a:p>
          <a:p>
            <a:pPr marL="571500" indent="-571500">
              <a:buFont typeface="Arial" panose="020B0604020202020204" pitchFamily="34" charset="0"/>
              <a:buChar char="•"/>
            </a:pPr>
            <a:r>
              <a:rPr lang="en-GB" sz="3200" dirty="0" smtClean="0">
                <a:solidFill>
                  <a:schemeClr val="accent6">
                    <a:lumMod val="50000"/>
                  </a:schemeClr>
                </a:solidFill>
              </a:rPr>
              <a:t>sets the scene and provides context</a:t>
            </a:r>
          </a:p>
          <a:p>
            <a:pPr marL="571500" indent="-571500">
              <a:buFont typeface="Arial" panose="020B0604020202020204" pitchFamily="34" charset="0"/>
              <a:buChar char="•"/>
            </a:pPr>
            <a:endParaRPr lang="en-GB" sz="3200" dirty="0" smtClean="0">
              <a:solidFill>
                <a:schemeClr val="accent6">
                  <a:lumMod val="50000"/>
                </a:schemeClr>
              </a:solidFill>
            </a:endParaRPr>
          </a:p>
          <a:p>
            <a:pPr marL="571500" indent="-571500">
              <a:buFont typeface="Arial" panose="020B0604020202020204" pitchFamily="34" charset="0"/>
              <a:buChar char="•"/>
            </a:pPr>
            <a:r>
              <a:rPr lang="en-GB" sz="3200" dirty="0">
                <a:solidFill>
                  <a:schemeClr val="accent6">
                    <a:lumMod val="50000"/>
                  </a:schemeClr>
                </a:solidFill>
              </a:rPr>
              <a:t>identifies significant pieces of </a:t>
            </a:r>
            <a:r>
              <a:rPr lang="en-GB" sz="3200" dirty="0" smtClean="0">
                <a:solidFill>
                  <a:schemeClr val="accent6">
                    <a:lumMod val="50000"/>
                  </a:schemeClr>
                </a:solidFill>
              </a:rPr>
              <a:t>research</a:t>
            </a:r>
          </a:p>
          <a:p>
            <a:pPr marL="571500" indent="-571500">
              <a:buFont typeface="Arial" panose="020B0604020202020204" pitchFamily="34" charset="0"/>
              <a:buChar char="•"/>
            </a:pPr>
            <a:endParaRPr lang="en-GB" sz="3200" dirty="0">
              <a:solidFill>
                <a:schemeClr val="accent6">
                  <a:lumMod val="50000"/>
                </a:schemeClr>
              </a:solidFill>
            </a:endParaRPr>
          </a:p>
          <a:p>
            <a:pPr marL="571500" indent="-571500">
              <a:buFont typeface="Arial" panose="020B0604020202020204" pitchFamily="34" charset="0"/>
              <a:buChar char="•"/>
            </a:pPr>
            <a:r>
              <a:rPr lang="en-GB" sz="3200" dirty="0" smtClean="0">
                <a:solidFill>
                  <a:schemeClr val="accent6">
                    <a:lumMod val="50000"/>
                  </a:schemeClr>
                </a:solidFill>
              </a:rPr>
              <a:t>guides the reader through the research landscape</a:t>
            </a:r>
          </a:p>
          <a:p>
            <a:pPr marL="571500" indent="-571500">
              <a:buFont typeface="Arial" panose="020B0604020202020204" pitchFamily="34" charset="0"/>
              <a:buChar char="•"/>
            </a:pPr>
            <a:endParaRPr lang="en-GB" sz="3200" dirty="0" smtClean="0">
              <a:solidFill>
                <a:schemeClr val="accent6">
                  <a:lumMod val="50000"/>
                </a:schemeClr>
              </a:solidFill>
            </a:endParaRPr>
          </a:p>
          <a:p>
            <a:pPr marL="571500" indent="-571500">
              <a:buFont typeface="Arial" panose="020B0604020202020204" pitchFamily="34" charset="0"/>
              <a:buChar char="•"/>
            </a:pPr>
            <a:r>
              <a:rPr lang="en-GB" sz="3200" dirty="0" smtClean="0">
                <a:solidFill>
                  <a:schemeClr val="accent6">
                    <a:lumMod val="50000"/>
                  </a:schemeClr>
                </a:solidFill>
              </a:rPr>
              <a:t>identifies gaps in the research</a:t>
            </a:r>
          </a:p>
          <a:p>
            <a:pPr marL="571500" indent="-571500">
              <a:buFont typeface="Arial" panose="020B0604020202020204" pitchFamily="34" charset="0"/>
              <a:buChar char="•"/>
            </a:pPr>
            <a:endParaRPr lang="en-GB" sz="3200" dirty="0"/>
          </a:p>
        </p:txBody>
      </p:sp>
    </p:spTree>
    <p:extLst>
      <p:ext uri="{BB962C8B-B14F-4D97-AF65-F5344CB8AC3E}">
        <p14:creationId xmlns:p14="http://schemas.microsoft.com/office/powerpoint/2010/main" val="3406743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Components of a literature review</a:t>
            </a:r>
            <a:endParaRPr lang="en-GB" dirty="0"/>
          </a:p>
        </p:txBody>
      </p:sp>
      <p:sp>
        <p:nvSpPr>
          <p:cNvPr id="3" name="Rectangle 2"/>
          <p:cNvSpPr/>
          <p:nvPr/>
        </p:nvSpPr>
        <p:spPr>
          <a:xfrm>
            <a:off x="611560" y="1340768"/>
            <a:ext cx="7848872" cy="4708981"/>
          </a:xfrm>
          <a:prstGeom prst="rect">
            <a:avLst/>
          </a:prstGeom>
        </p:spPr>
        <p:txBody>
          <a:bodyPr wrap="square">
            <a:spAutoFit/>
          </a:bodyPr>
          <a:lstStyle/>
          <a:p>
            <a:pPr lvl="0"/>
            <a:r>
              <a:rPr lang="en-GB" sz="2500" b="1" dirty="0">
                <a:solidFill>
                  <a:schemeClr val="accent1"/>
                </a:solidFill>
              </a:rPr>
              <a:t>Themes</a:t>
            </a:r>
            <a:r>
              <a:rPr lang="en-GB" sz="2500" dirty="0"/>
              <a:t> – has the author identified key themes in the literature</a:t>
            </a:r>
            <a:r>
              <a:rPr lang="en-GB" sz="2500" dirty="0" smtClean="0"/>
              <a:t>?</a:t>
            </a:r>
          </a:p>
          <a:p>
            <a:pPr lvl="0"/>
            <a:endParaRPr lang="en-GB" sz="2500" dirty="0"/>
          </a:p>
          <a:p>
            <a:pPr lvl="0"/>
            <a:r>
              <a:rPr lang="en-GB" sz="2500" b="1" dirty="0">
                <a:solidFill>
                  <a:schemeClr val="accent1"/>
                </a:solidFill>
              </a:rPr>
              <a:t>Seminal literature </a:t>
            </a:r>
            <a:r>
              <a:rPr lang="en-GB" sz="2500" dirty="0"/>
              <a:t>– a text which has had great influence in a particular </a:t>
            </a:r>
            <a:r>
              <a:rPr lang="en-GB" sz="2500" dirty="0" smtClean="0"/>
              <a:t>field</a:t>
            </a:r>
          </a:p>
          <a:p>
            <a:pPr lvl="0"/>
            <a:endParaRPr lang="en-GB" sz="2500" dirty="0"/>
          </a:p>
          <a:p>
            <a:pPr lvl="0"/>
            <a:r>
              <a:rPr lang="en-GB" sz="2500" b="1" dirty="0">
                <a:solidFill>
                  <a:schemeClr val="accent1"/>
                </a:solidFill>
              </a:rPr>
              <a:t>Theory</a:t>
            </a:r>
            <a:r>
              <a:rPr lang="en-GB" sz="2500" dirty="0"/>
              <a:t> – does the author identify </a:t>
            </a:r>
            <a:r>
              <a:rPr lang="en-GB" sz="2500" dirty="0" smtClean="0"/>
              <a:t>any?</a:t>
            </a:r>
          </a:p>
          <a:p>
            <a:pPr lvl="0"/>
            <a:endParaRPr lang="en-GB" sz="2500" dirty="0"/>
          </a:p>
          <a:p>
            <a:pPr lvl="0"/>
            <a:r>
              <a:rPr lang="en-GB" sz="2500" b="1" dirty="0">
                <a:solidFill>
                  <a:schemeClr val="accent1"/>
                </a:solidFill>
              </a:rPr>
              <a:t>What is known </a:t>
            </a:r>
            <a:r>
              <a:rPr lang="en-GB" sz="2500" dirty="0"/>
              <a:t>– what is known from the literature about </a:t>
            </a:r>
            <a:r>
              <a:rPr lang="en-GB" sz="2500" dirty="0" smtClean="0"/>
              <a:t>a </a:t>
            </a:r>
            <a:r>
              <a:rPr lang="en-GB" sz="2500" dirty="0"/>
              <a:t>particular </a:t>
            </a:r>
            <a:r>
              <a:rPr lang="en-GB" sz="2500" dirty="0" smtClean="0"/>
              <a:t>topic? </a:t>
            </a:r>
          </a:p>
          <a:p>
            <a:pPr lvl="0"/>
            <a:endParaRPr lang="en-GB" sz="2500" dirty="0"/>
          </a:p>
          <a:p>
            <a:pPr lvl="0"/>
            <a:r>
              <a:rPr lang="en-GB" sz="2500" b="1" dirty="0">
                <a:solidFill>
                  <a:schemeClr val="accent1"/>
                </a:solidFill>
              </a:rPr>
              <a:t>What is not known </a:t>
            </a:r>
            <a:r>
              <a:rPr lang="en-GB" sz="2500" dirty="0"/>
              <a:t>– what is not know from the literature about a particular topic</a:t>
            </a:r>
            <a:r>
              <a:rPr lang="en-GB" sz="2500" dirty="0" smtClean="0"/>
              <a:t>?</a:t>
            </a:r>
          </a:p>
        </p:txBody>
      </p:sp>
    </p:spTree>
    <p:extLst>
      <p:ext uri="{BB962C8B-B14F-4D97-AF65-F5344CB8AC3E}">
        <p14:creationId xmlns:p14="http://schemas.microsoft.com/office/powerpoint/2010/main" val="232906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Components of a literature review</a:t>
            </a:r>
            <a:endParaRPr lang="en-GB" dirty="0"/>
          </a:p>
        </p:txBody>
      </p:sp>
      <p:sp>
        <p:nvSpPr>
          <p:cNvPr id="4" name="Rectangle 3"/>
          <p:cNvSpPr/>
          <p:nvPr/>
        </p:nvSpPr>
        <p:spPr>
          <a:xfrm>
            <a:off x="611560" y="1340768"/>
            <a:ext cx="7704856" cy="4893647"/>
          </a:xfrm>
          <a:prstGeom prst="rect">
            <a:avLst/>
          </a:prstGeom>
        </p:spPr>
        <p:txBody>
          <a:bodyPr wrap="square">
            <a:spAutoFit/>
          </a:bodyPr>
          <a:lstStyle/>
          <a:p>
            <a:pPr lvl="0"/>
            <a:r>
              <a:rPr lang="en-GB" sz="2500" b="1" dirty="0">
                <a:solidFill>
                  <a:schemeClr val="accent1"/>
                </a:solidFill>
              </a:rPr>
              <a:t>Themes</a:t>
            </a:r>
            <a:r>
              <a:rPr lang="en-GB" sz="2500" dirty="0"/>
              <a:t> – has the author identified key themes in the literature</a:t>
            </a:r>
            <a:r>
              <a:rPr lang="en-GB" sz="2500" dirty="0" smtClean="0"/>
              <a:t>?</a:t>
            </a:r>
          </a:p>
          <a:p>
            <a:pPr lvl="0"/>
            <a:endParaRPr lang="en-GB" sz="2500" dirty="0"/>
          </a:p>
          <a:p>
            <a:pPr lvl="0"/>
            <a:r>
              <a:rPr lang="en-GB" sz="2500" b="1" dirty="0">
                <a:solidFill>
                  <a:schemeClr val="accent1"/>
                </a:solidFill>
              </a:rPr>
              <a:t>Seminal literature </a:t>
            </a:r>
            <a:r>
              <a:rPr lang="en-GB" sz="2500" dirty="0"/>
              <a:t>– a text which has had great influence in a particular </a:t>
            </a:r>
            <a:r>
              <a:rPr lang="en-GB" sz="2500" dirty="0" smtClean="0"/>
              <a:t>field</a:t>
            </a:r>
          </a:p>
          <a:p>
            <a:pPr lvl="0"/>
            <a:endParaRPr lang="en-GB" sz="2500" dirty="0"/>
          </a:p>
          <a:p>
            <a:pPr lvl="0"/>
            <a:r>
              <a:rPr lang="en-GB" sz="2500" b="1" dirty="0">
                <a:solidFill>
                  <a:schemeClr val="accent1"/>
                </a:solidFill>
              </a:rPr>
              <a:t>Theory</a:t>
            </a:r>
            <a:r>
              <a:rPr lang="en-GB" sz="2500" dirty="0"/>
              <a:t> – does the author identify </a:t>
            </a:r>
            <a:r>
              <a:rPr lang="en-GB" sz="2500" dirty="0" smtClean="0"/>
              <a:t>any?</a:t>
            </a:r>
          </a:p>
          <a:p>
            <a:pPr lvl="0"/>
            <a:endParaRPr lang="en-GB" sz="2500" dirty="0"/>
          </a:p>
          <a:p>
            <a:pPr lvl="0"/>
            <a:r>
              <a:rPr lang="en-GB" sz="2500" b="1" dirty="0">
                <a:solidFill>
                  <a:schemeClr val="accent1"/>
                </a:solidFill>
              </a:rPr>
              <a:t>What is known </a:t>
            </a:r>
            <a:r>
              <a:rPr lang="en-GB" sz="2500" dirty="0"/>
              <a:t>– what is known from the literature about </a:t>
            </a:r>
            <a:r>
              <a:rPr lang="en-GB" sz="2500" dirty="0" smtClean="0"/>
              <a:t>a </a:t>
            </a:r>
            <a:r>
              <a:rPr lang="en-GB" sz="2500" dirty="0"/>
              <a:t>particular </a:t>
            </a:r>
            <a:r>
              <a:rPr lang="en-GB" sz="2500" dirty="0" smtClean="0"/>
              <a:t>topic? </a:t>
            </a:r>
          </a:p>
          <a:p>
            <a:pPr lvl="0"/>
            <a:endParaRPr lang="en-GB" sz="2500" dirty="0"/>
          </a:p>
          <a:p>
            <a:pPr lvl="0"/>
            <a:r>
              <a:rPr lang="en-GB" sz="2500" b="1" dirty="0">
                <a:solidFill>
                  <a:schemeClr val="accent1"/>
                </a:solidFill>
              </a:rPr>
              <a:t>What is not known </a:t>
            </a:r>
            <a:r>
              <a:rPr lang="en-GB" sz="2500" dirty="0"/>
              <a:t>– what is not know from the literature about a particular topic</a:t>
            </a:r>
            <a:r>
              <a:rPr lang="en-GB" sz="2500" dirty="0" smtClean="0"/>
              <a:t>?</a:t>
            </a:r>
          </a:p>
        </p:txBody>
      </p:sp>
    </p:spTree>
    <p:extLst>
      <p:ext uri="{BB962C8B-B14F-4D97-AF65-F5344CB8AC3E}">
        <p14:creationId xmlns:p14="http://schemas.microsoft.com/office/powerpoint/2010/main" val="227281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Components of a literature review</a:t>
            </a:r>
            <a:endParaRPr lang="en-GB" dirty="0"/>
          </a:p>
        </p:txBody>
      </p:sp>
      <p:sp>
        <p:nvSpPr>
          <p:cNvPr id="3" name="Rectangle 2"/>
          <p:cNvSpPr/>
          <p:nvPr/>
        </p:nvSpPr>
        <p:spPr>
          <a:xfrm>
            <a:off x="613707" y="1340768"/>
            <a:ext cx="7704856" cy="5093702"/>
          </a:xfrm>
          <a:prstGeom prst="rect">
            <a:avLst/>
          </a:prstGeom>
        </p:spPr>
        <p:txBody>
          <a:bodyPr wrap="square">
            <a:spAutoFit/>
          </a:bodyPr>
          <a:lstStyle/>
          <a:p>
            <a:pPr lvl="0"/>
            <a:r>
              <a:rPr lang="en-GB" sz="2500" b="1" dirty="0" smtClean="0">
                <a:solidFill>
                  <a:schemeClr val="accent1"/>
                </a:solidFill>
              </a:rPr>
              <a:t>Scope of review </a:t>
            </a:r>
            <a:r>
              <a:rPr lang="en-GB" sz="2500" dirty="0" smtClean="0"/>
              <a:t>– has the author set out what the literature review will/will not cover?</a:t>
            </a:r>
          </a:p>
          <a:p>
            <a:pPr lvl="0"/>
            <a:endParaRPr lang="en-GB" sz="2500" dirty="0" smtClean="0"/>
          </a:p>
          <a:p>
            <a:pPr lvl="0"/>
            <a:r>
              <a:rPr lang="en-GB" sz="2500" b="1" dirty="0" smtClean="0">
                <a:solidFill>
                  <a:schemeClr val="accent1"/>
                </a:solidFill>
              </a:rPr>
              <a:t>Context for review </a:t>
            </a:r>
            <a:r>
              <a:rPr lang="en-GB" sz="2500" dirty="0" smtClean="0"/>
              <a:t>– has the author identified the context for this review?</a:t>
            </a:r>
          </a:p>
          <a:p>
            <a:pPr lvl="0"/>
            <a:endParaRPr lang="en-GB" sz="2500" dirty="0" smtClean="0"/>
          </a:p>
          <a:p>
            <a:pPr lvl="0"/>
            <a:r>
              <a:rPr lang="en-GB" sz="2500" b="1" dirty="0" smtClean="0">
                <a:solidFill>
                  <a:schemeClr val="accent1"/>
                </a:solidFill>
              </a:rPr>
              <a:t>Comparison/conflict</a:t>
            </a:r>
            <a:r>
              <a:rPr lang="en-GB" sz="2500" dirty="0" smtClean="0">
                <a:solidFill>
                  <a:schemeClr val="accent1"/>
                </a:solidFill>
              </a:rPr>
              <a:t> </a:t>
            </a:r>
            <a:r>
              <a:rPr lang="en-GB" sz="2500" dirty="0" smtClean="0"/>
              <a:t>– does the author compare and/or contrast pieces of literature?</a:t>
            </a:r>
          </a:p>
          <a:p>
            <a:pPr lvl="0"/>
            <a:endParaRPr lang="en-GB" sz="2500" dirty="0" smtClean="0"/>
          </a:p>
          <a:p>
            <a:pPr lvl="0"/>
            <a:r>
              <a:rPr lang="en-GB" sz="2500" b="1" dirty="0" smtClean="0">
                <a:solidFill>
                  <a:schemeClr val="accent1"/>
                </a:solidFill>
              </a:rPr>
              <a:t>Contribution to wider discipline </a:t>
            </a:r>
            <a:r>
              <a:rPr lang="en-GB" sz="2500" dirty="0" smtClean="0"/>
              <a:t>– does the literature make a contribution to the wider discipline?</a:t>
            </a:r>
          </a:p>
          <a:p>
            <a:pPr lvl="0"/>
            <a:endParaRPr lang="en-GB" sz="2500" dirty="0" smtClean="0"/>
          </a:p>
          <a:p>
            <a:pPr lvl="0"/>
            <a:r>
              <a:rPr lang="en-GB" sz="2500" b="1" dirty="0" smtClean="0">
                <a:solidFill>
                  <a:schemeClr val="accent1"/>
                </a:solidFill>
              </a:rPr>
              <a:t>Summary of an individual piece of literature</a:t>
            </a:r>
            <a:endParaRPr lang="en-GB" sz="2500" b="1" dirty="0">
              <a:solidFill>
                <a:schemeClr val="accent1"/>
              </a:solidFill>
            </a:endParaRPr>
          </a:p>
        </p:txBody>
      </p:sp>
    </p:spTree>
    <p:extLst>
      <p:ext uri="{BB962C8B-B14F-4D97-AF65-F5344CB8AC3E}">
        <p14:creationId xmlns:p14="http://schemas.microsoft.com/office/powerpoint/2010/main" val="3514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29E9DE78339640978FED043329348A" ma:contentTypeVersion="8" ma:contentTypeDescription="Create a new document." ma:contentTypeScope="" ma:versionID="27129e1d1535f8b62303a5f96a8b458c">
  <xsd:schema xmlns:xsd="http://www.w3.org/2001/XMLSchema" xmlns:xs="http://www.w3.org/2001/XMLSchema" xmlns:p="http://schemas.microsoft.com/office/2006/metadata/properties" xmlns:ns1="http://schemas.microsoft.com/sharepoint/v3" xmlns:ns2="http://schemas.microsoft.com/sharepoint/v3/fields" xmlns:ns3="321f8e4e-56a3-43a1-8ff2-dd6203acb1f0" xmlns:ns4="912ac25a-eb61-40ea-b0c1-12bfa6c241a5" targetNamespace="http://schemas.microsoft.com/office/2006/metadata/properties" ma:root="true" ma:fieldsID="cc2c59e18ae5f60a1f4fa6d0c6af23ca" ns1:_="" ns2:_="" ns3:_="" ns4:_="">
    <xsd:import namespace="http://schemas.microsoft.com/sharepoint/v3"/>
    <xsd:import namespace="http://schemas.microsoft.com/sharepoint/v3/fields"/>
    <xsd:import namespace="321f8e4e-56a3-43a1-8ff2-dd6203acb1f0"/>
    <xsd:import namespace="912ac25a-eb61-40ea-b0c1-12bfa6c241a5"/>
    <xsd:element name="properties">
      <xsd:complexType>
        <xsd:sequence>
          <xsd:element name="documentManagement">
            <xsd:complexType>
              <xsd:all>
                <xsd:element ref="ns2:_DCDateCreated" minOccurs="0"/>
                <xsd:element ref="ns2:_DCDateModified" minOccurs="0"/>
                <xsd:element ref="ns1:ol_Department" minOccurs="0"/>
                <xsd:element ref="ns3:DocumentType1" minOccurs="0"/>
                <xsd:element ref="ns4:Audience" minOccurs="0"/>
                <xsd:element ref="ns2:_Version" minOccurs="0"/>
                <xsd:element ref="ns1:AssignedTo" minOccurs="0"/>
                <xsd:element ref="ns4: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10" nillable="true" ma:displayName="Department" ma:internalName="ol_Department">
      <xsd:simpleType>
        <xsd:restriction base="dms:Text"/>
      </xsd:simpleType>
    </xsd:element>
    <xsd:element name="AssignedTo" ma:index="14"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DCDateModified" ma:index="9" nillable="true" ma:displayName="Date Modified" ma:description="The date on which this resource was last modified" ma:format="DateTime" ma:internalName="_DCDateModified">
      <xsd:simpleType>
        <xsd:restriction base="dms:DateTime"/>
      </xsd:simpleType>
    </xsd:element>
    <xsd:element name="_Version" ma:index="13"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1f8e4e-56a3-43a1-8ff2-dd6203acb1f0" elementFormDefault="qualified">
    <xsd:import namespace="http://schemas.microsoft.com/office/2006/documentManagement/types"/>
    <xsd:import namespace="http://schemas.microsoft.com/office/infopath/2007/PartnerControls"/>
    <xsd:element name="DocumentType1" ma:index="11" nillable="true" ma:displayName="DocumentType" ma:format="Dropdown" ma:internalName="DocumentType1">
      <xsd:simpleType>
        <xsd:restriction base="dms:Choice">
          <xsd:enumeration value="Transcript"/>
          <xsd:enumeration value="CV"/>
          <xsd:enumeration value="Pre-HE Certificate"/>
          <xsd:enumeration value="Postgraduate Degree Certificate"/>
          <xsd:enumeration value="Undergraduate Degree Certificate"/>
          <xsd:enumeration value="Qualification Certificate"/>
          <xsd:enumeration value="Letter Of Reference first"/>
          <xsd:enumeration value="Letter Of Reference second"/>
          <xsd:enumeration value="Other"/>
          <xsd:enumeration value="Referee Report Form"/>
          <xsd:enumeration value="Research Proposal"/>
          <xsd:enumeration value="Personal Statement"/>
          <xsd:enumeration value="Offer Letter"/>
          <xsd:enumeration value="Application Form"/>
          <xsd:enumeration value="Passport"/>
          <xsd:enumeration value="Visa"/>
          <xsd:enumeration value="CAS Letter"/>
          <xsd:enumeration value="CAS Fee Update Letter"/>
          <xsd:enumeration value="Sponsor Letter"/>
          <xsd:enumeration value="Award Letter"/>
          <xsd:enumeration value="Accommodation Letter"/>
          <xsd:enumeration value="Acknowlegement Letter"/>
          <xsd:enumeration value="Photo"/>
        </xsd:restriction>
      </xsd:simpleType>
    </xsd:element>
  </xsd:schema>
  <xsd:schema xmlns:xsd="http://www.w3.org/2001/XMLSchema" xmlns:xs="http://www.w3.org/2001/XMLSchema" xmlns:dms="http://schemas.microsoft.com/office/2006/documentManagement/types" xmlns:pc="http://schemas.microsoft.com/office/infopath/2007/PartnerControls" targetNamespace="912ac25a-eb61-40ea-b0c1-12bfa6c241a5" elementFormDefault="qualified">
    <xsd:import namespace="http://schemas.microsoft.com/office/2006/documentManagement/types"/>
    <xsd:import namespace="http://schemas.microsoft.com/office/infopath/2007/PartnerControls"/>
    <xsd:element name="Audience" ma:index="12" nillable="true" ma:displayName="Audience" ma:internalName="Audience">
      <xsd:simpleType>
        <xsd:restriction base="dms:Text">
          <xsd:maxLength value="255"/>
        </xsd:restriction>
      </xsd:simpleType>
    </xsd:element>
    <xsd:element name="Doc_x0020_Type" ma:index="15" nillable="true" ma:displayName="Doc Type" ma:format="RadioButtons" ma:internalName="Doc_x0020_Type">
      <xsd:simpleType>
        <xsd:restriction base="dms:Choice">
          <xsd:enumeration value="Agenda"/>
          <xsd:enumeration value="Actions"/>
          <xsd:enumeration value="Repor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ECDA37-F12B-4CFF-BAA8-DEE69C4E7C0B}">
  <ds:schemaRefs>
    <ds:schemaRef ds:uri="http://schemas.microsoft.com/sharepoint/v3/contenttype/forms"/>
  </ds:schemaRefs>
</ds:datastoreItem>
</file>

<file path=customXml/itemProps2.xml><?xml version="1.0" encoding="utf-8"?>
<ds:datastoreItem xmlns:ds="http://schemas.openxmlformats.org/officeDocument/2006/customXml" ds:itemID="{66C591E2-286C-4230-A1F4-42E03DC6A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321f8e4e-56a3-43a1-8ff2-dd6203acb1f0"/>
    <ds:schemaRef ds:uri="912ac25a-eb61-40ea-b0c1-12bfa6c24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2943</TotalTime>
  <Words>1909</Words>
  <Application>Microsoft Office PowerPoint</Application>
  <PresentationFormat>On-screen Show (4:3)</PresentationFormat>
  <Paragraphs>325</Paragraphs>
  <Slides>45</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45</vt:i4>
      </vt:variant>
    </vt:vector>
  </HeadingPairs>
  <TitlesOfParts>
    <vt:vector size="58" baseType="lpstr">
      <vt:lpstr>Arial</vt:lpstr>
      <vt:lpstr>Calibri</vt:lpstr>
      <vt:lpstr>Effra</vt:lpstr>
      <vt:lpstr>Open Sans</vt:lpstr>
      <vt:lpstr>Open Sans SemiBold</vt:lpstr>
      <vt:lpstr>Open Sans SemiBold</vt:lpstr>
      <vt:lpstr>Roboto</vt:lpstr>
      <vt:lpstr>SimHei</vt:lpstr>
      <vt:lpstr>Tahoma</vt:lpstr>
      <vt:lpstr>Verdana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MLE Master slides template</dc:title>
  <dc:creator>Emma Pearson;Carlene Barton</dc:creator>
  <cp:keywords>MLE</cp:keywords>
  <cp:lastModifiedBy>Craig Morley</cp:lastModifiedBy>
  <cp:revision>217</cp:revision>
  <dcterms:created xsi:type="dcterms:W3CDTF">2018-02-23T10:11:56Z</dcterms:created>
  <dcterms:modified xsi:type="dcterms:W3CDTF">2019-10-08T12:03:12Z</dcterms:modified>
</cp:coreProperties>
</file>