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31"/>
  </p:notesMasterIdLst>
  <p:sldIdLst>
    <p:sldId id="257" r:id="rId3"/>
    <p:sldId id="295" r:id="rId4"/>
    <p:sldId id="261" r:id="rId5"/>
    <p:sldId id="290" r:id="rId6"/>
    <p:sldId id="281" r:id="rId7"/>
    <p:sldId id="267" r:id="rId8"/>
    <p:sldId id="296" r:id="rId9"/>
    <p:sldId id="268" r:id="rId10"/>
    <p:sldId id="280" r:id="rId11"/>
    <p:sldId id="299" r:id="rId12"/>
    <p:sldId id="291" r:id="rId13"/>
    <p:sldId id="282" r:id="rId14"/>
    <p:sldId id="297" r:id="rId15"/>
    <p:sldId id="272" r:id="rId16"/>
    <p:sldId id="288" r:id="rId17"/>
    <p:sldId id="289" r:id="rId18"/>
    <p:sldId id="283" r:id="rId19"/>
    <p:sldId id="287" r:id="rId20"/>
    <p:sldId id="278" r:id="rId21"/>
    <p:sldId id="294" r:id="rId22"/>
    <p:sldId id="293" r:id="rId23"/>
    <p:sldId id="292" r:id="rId24"/>
    <p:sldId id="264" r:id="rId25"/>
    <p:sldId id="300" r:id="rId26"/>
    <p:sldId id="301" r:id="rId27"/>
    <p:sldId id="298"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1F7F"/>
    <a:srgbClr val="E7E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33" autoAdjust="0"/>
  </p:normalViewPr>
  <p:slideViewPr>
    <p:cSldViewPr>
      <p:cViewPr varScale="1">
        <p:scale>
          <a:sx n="45" d="100"/>
          <a:sy n="45" d="100"/>
        </p:scale>
        <p:origin x="19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odkinson" userId="1673cf56-0d6f-4750-b4d7-cbc4444872ac" providerId="ADAL" clId="{90C4BE61-80E4-4C51-B478-F35C1B3E03AB}"/>
    <pc:docChg chg="custSel modSld">
      <pc:chgData name="Claire Hodkinson" userId="1673cf56-0d6f-4750-b4d7-cbc4444872ac" providerId="ADAL" clId="{90C4BE61-80E4-4C51-B478-F35C1B3E03AB}" dt="2021-08-24T14:58:52.118" v="186" actId="20577"/>
      <pc:docMkLst>
        <pc:docMk/>
      </pc:docMkLst>
      <pc:sldChg chg="modNotesTx">
        <pc:chgData name="Claire Hodkinson" userId="1673cf56-0d6f-4750-b4d7-cbc4444872ac" providerId="ADAL" clId="{90C4BE61-80E4-4C51-B478-F35C1B3E03AB}" dt="2021-08-24T14:48:52.446" v="78" actId="20577"/>
        <pc:sldMkLst>
          <pc:docMk/>
          <pc:sldMk cId="1706508094" sldId="257"/>
        </pc:sldMkLst>
      </pc:sldChg>
      <pc:sldChg chg="modNotesTx">
        <pc:chgData name="Claire Hodkinson" userId="1673cf56-0d6f-4750-b4d7-cbc4444872ac" providerId="ADAL" clId="{90C4BE61-80E4-4C51-B478-F35C1B3E03AB}" dt="2021-08-24T14:53:37.339" v="145" actId="115"/>
        <pc:sldMkLst>
          <pc:docMk/>
          <pc:sldMk cId="2907992988" sldId="272"/>
        </pc:sldMkLst>
      </pc:sldChg>
      <pc:sldChg chg="modSp mod">
        <pc:chgData name="Claire Hodkinson" userId="1673cf56-0d6f-4750-b4d7-cbc4444872ac" providerId="ADAL" clId="{90C4BE61-80E4-4C51-B478-F35C1B3E03AB}" dt="2021-08-24T14:58:52.118" v="186" actId="20577"/>
        <pc:sldMkLst>
          <pc:docMk/>
          <pc:sldMk cId="3090553859" sldId="287"/>
        </pc:sldMkLst>
        <pc:spChg chg="mod">
          <ac:chgData name="Claire Hodkinson" userId="1673cf56-0d6f-4750-b4d7-cbc4444872ac" providerId="ADAL" clId="{90C4BE61-80E4-4C51-B478-F35C1B3E03AB}" dt="2021-08-24T14:58:52.118" v="186" actId="20577"/>
          <ac:spMkLst>
            <pc:docMk/>
            <pc:sldMk cId="3090553859" sldId="287"/>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112A-4ABB-9B72-0505F53EBFCB}"/>
              </c:ext>
            </c:extLst>
          </c:dPt>
          <c:dPt>
            <c:idx val="1"/>
            <c:invertIfNegative val="0"/>
            <c:bubble3D val="0"/>
            <c:extLst>
              <c:ext xmlns:c16="http://schemas.microsoft.com/office/drawing/2014/chart" uri="{C3380CC4-5D6E-409C-BE32-E72D297353CC}">
                <c16:uniqueId val="{00000001-112A-4ABB-9B72-0505F53EBFCB}"/>
              </c:ext>
            </c:extLst>
          </c:dPt>
          <c:dPt>
            <c:idx val="2"/>
            <c:invertIfNegative val="0"/>
            <c:bubble3D val="0"/>
            <c:extLst>
              <c:ext xmlns:c16="http://schemas.microsoft.com/office/drawing/2014/chart" uri="{C3380CC4-5D6E-409C-BE32-E72D297353CC}">
                <c16:uniqueId val="{00000002-112A-4ABB-9B72-0505F53EBFCB}"/>
              </c:ext>
            </c:extLst>
          </c:dPt>
          <c:dPt>
            <c:idx val="3"/>
            <c:invertIfNegative val="0"/>
            <c:bubble3D val="0"/>
            <c:extLst>
              <c:ext xmlns:c16="http://schemas.microsoft.com/office/drawing/2014/chart" uri="{C3380CC4-5D6E-409C-BE32-E72D297353CC}">
                <c16:uniqueId val="{00000003-112A-4ABB-9B72-0505F53EBFCB}"/>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112A-4ABB-9B72-0505F53EBFCB}"/>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112A-4ABB-9B72-0505F53EBFCB}"/>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112A-4ABB-9B72-0505F53EBFCB}"/>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112A-4ABB-9B72-0505F53EBFCB}"/>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112A-4ABB-9B72-0505F53EBFCB}"/>
            </c:ext>
          </c:extLst>
        </c:ser>
        <c:dLbls>
          <c:showLegendKey val="0"/>
          <c:showVal val="1"/>
          <c:showCatName val="0"/>
          <c:showSerName val="0"/>
          <c:showPercent val="0"/>
          <c:showBubbleSize val="0"/>
        </c:dLbls>
        <c:gapWidth val="75"/>
        <c:overlap val="100"/>
        <c:axId val="39811712"/>
        <c:axId val="39813504"/>
      </c:barChart>
      <c:catAx>
        <c:axId val="39811712"/>
        <c:scaling>
          <c:orientation val="minMax"/>
        </c:scaling>
        <c:delete val="1"/>
        <c:axPos val="l"/>
        <c:numFmt formatCode="General" sourceLinked="1"/>
        <c:majorTickMark val="none"/>
        <c:minorTickMark val="none"/>
        <c:tickLblPos val="nextTo"/>
        <c:crossAx val="39813504"/>
        <c:crossesAt val="10"/>
        <c:auto val="1"/>
        <c:lblAlgn val="ctr"/>
        <c:lblOffset val="100"/>
        <c:noMultiLvlLbl val="0"/>
      </c:catAx>
      <c:valAx>
        <c:axId val="39813504"/>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dirty="0">
                    <a:latin typeface="Open Sans"/>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39811712"/>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FF9F-403F-BD96-7F2B959FFEDA}"/>
              </c:ext>
            </c:extLst>
          </c:dPt>
          <c:dPt>
            <c:idx val="1"/>
            <c:invertIfNegative val="0"/>
            <c:bubble3D val="0"/>
            <c:spPr>
              <a:solidFill>
                <a:srgbClr val="C81976"/>
              </a:solidFill>
            </c:spPr>
            <c:extLst>
              <c:ext xmlns:c16="http://schemas.microsoft.com/office/drawing/2014/chart" uri="{C3380CC4-5D6E-409C-BE32-E72D297353CC}">
                <c16:uniqueId val="{00000003-FF9F-403F-BD96-7F2B959FFEDA}"/>
              </c:ext>
            </c:extLst>
          </c:dPt>
          <c:dPt>
            <c:idx val="2"/>
            <c:invertIfNegative val="0"/>
            <c:bubble3D val="0"/>
            <c:spPr>
              <a:solidFill>
                <a:srgbClr val="88898C"/>
              </a:solidFill>
            </c:spPr>
            <c:extLst>
              <c:ext xmlns:c16="http://schemas.microsoft.com/office/drawing/2014/chart" uri="{C3380CC4-5D6E-409C-BE32-E72D297353CC}">
                <c16:uniqueId val="{00000005-FF9F-403F-BD96-7F2B959FFEDA}"/>
              </c:ext>
            </c:extLst>
          </c:dPt>
          <c:dPt>
            <c:idx val="3"/>
            <c:invertIfNegative val="0"/>
            <c:bubble3D val="0"/>
            <c:spPr>
              <a:solidFill>
                <a:srgbClr val="FDB828"/>
              </a:solidFill>
            </c:spPr>
            <c:extLst>
              <c:ext xmlns:c16="http://schemas.microsoft.com/office/drawing/2014/chart" uri="{C3380CC4-5D6E-409C-BE32-E72D297353CC}">
                <c16:uniqueId val="{00000007-FF9F-403F-BD96-7F2B959FFEDA}"/>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F9F-403F-BD96-7F2B959FFEDA}"/>
            </c:ext>
          </c:extLst>
        </c:ser>
        <c:dLbls>
          <c:showLegendKey val="0"/>
          <c:showVal val="0"/>
          <c:showCatName val="0"/>
          <c:showSerName val="0"/>
          <c:showPercent val="0"/>
          <c:showBubbleSize val="0"/>
        </c:dLbls>
        <c:gapWidth val="100"/>
        <c:axId val="39896192"/>
        <c:axId val="39897728"/>
      </c:barChart>
      <c:catAx>
        <c:axId val="39896192"/>
        <c:scaling>
          <c:orientation val="minMax"/>
        </c:scaling>
        <c:delete val="0"/>
        <c:axPos val="b"/>
        <c:numFmt formatCode="General" sourceLinked="0"/>
        <c:majorTickMark val="out"/>
        <c:minorTickMark val="none"/>
        <c:tickLblPos val="nextTo"/>
        <c:crossAx val="39897728"/>
        <c:crosses val="autoZero"/>
        <c:auto val="1"/>
        <c:lblAlgn val="ctr"/>
        <c:lblOffset val="100"/>
        <c:noMultiLvlLbl val="0"/>
      </c:catAx>
      <c:valAx>
        <c:axId val="39897728"/>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3989619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5C16-4F13-9B16-BE54BE263631}"/>
              </c:ext>
            </c:extLst>
          </c:dPt>
          <c:dPt>
            <c:idx val="1"/>
            <c:bubble3D val="0"/>
            <c:extLst>
              <c:ext xmlns:c16="http://schemas.microsoft.com/office/drawing/2014/chart" uri="{C3380CC4-5D6E-409C-BE32-E72D297353CC}">
                <c16:uniqueId val="{00000001-5C16-4F13-9B16-BE54BE263631}"/>
              </c:ext>
            </c:extLst>
          </c:dPt>
          <c:dPt>
            <c:idx val="2"/>
            <c:bubble3D val="0"/>
            <c:extLst>
              <c:ext xmlns:c16="http://schemas.microsoft.com/office/drawing/2014/chart" uri="{C3380CC4-5D6E-409C-BE32-E72D297353CC}">
                <c16:uniqueId val="{00000002-5C16-4F13-9B16-BE54BE263631}"/>
              </c:ext>
            </c:extLst>
          </c:dPt>
          <c:dPt>
            <c:idx val="3"/>
            <c:bubble3D val="0"/>
            <c:extLst>
              <c:ext xmlns:c16="http://schemas.microsoft.com/office/drawing/2014/chart" uri="{C3380CC4-5D6E-409C-BE32-E72D297353CC}">
                <c16:uniqueId val="{00000003-5C16-4F13-9B16-BE54BE263631}"/>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5C16-4F13-9B16-BE54BE263631}"/>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5C16-4F13-9B16-BE54BE263631}"/>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5C16-4F13-9B16-BE54BE263631}"/>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5C16-4F13-9B16-BE54BE263631}"/>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5C16-4F13-9B16-BE54BE263631}"/>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5C16-4F13-9B16-BE54BE263631}"/>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5C16-4F13-9B16-BE54BE263631}"/>
            </c:ext>
          </c:extLst>
        </c:ser>
        <c:dLbls>
          <c:showLegendKey val="0"/>
          <c:showVal val="0"/>
          <c:showCatName val="0"/>
          <c:showSerName val="0"/>
          <c:showPercent val="0"/>
          <c:showBubbleSize val="0"/>
        </c:dLbls>
        <c:marker val="1"/>
        <c:smooth val="0"/>
        <c:axId val="40024320"/>
        <c:axId val="40030592"/>
      </c:lineChart>
      <c:catAx>
        <c:axId val="40024320"/>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40030592"/>
        <c:crosses val="autoZero"/>
        <c:auto val="1"/>
        <c:lblAlgn val="ctr"/>
        <c:lblOffset val="100"/>
        <c:noMultiLvlLbl val="0"/>
      </c:catAx>
      <c:valAx>
        <c:axId val="40030592"/>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40024320"/>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A170-4AAB-9A05-ACDEF0492FE8}"/>
              </c:ext>
            </c:extLst>
          </c:dPt>
          <c:dPt>
            <c:idx val="1"/>
            <c:invertIfNegative val="0"/>
            <c:bubble3D val="0"/>
            <c:extLst>
              <c:ext xmlns:c16="http://schemas.microsoft.com/office/drawing/2014/chart" uri="{C3380CC4-5D6E-409C-BE32-E72D297353CC}">
                <c16:uniqueId val="{00000001-A170-4AAB-9A05-ACDEF0492FE8}"/>
              </c:ext>
            </c:extLst>
          </c:dPt>
          <c:dPt>
            <c:idx val="2"/>
            <c:invertIfNegative val="0"/>
            <c:bubble3D val="0"/>
            <c:extLst>
              <c:ext xmlns:c16="http://schemas.microsoft.com/office/drawing/2014/chart" uri="{C3380CC4-5D6E-409C-BE32-E72D297353CC}">
                <c16:uniqueId val="{00000002-A170-4AAB-9A05-ACDEF0492FE8}"/>
              </c:ext>
            </c:extLst>
          </c:dPt>
          <c:dPt>
            <c:idx val="3"/>
            <c:invertIfNegative val="0"/>
            <c:bubble3D val="0"/>
            <c:extLst>
              <c:ext xmlns:c16="http://schemas.microsoft.com/office/drawing/2014/chart" uri="{C3380CC4-5D6E-409C-BE32-E72D297353CC}">
                <c16:uniqueId val="{00000003-A170-4AAB-9A05-ACDEF0492FE8}"/>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A170-4AAB-9A05-ACDEF0492FE8}"/>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A170-4AAB-9A05-ACDEF0492FE8}"/>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A170-4AAB-9A05-ACDEF0492FE8}"/>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A170-4AAB-9A05-ACDEF0492FE8}"/>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A170-4AAB-9A05-ACDEF0492FE8}"/>
            </c:ext>
          </c:extLst>
        </c:ser>
        <c:dLbls>
          <c:showLegendKey val="0"/>
          <c:showVal val="1"/>
          <c:showCatName val="0"/>
          <c:showSerName val="0"/>
          <c:showPercent val="0"/>
          <c:showBubbleSize val="0"/>
        </c:dLbls>
        <c:gapWidth val="75"/>
        <c:overlap val="100"/>
        <c:axId val="156296320"/>
        <c:axId val="156297856"/>
      </c:barChart>
      <c:catAx>
        <c:axId val="156296320"/>
        <c:scaling>
          <c:orientation val="minMax"/>
        </c:scaling>
        <c:delete val="1"/>
        <c:axPos val="l"/>
        <c:numFmt formatCode="General" sourceLinked="1"/>
        <c:majorTickMark val="none"/>
        <c:minorTickMark val="none"/>
        <c:tickLblPos val="nextTo"/>
        <c:crossAx val="156297856"/>
        <c:crossesAt val="10"/>
        <c:auto val="1"/>
        <c:lblAlgn val="ctr"/>
        <c:lblOffset val="100"/>
        <c:noMultiLvlLbl val="0"/>
      </c:catAx>
      <c:valAx>
        <c:axId val="156297856"/>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dirty="0">
                    <a:latin typeface="Verdan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156296320"/>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D8CA-44EA-BE26-A77FD76F362F}"/>
              </c:ext>
            </c:extLst>
          </c:dPt>
          <c:dPt>
            <c:idx val="1"/>
            <c:invertIfNegative val="0"/>
            <c:bubble3D val="0"/>
            <c:spPr>
              <a:solidFill>
                <a:srgbClr val="C81976"/>
              </a:solidFill>
            </c:spPr>
            <c:extLst>
              <c:ext xmlns:c16="http://schemas.microsoft.com/office/drawing/2014/chart" uri="{C3380CC4-5D6E-409C-BE32-E72D297353CC}">
                <c16:uniqueId val="{00000003-D8CA-44EA-BE26-A77FD76F362F}"/>
              </c:ext>
            </c:extLst>
          </c:dPt>
          <c:dPt>
            <c:idx val="2"/>
            <c:invertIfNegative val="0"/>
            <c:bubble3D val="0"/>
            <c:spPr>
              <a:solidFill>
                <a:srgbClr val="88898C"/>
              </a:solidFill>
            </c:spPr>
            <c:extLst>
              <c:ext xmlns:c16="http://schemas.microsoft.com/office/drawing/2014/chart" uri="{C3380CC4-5D6E-409C-BE32-E72D297353CC}">
                <c16:uniqueId val="{00000005-D8CA-44EA-BE26-A77FD76F362F}"/>
              </c:ext>
            </c:extLst>
          </c:dPt>
          <c:dPt>
            <c:idx val="3"/>
            <c:invertIfNegative val="0"/>
            <c:bubble3D val="0"/>
            <c:spPr>
              <a:solidFill>
                <a:srgbClr val="FDB828"/>
              </a:solidFill>
            </c:spPr>
            <c:extLst>
              <c:ext xmlns:c16="http://schemas.microsoft.com/office/drawing/2014/chart" uri="{C3380CC4-5D6E-409C-BE32-E72D297353CC}">
                <c16:uniqueId val="{00000007-D8CA-44EA-BE26-A77FD76F362F}"/>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8CA-44EA-BE26-A77FD76F362F}"/>
            </c:ext>
          </c:extLst>
        </c:ser>
        <c:dLbls>
          <c:showLegendKey val="0"/>
          <c:showVal val="0"/>
          <c:showCatName val="0"/>
          <c:showSerName val="0"/>
          <c:showPercent val="0"/>
          <c:showBubbleSize val="0"/>
        </c:dLbls>
        <c:gapWidth val="100"/>
        <c:axId val="159692672"/>
        <c:axId val="159694208"/>
      </c:barChart>
      <c:catAx>
        <c:axId val="159692672"/>
        <c:scaling>
          <c:orientation val="minMax"/>
        </c:scaling>
        <c:delete val="0"/>
        <c:axPos val="b"/>
        <c:numFmt formatCode="General" sourceLinked="0"/>
        <c:majorTickMark val="out"/>
        <c:minorTickMark val="none"/>
        <c:tickLblPos val="nextTo"/>
        <c:crossAx val="159694208"/>
        <c:crosses val="autoZero"/>
        <c:auto val="1"/>
        <c:lblAlgn val="ctr"/>
        <c:lblOffset val="100"/>
        <c:noMultiLvlLbl val="0"/>
      </c:catAx>
      <c:valAx>
        <c:axId val="159694208"/>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15969267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9C4A-4822-A69A-24B4F9EE2ECE}"/>
              </c:ext>
            </c:extLst>
          </c:dPt>
          <c:dPt>
            <c:idx val="1"/>
            <c:bubble3D val="0"/>
            <c:extLst>
              <c:ext xmlns:c16="http://schemas.microsoft.com/office/drawing/2014/chart" uri="{C3380CC4-5D6E-409C-BE32-E72D297353CC}">
                <c16:uniqueId val="{00000001-9C4A-4822-A69A-24B4F9EE2ECE}"/>
              </c:ext>
            </c:extLst>
          </c:dPt>
          <c:dPt>
            <c:idx val="2"/>
            <c:bubble3D val="0"/>
            <c:extLst>
              <c:ext xmlns:c16="http://schemas.microsoft.com/office/drawing/2014/chart" uri="{C3380CC4-5D6E-409C-BE32-E72D297353CC}">
                <c16:uniqueId val="{00000002-9C4A-4822-A69A-24B4F9EE2ECE}"/>
              </c:ext>
            </c:extLst>
          </c:dPt>
          <c:dPt>
            <c:idx val="3"/>
            <c:bubble3D val="0"/>
            <c:extLst>
              <c:ext xmlns:c16="http://schemas.microsoft.com/office/drawing/2014/chart" uri="{C3380CC4-5D6E-409C-BE32-E72D297353CC}">
                <c16:uniqueId val="{00000003-9C4A-4822-A69A-24B4F9EE2ECE}"/>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9C4A-4822-A69A-24B4F9EE2ECE}"/>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9C4A-4822-A69A-24B4F9EE2ECE}"/>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9C4A-4822-A69A-24B4F9EE2ECE}"/>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9C4A-4822-A69A-24B4F9EE2ECE}"/>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9C4A-4822-A69A-24B4F9EE2ECE}"/>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9C4A-4822-A69A-24B4F9EE2ECE}"/>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9C4A-4822-A69A-24B4F9EE2ECE}"/>
            </c:ext>
          </c:extLst>
        </c:ser>
        <c:dLbls>
          <c:showLegendKey val="0"/>
          <c:showVal val="0"/>
          <c:showCatName val="0"/>
          <c:showSerName val="0"/>
          <c:showPercent val="0"/>
          <c:showBubbleSize val="0"/>
        </c:dLbls>
        <c:marker val="1"/>
        <c:smooth val="0"/>
        <c:axId val="159787648"/>
        <c:axId val="159789824"/>
      </c:lineChart>
      <c:catAx>
        <c:axId val="159787648"/>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59789824"/>
        <c:crosses val="autoZero"/>
        <c:auto val="1"/>
        <c:lblAlgn val="ctr"/>
        <c:lblOffset val="100"/>
        <c:noMultiLvlLbl val="0"/>
      </c:catAx>
      <c:valAx>
        <c:axId val="159789824"/>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59787648"/>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FFD93-D841-43F3-B221-AEC802028487}" type="datetimeFigureOut">
              <a:rPr lang="en-GB" smtClean="0"/>
              <a:t>24/08/2021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8355A-0B34-4AFD-A1AC-CD3CD1EBF39E}" type="slidenum">
              <a:rPr lang="en-GB" smtClean="0"/>
              <a:t>‹#›</a:t>
            </a:fld>
            <a:endParaRPr lang="en-GB"/>
          </a:p>
        </p:txBody>
      </p:sp>
    </p:spTree>
    <p:extLst>
      <p:ext uri="{BB962C8B-B14F-4D97-AF65-F5344CB8AC3E}">
        <p14:creationId xmlns:p14="http://schemas.microsoft.com/office/powerpoint/2010/main" val="233449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dium.com/specialist-library-support/making-use-of-mesh-and-suggested-subject-terms-efce820a7f2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ibrary.manchester.ac.u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subjects.library.manchester.ac.uk/nursing/databas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bjects.library.manchester.ac.uk/?b=g&amp;d=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subjects.library.manchester.ac.uk/nurs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ibrary.manchester.ac.uk/search-resources/databas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ibrary.manchester.ac.uk/using-the-library/specialist-library-support/online-resources/?level2Links=advanced%20searching,systematic%20revie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ubjects.library.manchester.ac.uk/referenc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ubjects.library.manchester.ac.uk/referencin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edium.com/specialist-library-support/using-frameworks-to-structure-your-search-6d2753eb801c"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ibrary.manchester.ac.uk/using-the-library/specialist-library-suppor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library.manchester.ac.uk/using-the-library/specialist-library-suppo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library.manchester.ac.uk/using-the-library/specialist-library-suppor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ibrary.manchester.ac.uk/using-the-library/students/training-and-skills-support/my-learning-essential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edium.com/specialist-library-support/advanced-search-making-use-of-boolean-operators-edcc0ab034c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ibrary.manchester.ac.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Searching for literature is a key skill that contributes directly to the completion of any research project. You will be expected to document the focus of your research (your research question) and the steps you took to research this topic. Your tutors will expect to see details of your search terms and your search strategies in addition to details of the information sources (databases etc.) you have consulted.</a:t>
            </a:r>
          </a:p>
          <a:p>
            <a:r>
              <a:rPr lang="en-GB" sz="1200" kern="1200" dirty="0">
                <a:solidFill>
                  <a:schemeClr val="tx1"/>
                </a:solidFill>
                <a:effectLst/>
                <a:latin typeface="+mn-lt"/>
                <a:ea typeface="+mn-ea"/>
                <a:cs typeface="+mn-cs"/>
              </a:rPr>
              <a:t>Beginning a research project can appear to be a daunting process, however remember – you have succeeded in researching for your essays in your previous degrees: The only difference is that the documentation of your research methodology requires a little more analytical thinking.</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2923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you have completed some scoping searches, you may wish to refine the question.  For instance, if you were looking at the example question above you may modify and focus the question. You could have narrowed the research area from;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do caregivers providing end-of-life care experience grief and loss?”</a:t>
            </a:r>
          </a:p>
          <a:p>
            <a:r>
              <a:rPr lang="en-GB" sz="1200" kern="1200" dirty="0">
                <a:solidFill>
                  <a:schemeClr val="tx1"/>
                </a:solidFill>
                <a:effectLst/>
                <a:latin typeface="+mn-lt"/>
                <a:ea typeface="+mn-ea"/>
                <a:cs typeface="+mn-cs"/>
              </a:rPr>
              <a:t>To;</a:t>
            </a:r>
          </a:p>
          <a:p>
            <a:r>
              <a:rPr lang="en-GB" sz="1200" kern="1200" dirty="0">
                <a:solidFill>
                  <a:schemeClr val="tx1"/>
                </a:solidFill>
                <a:effectLst/>
                <a:latin typeface="+mn-lt"/>
                <a:ea typeface="+mn-ea"/>
                <a:cs typeface="+mn-cs"/>
              </a:rPr>
              <a:t>“How do caregivers providing end-of-life care experience grief and loss during the Covid-19 pandemic?”</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Important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considering the title of your research question, any changes of research areas or title amendments must be discussed with your supervisor.</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598355A-0B34-4AFD-A1AC-CD3CD1EBF39E}" type="slidenum">
              <a:rPr lang="en-GB" smtClean="0"/>
              <a:t>10</a:t>
            </a:fld>
            <a:endParaRPr lang="en-GB"/>
          </a:p>
        </p:txBody>
      </p:sp>
    </p:spTree>
    <p:extLst>
      <p:ext uri="{BB962C8B-B14F-4D97-AF65-F5344CB8AC3E}">
        <p14:creationId xmlns:p14="http://schemas.microsoft.com/office/powerpoint/2010/main" val="77160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Additional Search Tools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Search operators (Boolean) and other search tools can help you control the focus of your research. So far this post has focused on the Boolean search operators AND </a:t>
            </a:r>
            <a:r>
              <a:rPr lang="en-GB" sz="1200" kern="1200" dirty="0" err="1">
                <a:solidFill>
                  <a:schemeClr val="tx1"/>
                </a:solidFill>
                <a:effectLst/>
                <a:latin typeface="+mn-lt"/>
                <a:ea typeface="+mn-ea"/>
                <a:cs typeface="+mn-cs"/>
              </a:rPr>
              <a:t>and</a:t>
            </a:r>
            <a:r>
              <a:rPr lang="en-GB" sz="1200" kern="1200" dirty="0">
                <a:solidFill>
                  <a:schemeClr val="tx1"/>
                </a:solidFill>
                <a:effectLst/>
                <a:latin typeface="+mn-lt"/>
                <a:ea typeface="+mn-ea"/>
                <a:cs typeface="+mn-cs"/>
              </a:rPr>
              <a:t> OR</a:t>
            </a:r>
          </a:p>
          <a:p>
            <a:r>
              <a:rPr lang="en-GB" sz="1200" kern="1200" dirty="0">
                <a:solidFill>
                  <a:schemeClr val="tx1"/>
                </a:solidFill>
                <a:effectLst/>
                <a:latin typeface="+mn-lt"/>
                <a:ea typeface="+mn-ea"/>
                <a:cs typeface="+mn-cs"/>
              </a:rPr>
              <a:t>If a term is not required within a search the search operator, NOT, may be used to exclude a term</a:t>
            </a:r>
          </a:p>
          <a:p>
            <a:r>
              <a:rPr lang="en-GB" sz="1200" kern="1200" dirty="0">
                <a:solidFill>
                  <a:schemeClr val="tx1"/>
                </a:solidFill>
                <a:effectLst/>
                <a:latin typeface="+mn-lt"/>
                <a:ea typeface="+mn-ea"/>
                <a:cs typeface="+mn-cs"/>
              </a:rPr>
              <a:t>In some resources, truncation signs may be used to broaden a range of results without the need to type out different variants. For example, Care* would find care, carer, carers, caregivers etc. </a:t>
            </a:r>
          </a:p>
          <a:p>
            <a:r>
              <a:rPr lang="en-GB" sz="1200" kern="1200" dirty="0">
                <a:solidFill>
                  <a:schemeClr val="tx1"/>
                </a:solidFill>
                <a:effectLst/>
                <a:latin typeface="+mn-lt"/>
                <a:ea typeface="+mn-ea"/>
                <a:cs typeface="+mn-cs"/>
              </a:rPr>
              <a:t>You need to check the resource you are using to find out which truncation sign it uses</a:t>
            </a:r>
          </a:p>
        </p:txBody>
      </p:sp>
      <p:sp>
        <p:nvSpPr>
          <p:cNvPr id="4" name="Slide Number Placeholder 3"/>
          <p:cNvSpPr>
            <a:spLocks noGrp="1"/>
          </p:cNvSpPr>
          <p:nvPr>
            <p:ph type="sldNum" sz="quarter" idx="10"/>
          </p:nvPr>
        </p:nvSpPr>
        <p:spPr/>
        <p:txBody>
          <a:bodyPr/>
          <a:lstStyle/>
          <a:p>
            <a:fld id="{1598355A-0B34-4AFD-A1AC-CD3CD1EBF39E}" type="slidenum">
              <a:rPr lang="en-GB" smtClean="0"/>
              <a:t>11</a:t>
            </a:fld>
            <a:endParaRPr lang="en-GB"/>
          </a:p>
        </p:txBody>
      </p:sp>
    </p:spTree>
    <p:extLst>
      <p:ext uri="{BB962C8B-B14F-4D97-AF65-F5344CB8AC3E}">
        <p14:creationId xmlns:p14="http://schemas.microsoft.com/office/powerpoint/2010/main" val="246446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a:t>
            </a:r>
            <a:r>
              <a:rPr lang="en-GB" sz="1200" dirty="0" err="1"/>
              <a:t>MeSH</a:t>
            </a:r>
            <a:r>
              <a:rPr lang="en-GB" sz="1200" dirty="0"/>
              <a:t> box is usually</a:t>
            </a:r>
            <a:r>
              <a:rPr lang="en-GB" sz="1200" baseline="0" dirty="0"/>
              <a:t> ticked when you go on to the Ovid database. If you search more than one database at once this will not show. We do not recommend you search more then one database at a time</a:t>
            </a:r>
          </a:p>
          <a:p>
            <a:endParaRPr lang="en-GB" sz="1200" baseline="0" dirty="0"/>
          </a:p>
          <a:p>
            <a:r>
              <a:rPr lang="en-GB" sz="1200" baseline="0" dirty="0"/>
              <a:t>Don’t forget you can save your searches and Ask A Librarian for help</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Suggest Subject Terms is similar to </a:t>
            </a:r>
            <a:r>
              <a:rPr lang="en-GB" dirty="0" err="1"/>
              <a:t>MeSH</a:t>
            </a:r>
            <a:r>
              <a:rPr lang="en-GB" dirty="0"/>
              <a:t> and is only</a:t>
            </a:r>
            <a:r>
              <a:rPr lang="en-GB" baseline="0" dirty="0"/>
              <a:t> available on the </a:t>
            </a:r>
            <a:r>
              <a:rPr lang="en-GB" baseline="0" dirty="0" err="1"/>
              <a:t>Cinahl</a:t>
            </a:r>
            <a:r>
              <a:rPr lang="en-GB" baseline="0" dirty="0"/>
              <a:t> database there is an Ask A Librarian function on this database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t>You have your own in built</a:t>
            </a:r>
            <a:r>
              <a:rPr lang="en-GB" sz="1200" baseline="0" dirty="0"/>
              <a:t> </a:t>
            </a:r>
            <a:r>
              <a:rPr lang="en-GB" sz="1200" baseline="0" dirty="0" err="1"/>
              <a:t>MeSH</a:t>
            </a:r>
            <a:r>
              <a:rPr lang="en-GB" sz="1200" baseline="0" dirty="0"/>
              <a:t> – you do not have to use the tools on the databases but it is worth giving them a courtesy look</a:t>
            </a:r>
          </a:p>
          <a:p>
            <a:endParaRPr lang="en-GB" sz="1200" baseline="0" dirty="0"/>
          </a:p>
          <a:p>
            <a:r>
              <a:rPr lang="en-GB" sz="1200" baseline="0" dirty="0"/>
              <a:t>If you are unfamiliar with </a:t>
            </a:r>
            <a:r>
              <a:rPr lang="en-GB" sz="1200" baseline="0" dirty="0" err="1"/>
              <a:t>MeSH</a:t>
            </a:r>
            <a:r>
              <a:rPr lang="en-GB" sz="1200" baseline="0" dirty="0"/>
              <a:t> this booklet can help and can be found on the library’s systematic review page and your blackboard pages?</a:t>
            </a:r>
          </a:p>
          <a:p>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Further information about the usage of </a:t>
            </a:r>
            <a:r>
              <a:rPr lang="en-GB" sz="1200" kern="1200" dirty="0" err="1">
                <a:solidFill>
                  <a:schemeClr val="tx1"/>
                </a:solidFill>
                <a:effectLst/>
                <a:latin typeface="+mn-lt"/>
                <a:ea typeface="+mn-ea"/>
                <a:cs typeface="+mn-cs"/>
              </a:rPr>
              <a:t>MeSH</a:t>
            </a:r>
            <a:r>
              <a:rPr lang="en-GB" sz="1200" kern="1200" dirty="0">
                <a:solidFill>
                  <a:schemeClr val="tx1"/>
                </a:solidFill>
                <a:effectLst/>
                <a:latin typeface="+mn-lt"/>
                <a:ea typeface="+mn-ea"/>
                <a:cs typeface="+mn-cs"/>
              </a:rPr>
              <a:t> can be found on the</a:t>
            </a:r>
            <a:r>
              <a:rPr lang="en-GB" sz="1200" b="1"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Making use of </a:t>
            </a:r>
            <a:r>
              <a:rPr lang="en-GB" sz="1200" u="sng" kern="1200" dirty="0" err="1">
                <a:solidFill>
                  <a:schemeClr val="tx1"/>
                </a:solidFill>
                <a:effectLst/>
                <a:latin typeface="+mn-lt"/>
                <a:ea typeface="+mn-ea"/>
                <a:cs typeface="+mn-cs"/>
                <a:hlinkClick r:id="rId3"/>
              </a:rPr>
              <a:t>MeSH</a:t>
            </a:r>
            <a:r>
              <a:rPr lang="en-GB" sz="1200" u="sng" kern="1200" dirty="0">
                <a:solidFill>
                  <a:schemeClr val="tx1"/>
                </a:solidFill>
                <a:effectLst/>
                <a:latin typeface="+mn-lt"/>
                <a:ea typeface="+mn-ea"/>
                <a:cs typeface="+mn-cs"/>
                <a:hlinkClick r:id="rId3"/>
              </a:rPr>
              <a:t> and Suggested Subject Terms</a:t>
            </a:r>
            <a:r>
              <a:rPr lang="en-GB" sz="1200" kern="1200" dirty="0">
                <a:solidFill>
                  <a:schemeClr val="tx1"/>
                </a:solidFill>
                <a:effectLst/>
                <a:latin typeface="+mn-lt"/>
                <a:ea typeface="+mn-ea"/>
                <a:cs typeface="+mn-cs"/>
              </a:rPr>
              <a:t> blog post</a:t>
            </a:r>
          </a:p>
          <a:p>
            <a:endParaRPr lang="en-GB" sz="1200" dirty="0"/>
          </a:p>
          <a:p>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12</a:t>
            </a:fld>
            <a:endParaRPr lang="en-GB"/>
          </a:p>
        </p:txBody>
      </p:sp>
    </p:spTree>
    <p:extLst>
      <p:ext uri="{BB962C8B-B14F-4D97-AF65-F5344CB8AC3E}">
        <p14:creationId xmlns:p14="http://schemas.microsoft.com/office/powerpoint/2010/main" val="147777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Suggested Study Tip: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Think outside the box!</a:t>
            </a:r>
          </a:p>
          <a:p>
            <a:r>
              <a:rPr lang="en-GB" sz="1200" b="1" kern="1200" dirty="0">
                <a:solidFill>
                  <a:schemeClr val="tx1"/>
                </a:solidFill>
                <a:effectLst/>
                <a:latin typeface="+mn-lt"/>
                <a:ea typeface="+mn-ea"/>
                <a:cs typeface="+mn-cs"/>
              </a:rPr>
              <a:t>Why should I do this?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meanings and contexts of some search terms may change slightly depending on the environment and population groups you are researching. Therefore, a search term used in one database may yield a different range of results in a second database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Think about the research example question;</a:t>
            </a:r>
          </a:p>
          <a:p>
            <a:r>
              <a:rPr lang="en-GB" sz="1200" kern="1200" dirty="0">
                <a:solidFill>
                  <a:schemeClr val="tx1"/>
                </a:solidFill>
                <a:effectLst/>
                <a:latin typeface="+mn-lt"/>
                <a:ea typeface="+mn-ea"/>
                <a:cs typeface="+mn-cs"/>
              </a:rPr>
              <a:t>“How do caregivers providing end-of-life care experience grief and loss?”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Consider the circumstances surrounding the grief and loss. Would the experiences of grief and loss be the same for all the population groups involved in caring for the dying?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Think of the population groups of the dying</a:t>
            </a:r>
          </a:p>
          <a:p>
            <a:r>
              <a:rPr lang="en-GB" sz="1200" kern="1200" dirty="0">
                <a:solidFill>
                  <a:schemeClr val="tx1"/>
                </a:solidFill>
                <a:effectLst/>
                <a:latin typeface="+mn-lt"/>
                <a:ea typeface="+mn-ea"/>
                <a:cs typeface="+mn-cs"/>
              </a:rPr>
              <a:t>Think of the circumstances surrounding the death</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13</a:t>
            </a:fld>
            <a:endParaRPr lang="en-GB"/>
          </a:p>
        </p:txBody>
      </p:sp>
    </p:spTree>
    <p:extLst>
      <p:ext uri="{BB962C8B-B14F-4D97-AF65-F5344CB8AC3E}">
        <p14:creationId xmlns:p14="http://schemas.microsoft.com/office/powerpoint/2010/main" val="118398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WHERE will you look for information?</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Library Search</a:t>
            </a:r>
            <a:r>
              <a:rPr lang="en-GB" sz="1200" kern="1200" dirty="0">
                <a:solidFill>
                  <a:schemeClr val="tx1"/>
                </a:solidFill>
                <a:effectLst/>
                <a:latin typeface="+mn-lt"/>
                <a:ea typeface="+mn-ea"/>
                <a:cs typeface="+mn-cs"/>
              </a:rPr>
              <a:t> gives an over view of broad subject areas, however the subject databases are your primary source of information.</a:t>
            </a:r>
          </a:p>
          <a:p>
            <a:r>
              <a:rPr lang="en-GB" sz="1200" kern="1200" dirty="0">
                <a:solidFill>
                  <a:schemeClr val="tx1"/>
                </a:solidFill>
                <a:effectLst/>
                <a:latin typeface="+mn-lt"/>
                <a:ea typeface="+mn-ea"/>
                <a:cs typeface="+mn-cs"/>
              </a:rPr>
              <a:t>There several databases associated with Nursing – the most common databases used are </a:t>
            </a:r>
            <a:r>
              <a:rPr lang="en-GB" sz="1200" u="sng" kern="1200" dirty="0">
                <a:solidFill>
                  <a:schemeClr val="tx1"/>
                </a:solidFill>
                <a:effectLst/>
                <a:latin typeface="+mn-lt"/>
                <a:ea typeface="+mn-ea"/>
                <a:cs typeface="+mn-cs"/>
                <a:hlinkClick r:id="rId4"/>
              </a:rPr>
              <a:t>British Nursing Index, CINAHL and  Medline</a:t>
            </a:r>
            <a:endParaRPr lang="en-GB" sz="1200" u="sng"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For this topic, you may think about using </a:t>
            </a:r>
            <a:r>
              <a:rPr lang="en-GB" sz="1200" u="none" kern="1200" dirty="0" err="1">
                <a:solidFill>
                  <a:schemeClr val="tx1"/>
                </a:solidFill>
                <a:effectLst/>
                <a:latin typeface="+mn-lt"/>
                <a:ea typeface="+mn-ea"/>
                <a:cs typeface="+mn-cs"/>
              </a:rPr>
              <a:t>Psycinfo</a:t>
            </a:r>
            <a:r>
              <a:rPr lang="en-GB" sz="1200" u="none" kern="1200" dirty="0">
                <a:solidFill>
                  <a:schemeClr val="tx1"/>
                </a:solidFill>
                <a:effectLst/>
                <a:latin typeface="+mn-lt"/>
                <a:ea typeface="+mn-ea"/>
                <a:cs typeface="+mn-cs"/>
              </a:rPr>
              <a:t> too</a:t>
            </a:r>
          </a:p>
        </p:txBody>
      </p:sp>
      <p:sp>
        <p:nvSpPr>
          <p:cNvPr id="4" name="Slide Number Placeholder 3"/>
          <p:cNvSpPr>
            <a:spLocks noGrp="1"/>
          </p:cNvSpPr>
          <p:nvPr>
            <p:ph type="sldNum" sz="quarter" idx="10"/>
          </p:nvPr>
        </p:nvSpPr>
        <p:spPr/>
        <p:txBody>
          <a:bodyPr/>
          <a:lstStyle/>
          <a:p>
            <a:fld id="{D6434F24-1626-428C-8CC5-7EAC1A754F29}" type="slidenum">
              <a:rPr lang="en-GB">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699789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However – if we think of the example question above - is the research question above just of interest to Nurses?</a:t>
            </a:r>
          </a:p>
          <a:p>
            <a:r>
              <a:rPr lang="en-GB" sz="1200" kern="1200" dirty="0">
                <a:solidFill>
                  <a:schemeClr val="tx1"/>
                </a:solidFill>
                <a:effectLst/>
                <a:latin typeface="+mn-lt"/>
                <a:ea typeface="+mn-ea"/>
                <a:cs typeface="+mn-cs"/>
              </a:rPr>
              <a:t>What about related professions?</a:t>
            </a:r>
          </a:p>
          <a:p>
            <a:r>
              <a:rPr lang="en-GB" sz="1200" kern="1200" dirty="0">
                <a:solidFill>
                  <a:schemeClr val="tx1"/>
                </a:solidFill>
                <a:effectLst/>
                <a:latin typeface="+mn-lt"/>
                <a:ea typeface="+mn-ea"/>
                <a:cs typeface="+mn-cs"/>
              </a:rPr>
              <a:t>Nurses</a:t>
            </a:r>
          </a:p>
          <a:p>
            <a:r>
              <a:rPr lang="en-GB" sz="1200" kern="1200" dirty="0">
                <a:solidFill>
                  <a:schemeClr val="tx1"/>
                </a:solidFill>
                <a:effectLst/>
                <a:latin typeface="+mn-lt"/>
                <a:ea typeface="+mn-ea"/>
                <a:cs typeface="+mn-cs"/>
              </a:rPr>
              <a:t>Doctors</a:t>
            </a:r>
          </a:p>
          <a:p>
            <a:r>
              <a:rPr lang="en-GB" sz="1200" kern="1200" dirty="0">
                <a:solidFill>
                  <a:schemeClr val="tx1"/>
                </a:solidFill>
                <a:effectLst/>
                <a:latin typeface="+mn-lt"/>
                <a:ea typeface="+mn-ea"/>
                <a:cs typeface="+mn-cs"/>
              </a:rPr>
              <a:t>Psychologists</a:t>
            </a:r>
          </a:p>
          <a:p>
            <a:r>
              <a:rPr lang="en-GB" sz="1200" kern="1200" dirty="0">
                <a:solidFill>
                  <a:schemeClr val="tx1"/>
                </a:solidFill>
                <a:effectLst/>
                <a:latin typeface="+mn-lt"/>
                <a:ea typeface="+mn-ea"/>
                <a:cs typeface="+mn-cs"/>
              </a:rPr>
              <a:t>Counsellors</a:t>
            </a:r>
          </a:p>
          <a:p>
            <a:r>
              <a:rPr lang="en-GB" sz="1200" kern="1200" dirty="0">
                <a:solidFill>
                  <a:schemeClr val="tx1"/>
                </a:solidFill>
                <a:effectLst/>
                <a:latin typeface="+mn-lt"/>
                <a:ea typeface="+mn-ea"/>
                <a:cs typeface="+mn-cs"/>
              </a:rPr>
              <a:t>Psychotherapists</a:t>
            </a:r>
          </a:p>
          <a:p>
            <a:r>
              <a:rPr lang="en-GB" sz="1200" kern="1200" dirty="0">
                <a:solidFill>
                  <a:schemeClr val="tx1"/>
                </a:solidFill>
                <a:effectLst/>
                <a:latin typeface="+mn-lt"/>
                <a:ea typeface="+mn-ea"/>
                <a:cs typeface="+mn-cs"/>
              </a:rPr>
              <a:t>Mental health personnel</a:t>
            </a:r>
          </a:p>
          <a:p>
            <a:r>
              <a:rPr lang="en-GB" sz="1200" kern="1200" dirty="0">
                <a:solidFill>
                  <a:schemeClr val="tx1"/>
                </a:solidFill>
                <a:effectLst/>
                <a:latin typeface="+mn-lt"/>
                <a:ea typeface="+mn-ea"/>
                <a:cs typeface="+mn-cs"/>
              </a:rPr>
              <a:t>Community leaders</a:t>
            </a:r>
          </a:p>
          <a:p>
            <a:r>
              <a:rPr lang="en-GB" sz="1200" kern="1200" dirty="0">
                <a:solidFill>
                  <a:schemeClr val="tx1"/>
                </a:solidFill>
                <a:effectLst/>
                <a:latin typeface="+mn-lt"/>
                <a:ea typeface="+mn-ea"/>
                <a:cs typeface="+mn-cs"/>
              </a:rPr>
              <a:t>Social workers</a:t>
            </a:r>
          </a:p>
          <a:p>
            <a:r>
              <a:rPr lang="en-GB" sz="1200" kern="1200" dirty="0">
                <a:solidFill>
                  <a:schemeClr val="tx1"/>
                </a:solidFill>
                <a:effectLst/>
                <a:latin typeface="+mn-lt"/>
                <a:ea typeface="+mn-ea"/>
                <a:cs typeface="+mn-cs"/>
              </a:rPr>
              <a:t>Sociologists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 new angle</a:t>
            </a:r>
            <a:r>
              <a:rPr lang="en-GB" sz="1200" kern="1200" dirty="0">
                <a:solidFill>
                  <a:schemeClr val="tx1"/>
                </a:solidFill>
                <a:effectLst/>
                <a:latin typeface="+mn-lt"/>
                <a:ea typeface="+mn-ea"/>
                <a:cs typeface="+mn-cs"/>
              </a:rPr>
              <a:t> – How many of the other </a:t>
            </a:r>
            <a:r>
              <a:rPr lang="en-GB" sz="1200" u="sng" kern="1200" dirty="0">
                <a:solidFill>
                  <a:schemeClr val="tx1"/>
                </a:solidFill>
                <a:effectLst/>
                <a:latin typeface="+mn-lt"/>
                <a:ea typeface="+mn-ea"/>
                <a:cs typeface="+mn-cs"/>
                <a:hlinkClick r:id="rId3"/>
              </a:rPr>
              <a:t>subject databases pages</a:t>
            </a:r>
            <a:r>
              <a:rPr lang="en-GB" sz="1200" kern="1200" dirty="0">
                <a:solidFill>
                  <a:schemeClr val="tx1"/>
                </a:solidFill>
                <a:effectLst/>
                <a:latin typeface="+mn-lt"/>
                <a:ea typeface="+mn-ea"/>
                <a:cs typeface="+mn-cs"/>
              </a:rPr>
              <a:t> have you used? </a:t>
            </a:r>
          </a:p>
          <a:p>
            <a:r>
              <a:rPr lang="en-GB" sz="1200" kern="1200" dirty="0">
                <a:solidFill>
                  <a:schemeClr val="tx1"/>
                </a:solidFill>
                <a:effectLst/>
                <a:latin typeface="+mn-lt"/>
                <a:ea typeface="+mn-ea"/>
                <a:cs typeface="+mn-cs"/>
              </a:rPr>
              <a:t>Have you even used the </a:t>
            </a:r>
            <a:r>
              <a:rPr lang="en-GB" sz="1200" u="sng" kern="1200" dirty="0">
                <a:solidFill>
                  <a:schemeClr val="tx1"/>
                </a:solidFill>
                <a:effectLst/>
                <a:latin typeface="+mn-lt"/>
                <a:ea typeface="+mn-ea"/>
                <a:cs typeface="+mn-cs"/>
                <a:hlinkClick r:id="rId4"/>
              </a:rPr>
              <a:t>nursing one</a:t>
            </a:r>
            <a:r>
              <a:rPr lang="en-GB" sz="1200" kern="1200" dirty="0">
                <a:solidFill>
                  <a:schemeClr val="tx1"/>
                </a:solidFill>
                <a:effectLst/>
                <a:latin typeface="+mn-lt"/>
                <a:ea typeface="+mn-ea"/>
                <a:cs typeface="+mn-cs"/>
              </a:rPr>
              <a:t>?!</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15</a:t>
            </a:fld>
            <a:endParaRPr lang="en-GB"/>
          </a:p>
        </p:txBody>
      </p:sp>
    </p:spTree>
    <p:extLst>
      <p:ext uri="{BB962C8B-B14F-4D97-AF65-F5344CB8AC3E}">
        <p14:creationId xmlns:p14="http://schemas.microsoft.com/office/powerpoint/2010/main" val="299918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do not have to search loads of subject pages – you just have to have an awareness that your topic may be multidisciplinary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Different</a:t>
            </a:r>
            <a:r>
              <a:rPr lang="en-GB" sz="1200" baseline="0" dirty="0"/>
              <a:t> databases have different target audiences in mind – they are not all the same. Terms in one databases are not necessarily given the same status or ranking in a different database</a:t>
            </a:r>
            <a:endParaRPr lang="en-GB" sz="1200" dirty="0"/>
          </a:p>
          <a:p>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16</a:t>
            </a:fld>
            <a:endParaRPr lang="en-GB"/>
          </a:p>
        </p:txBody>
      </p:sp>
    </p:spTree>
    <p:extLst>
      <p:ext uri="{BB962C8B-B14F-4D97-AF65-F5344CB8AC3E}">
        <p14:creationId xmlns:p14="http://schemas.microsoft.com/office/powerpoint/2010/main" val="243034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Replicating searches across different databases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Some topics may be well- resourced in other non-traditional nursing databases.. These are a few database used for previous nursing dissertations;</a:t>
            </a:r>
          </a:p>
          <a:p>
            <a:r>
              <a:rPr lang="en-GB" sz="1200" kern="1200" dirty="0">
                <a:solidFill>
                  <a:schemeClr val="tx1"/>
                </a:solidFill>
                <a:effectLst/>
                <a:latin typeface="+mn-lt"/>
                <a:ea typeface="+mn-ea"/>
                <a:cs typeface="+mn-cs"/>
              </a:rPr>
              <a:t>If you look on the </a:t>
            </a:r>
            <a:r>
              <a:rPr lang="en-GB" sz="1200" u="sng" kern="1200" dirty="0">
                <a:solidFill>
                  <a:schemeClr val="tx1"/>
                </a:solidFill>
                <a:effectLst/>
                <a:latin typeface="+mn-lt"/>
                <a:ea typeface="+mn-ea"/>
                <a:cs typeface="+mn-cs"/>
                <a:hlinkClick r:id="rId3"/>
              </a:rPr>
              <a:t>A-Z list of databases</a:t>
            </a:r>
            <a:r>
              <a:rPr lang="en-GB" sz="1200" kern="1200" dirty="0">
                <a:solidFill>
                  <a:schemeClr val="tx1"/>
                </a:solidFill>
                <a:effectLst/>
                <a:latin typeface="+mn-lt"/>
                <a:ea typeface="+mn-ea"/>
                <a:cs typeface="+mn-cs"/>
              </a:rPr>
              <a:t>, you will find out what subjects the above databases cover</a:t>
            </a:r>
          </a:p>
          <a:p>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17</a:t>
            </a:fld>
            <a:endParaRPr lang="en-GB"/>
          </a:p>
        </p:txBody>
      </p:sp>
    </p:spTree>
    <p:extLst>
      <p:ext uri="{BB962C8B-B14F-4D97-AF65-F5344CB8AC3E}">
        <p14:creationId xmlns:p14="http://schemas.microsoft.com/office/powerpoint/2010/main" val="40700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a:t>You do not have to search loads of databases or even do complicated searches – you just have to have an awareness that your topic may be multidisciplinary</a:t>
            </a:r>
          </a:p>
        </p:txBody>
      </p:sp>
      <p:sp>
        <p:nvSpPr>
          <p:cNvPr id="4" name="Slide Number Placeholder 3"/>
          <p:cNvSpPr>
            <a:spLocks noGrp="1"/>
          </p:cNvSpPr>
          <p:nvPr>
            <p:ph type="sldNum" sz="quarter" idx="10"/>
          </p:nvPr>
        </p:nvSpPr>
        <p:spPr/>
        <p:txBody>
          <a:bodyPr/>
          <a:lstStyle/>
          <a:p>
            <a:fld id="{999AF7CB-7AFB-46F3-B294-F0188CC4E9F9}" type="slidenum">
              <a:rPr lang="en-GB" smtClean="0"/>
              <a:pPr/>
              <a:t>18</a:t>
            </a:fld>
            <a:endParaRPr lang="en-GB"/>
          </a:p>
        </p:txBody>
      </p:sp>
      <p:sp>
        <p:nvSpPr>
          <p:cNvPr id="5" name="Footer Placeholder 4"/>
          <p:cNvSpPr>
            <a:spLocks noGrp="1"/>
          </p:cNvSpPr>
          <p:nvPr>
            <p:ph type="ftr" sz="quarter" idx="11"/>
          </p:nvPr>
        </p:nvSpPr>
        <p:spPr/>
        <p:txBody>
          <a:bodyPr/>
          <a:lstStyle/>
          <a:p>
            <a:r>
              <a:rPr lang="en-GB"/>
              <a:t>claire.hodkinson@manchester.ac.uk</a:t>
            </a:r>
          </a:p>
        </p:txBody>
      </p:sp>
      <p:sp>
        <p:nvSpPr>
          <p:cNvPr id="6" name="Header Placeholder 5"/>
          <p:cNvSpPr>
            <a:spLocks noGrp="1"/>
          </p:cNvSpPr>
          <p:nvPr>
            <p:ph type="hdr" sz="quarter" idx="12"/>
          </p:nvPr>
        </p:nvSpPr>
        <p:spPr/>
        <p:txBody>
          <a:bodyPr/>
          <a:lstStyle/>
          <a:p>
            <a:r>
              <a:rPr lang="en-GB"/>
              <a:t>Year 3 B Nurs 7 October 2011</a:t>
            </a:r>
          </a:p>
        </p:txBody>
      </p:sp>
    </p:spTree>
    <p:extLst>
      <p:ext uri="{BB962C8B-B14F-4D97-AF65-F5344CB8AC3E}">
        <p14:creationId xmlns:p14="http://schemas.microsoft.com/office/powerpoint/2010/main" val="316493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a few misconceptions surrounding databases. A few are addressed here;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Databases are all the same.</a:t>
            </a:r>
          </a:p>
          <a:p>
            <a:r>
              <a:rPr lang="en-GB" sz="1200" kern="1200" dirty="0">
                <a:solidFill>
                  <a:schemeClr val="tx1"/>
                </a:solidFill>
                <a:effectLst/>
                <a:latin typeface="+mn-lt"/>
                <a:ea typeface="+mn-ea"/>
                <a:cs typeface="+mn-cs"/>
              </a:rPr>
              <a:t>False </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Different databases may yield differing ranges of results when the same search terms are used. Databases are not all the same. Many have specific target audiences in mind.</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Databases are difficult to use – they all work differently </a:t>
            </a:r>
          </a:p>
          <a:p>
            <a:r>
              <a:rPr lang="en-GB" sz="1200" kern="1200" dirty="0">
                <a:solidFill>
                  <a:schemeClr val="tx1"/>
                </a:solidFill>
                <a:effectLst/>
                <a:latin typeface="+mn-lt"/>
                <a:ea typeface="+mn-ea"/>
                <a:cs typeface="+mn-cs"/>
              </a:rPr>
              <a:t>Databases do have slightly different levels of functionality however the basic fundamentals of searching still apply to all of them. Most databases support Boolean and you can still construct searches in a similar way across most databases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Databases give you thousands of results or none at all</a:t>
            </a:r>
          </a:p>
          <a:p>
            <a:r>
              <a:rPr lang="en-GB" sz="1200" kern="1200" dirty="0">
                <a:solidFill>
                  <a:schemeClr val="tx1"/>
                </a:solidFill>
                <a:effectLst/>
                <a:latin typeface="+mn-lt"/>
                <a:ea typeface="+mn-ea"/>
                <a:cs typeface="+mn-cs"/>
              </a:rPr>
              <a:t>It is rare that a database will find no records at all. You need to experiment with different search terms and use the search tools within the databases to help you. If you have thousands of results you may have used too many search terms in your search strategy</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Google and Google Scholar gives me everything I need</a:t>
            </a:r>
          </a:p>
          <a:p>
            <a:r>
              <a:rPr lang="en-GB" sz="1200" kern="1200" dirty="0">
                <a:solidFill>
                  <a:schemeClr val="tx1"/>
                </a:solidFill>
                <a:effectLst/>
                <a:latin typeface="+mn-lt"/>
                <a:ea typeface="+mn-ea"/>
                <a:cs typeface="+mn-cs"/>
              </a:rPr>
              <a:t>Google and Google Scholar are legitimate sources of information and contain many useful sources of grey literature. However these should be used in conjunction with academic databases which contain thousands of journal articles that are not found on Google or Google Scholar</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advantage of using databases is that you can save your searches on the database platforms, which enables you to rerun your searches another time. See the </a:t>
            </a:r>
            <a:r>
              <a:rPr lang="en-GB" sz="1200" u="sng" kern="1200" dirty="0">
                <a:solidFill>
                  <a:schemeClr val="tx1"/>
                </a:solidFill>
                <a:effectLst/>
                <a:latin typeface="+mn-lt"/>
                <a:ea typeface="+mn-ea"/>
                <a:cs typeface="+mn-cs"/>
                <a:hlinkClick r:id="rId3"/>
              </a:rPr>
              <a:t>Advanced Searching</a:t>
            </a:r>
            <a:r>
              <a:rPr lang="en-GB" sz="1200" kern="1200" dirty="0">
                <a:solidFill>
                  <a:schemeClr val="tx1"/>
                </a:solidFill>
                <a:effectLst/>
                <a:latin typeface="+mn-lt"/>
                <a:ea typeface="+mn-ea"/>
                <a:cs typeface="+mn-cs"/>
              </a:rPr>
              <a:t> online resources for further information.</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8266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This resource revisits some of the searching skills you may already have been practising. It also encourages you to think outside the realms of Nursing and consider the possibilities that other related subject disciplines might have an interest in your research topic.</a:t>
            </a:r>
          </a:p>
          <a:p>
            <a:r>
              <a:rPr lang="en-GB" sz="1200" kern="1200" dirty="0">
                <a:solidFill>
                  <a:schemeClr val="tx1"/>
                </a:solidFill>
                <a:effectLst/>
                <a:latin typeface="+mn-lt"/>
                <a:ea typeface="+mn-ea"/>
                <a:cs typeface="+mn-cs"/>
              </a:rPr>
              <a:t>This resource also links you to other resources that demonstrate how searches could be replicated when using different subject resources. </a:t>
            </a:r>
          </a:p>
          <a:p>
            <a:pPr eaLnBrk="1" hangingPunct="1">
              <a:spcBef>
                <a:spcPct val="0"/>
              </a:spcBef>
            </a:pPr>
            <a:endParaRPr lang="en-GB"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222083-5F91-4FC3-847F-AD899BD55DAF}" type="slidenum">
              <a:rPr lang="en-GB" altLang="en-US" smtClean="0">
                <a:solidFill>
                  <a:srgbClr val="000000"/>
                </a:solidFill>
              </a:rPr>
              <a:pPr fontAlgn="base">
                <a:spcBef>
                  <a:spcPct val="0"/>
                </a:spcBef>
                <a:spcAft>
                  <a:spcPct val="0"/>
                </a:spcAft>
              </a:pPr>
              <a:t>2</a:t>
            </a:fld>
            <a:endParaRPr lang="en-GB" altLang="en-US">
              <a:solidFill>
                <a:srgbClr val="000000"/>
              </a:solidFill>
            </a:endParaRPr>
          </a:p>
        </p:txBody>
      </p:sp>
    </p:spTree>
    <p:extLst>
      <p:ext uri="{BB962C8B-B14F-4D97-AF65-F5344CB8AC3E}">
        <p14:creationId xmlns:p14="http://schemas.microsoft.com/office/powerpoint/2010/main" val="3456416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also export your search results into referencing software packages such as EndNote. This allows you to organise your search results and store them in one place. You can use the referencing software to remove any duplicate references. For further details on using referencing software please look at the library’s </a:t>
            </a:r>
            <a:r>
              <a:rPr lang="en-GB" sz="1200" u="sng" kern="1200" dirty="0">
                <a:solidFill>
                  <a:schemeClr val="tx1"/>
                </a:solidFill>
                <a:effectLst/>
                <a:latin typeface="+mn-lt"/>
                <a:ea typeface="+mn-ea"/>
                <a:cs typeface="+mn-cs"/>
                <a:hlinkClick r:id="rId3"/>
              </a:rPr>
              <a:t>Referencing Guide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20</a:t>
            </a:fld>
            <a:endParaRPr lang="en-GB"/>
          </a:p>
        </p:txBody>
      </p:sp>
    </p:spTree>
    <p:extLst>
      <p:ext uri="{BB962C8B-B14F-4D97-AF65-F5344CB8AC3E}">
        <p14:creationId xmlns:p14="http://schemas.microsoft.com/office/powerpoint/2010/main" val="2054052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Organising references and documenting a search</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Organising your references and documenting your search should be simultaneously so that your research stays on track. Referencing software packages can enable you to organise your references and import them directly into your dissertation text in the citation style required by your School. For further details on using referencing software please look at the library’s </a:t>
            </a:r>
            <a:r>
              <a:rPr lang="en-GB" sz="1200" u="sng" kern="1200" dirty="0">
                <a:solidFill>
                  <a:schemeClr val="tx1"/>
                </a:solidFill>
                <a:effectLst/>
                <a:latin typeface="+mn-lt"/>
                <a:ea typeface="+mn-ea"/>
                <a:cs typeface="+mn-cs"/>
                <a:hlinkClick r:id="rId3"/>
              </a:rPr>
              <a:t>Referencing Guide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HOW will you document your search strategy?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important to keep notes on the search process so that you know what you have searched and how you have searched.  You should document the following pieces of information;</a:t>
            </a:r>
          </a:p>
          <a:p>
            <a:r>
              <a:rPr lang="en-GB" sz="1200" kern="1200" dirty="0">
                <a:solidFill>
                  <a:schemeClr val="tx1"/>
                </a:solidFill>
                <a:effectLst/>
                <a:latin typeface="+mn-lt"/>
                <a:ea typeface="+mn-ea"/>
                <a:cs typeface="+mn-cs"/>
              </a:rPr>
              <a:t>The information source (database name)</a:t>
            </a:r>
          </a:p>
          <a:p>
            <a:r>
              <a:rPr lang="en-GB" sz="1200" kern="1200" dirty="0">
                <a:solidFill>
                  <a:schemeClr val="tx1"/>
                </a:solidFill>
                <a:effectLst/>
                <a:latin typeface="+mn-lt"/>
                <a:ea typeface="+mn-ea"/>
                <a:cs typeface="+mn-cs"/>
              </a:rPr>
              <a:t>The search terms used</a:t>
            </a:r>
          </a:p>
          <a:p>
            <a:r>
              <a:rPr lang="en-GB" sz="1200" kern="1200" dirty="0">
                <a:solidFill>
                  <a:schemeClr val="tx1"/>
                </a:solidFill>
                <a:effectLst/>
                <a:latin typeface="+mn-lt"/>
                <a:ea typeface="+mn-ea"/>
                <a:cs typeface="+mn-cs"/>
              </a:rPr>
              <a:t>The inclusion/exclusion criteria</a:t>
            </a:r>
          </a:p>
          <a:p>
            <a:r>
              <a:rPr lang="en-GB" sz="1200" kern="1200" dirty="0">
                <a:solidFill>
                  <a:schemeClr val="tx1"/>
                </a:solidFill>
                <a:effectLst/>
                <a:latin typeface="+mn-lt"/>
                <a:ea typeface="+mn-ea"/>
                <a:cs typeface="+mn-cs"/>
              </a:rPr>
              <a:t>The time-period covered (years)</a:t>
            </a:r>
          </a:p>
          <a:p>
            <a:r>
              <a:rPr lang="en-GB" sz="1200" kern="1200" dirty="0">
                <a:solidFill>
                  <a:schemeClr val="tx1"/>
                </a:solidFill>
                <a:effectLst/>
                <a:latin typeface="+mn-lt"/>
                <a:ea typeface="+mn-ea"/>
                <a:cs typeface="+mn-cs"/>
              </a:rPr>
              <a:t>The number of results found in each source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Some people find </a:t>
            </a:r>
            <a:r>
              <a:rPr lang="en-GB" sz="1200" u="sng" kern="1200" dirty="0">
                <a:solidFill>
                  <a:schemeClr val="tx1"/>
                </a:solidFill>
                <a:effectLst/>
                <a:latin typeface="+mn-lt"/>
                <a:ea typeface="+mn-ea"/>
                <a:cs typeface="+mn-cs"/>
                <a:hlinkClick r:id="rId4"/>
              </a:rPr>
              <a:t>search frameworks</a:t>
            </a:r>
            <a:r>
              <a:rPr lang="en-GB" sz="1200" kern="1200" dirty="0">
                <a:solidFill>
                  <a:schemeClr val="tx1"/>
                </a:solidFill>
                <a:effectLst/>
                <a:latin typeface="+mn-lt"/>
                <a:ea typeface="+mn-ea"/>
                <a:cs typeface="+mn-cs"/>
              </a:rPr>
              <a:t> such as PICO helpful in the documentation process. However, these are not compulsory and not all research questions fit neatly into these structures. It is important to remember that search frameworks are there to help you think through your research, not to dictate the direction of your research.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21</a:t>
            </a:fld>
            <a:endParaRPr lang="en-GB"/>
          </a:p>
        </p:txBody>
      </p:sp>
    </p:spTree>
    <p:extLst>
      <p:ext uri="{BB962C8B-B14F-4D97-AF65-F5344CB8AC3E}">
        <p14:creationId xmlns:p14="http://schemas.microsoft.com/office/powerpoint/2010/main" val="1904768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Ask A Librarian tools allow you to send us a copy of your searches. This is available in the Ovid and EBSCO database platforms</a:t>
            </a:r>
          </a:p>
          <a:p>
            <a:endParaRPr lang="en-GB" baseline="0" dirty="0"/>
          </a:p>
          <a:p>
            <a:r>
              <a:rPr lang="en-GB" baseline="0" dirty="0"/>
              <a:t>Library Chat is monitored during core hours and over the weekends. However you may not get an immediate response to your question. We recommend that you use the Ask A Question links for searching enquiries because these go straight to the Library’s Teaching and Learning team.</a:t>
            </a:r>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22</a:t>
            </a:fld>
            <a:endParaRPr lang="en-GB"/>
          </a:p>
        </p:txBody>
      </p:sp>
    </p:spTree>
    <p:extLst>
      <p:ext uri="{BB962C8B-B14F-4D97-AF65-F5344CB8AC3E}">
        <p14:creationId xmlns:p14="http://schemas.microsoft.com/office/powerpoint/2010/main" val="753245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Specialist</a:t>
            </a:r>
            <a:r>
              <a:rPr lang="en-GB" baseline="0" dirty="0"/>
              <a:t> Library Support team deals with searching, referencing, copyright and  business data enquiries; </a:t>
            </a:r>
          </a:p>
          <a:p>
            <a:r>
              <a:rPr lang="en-GB" dirty="0">
                <a:hlinkClick r:id="rId3"/>
              </a:rPr>
              <a:t>https://www.library.manchester.ac.uk/using-the-library/specialist-library-support/</a:t>
            </a:r>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699789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the resources</a:t>
            </a:r>
            <a:r>
              <a:rPr lang="en-GB" baseline="0" dirty="0"/>
              <a:t> you can find on the Specialist Library Support pages; </a:t>
            </a:r>
            <a:r>
              <a:rPr lang="en-GB" dirty="0">
                <a:hlinkClick r:id="rId3"/>
              </a:rPr>
              <a:t>https://www.library.manchester.ac.uk/using-the-library/specialist-library-support/</a:t>
            </a:r>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24</a:t>
            </a:fld>
            <a:endParaRPr lang="en-GB"/>
          </a:p>
        </p:txBody>
      </p:sp>
    </p:spTree>
    <p:extLst>
      <p:ext uri="{BB962C8B-B14F-4D97-AF65-F5344CB8AC3E}">
        <p14:creationId xmlns:p14="http://schemas.microsoft.com/office/powerpoint/2010/main" val="183749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some of the resources</a:t>
            </a:r>
            <a:r>
              <a:rPr lang="en-GB" baseline="0" dirty="0"/>
              <a:t> you can find on the Specialist Library Support pages; </a:t>
            </a:r>
            <a:r>
              <a:rPr lang="en-GB" dirty="0">
                <a:hlinkClick r:id="rId3"/>
              </a:rPr>
              <a:t>https://www.library.manchester.ac.uk/using-the-library/specialist-library-support/</a:t>
            </a:r>
            <a:endParaRPr lang="en-GB" dirty="0"/>
          </a:p>
          <a:p>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25</a:t>
            </a:fld>
            <a:endParaRPr lang="en-GB"/>
          </a:p>
        </p:txBody>
      </p:sp>
    </p:spTree>
    <p:extLst>
      <p:ext uri="{BB962C8B-B14F-4D97-AF65-F5344CB8AC3E}">
        <p14:creationId xmlns:p14="http://schemas.microsoft.com/office/powerpoint/2010/main" val="2538043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My Learning Essentials online resources also contain</a:t>
            </a:r>
            <a:r>
              <a:rPr lang="en-GB" baseline="0" dirty="0"/>
              <a:t> information on developing academic skills. Please note due to the current Covid-19 pandemic some workshops are suspended although online help is still available ; </a:t>
            </a:r>
            <a:r>
              <a:rPr lang="en-GB" dirty="0">
                <a:hlinkClick r:id="rId3"/>
              </a:rPr>
              <a:t>https://www.library.manchester.ac.uk/using-the-library/students/training-and-skills-support/my-learning-essentials/</a:t>
            </a:r>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60594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you begin your research, think carefully about the topic areas you are interested in. Think about how broad or narrow these research areas may be. Are you researching one or several population groups? Could your research be of interest to other subject disciplines?</a:t>
            </a:r>
          </a:p>
          <a:p>
            <a:endParaRPr lang="en-GB" sz="1200" dirty="0"/>
          </a:p>
          <a:p>
            <a:endParaRPr lang="en-GB" sz="1200" dirty="0"/>
          </a:p>
          <a:p>
            <a:r>
              <a:rPr lang="en-GB" sz="1200" dirty="0"/>
              <a:t>Start with the bigger picture</a:t>
            </a:r>
          </a:p>
          <a:p>
            <a:r>
              <a:rPr lang="en-GB" sz="1200" dirty="0"/>
              <a:t>What</a:t>
            </a:r>
            <a:r>
              <a:rPr lang="en-GB" sz="1200" baseline="0" dirty="0"/>
              <a:t> do you know about your topic</a:t>
            </a:r>
          </a:p>
          <a:p>
            <a:r>
              <a:rPr lang="en-GB" sz="1200" baseline="0" dirty="0"/>
              <a:t>What do you need to know</a:t>
            </a:r>
          </a:p>
          <a:p>
            <a:r>
              <a:rPr lang="en-GB" sz="1200" baseline="0" dirty="0"/>
              <a:t>How will you bridge the gap?</a:t>
            </a:r>
          </a:p>
          <a:p>
            <a:endParaRPr lang="en-GB" sz="1200" baseline="0" dirty="0"/>
          </a:p>
          <a:p>
            <a:r>
              <a:rPr lang="en-GB" sz="1200" baseline="0" dirty="0"/>
              <a:t>You need to have a rough idea of your goal even if your route switches a little</a:t>
            </a:r>
          </a:p>
          <a:p>
            <a:r>
              <a:rPr lang="en-GB" sz="1200" baseline="0" dirty="0"/>
              <a:t>You need to avoid ending up in a different destination because this wastes time</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721DFDC-553E-4607-909E-FB0096906A9B}"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23436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Suggested Study Tip: </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Jot down the main components of your research area that you ARE interested in</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jot down the topic areas you are NOT interested in.</a:t>
            </a:r>
            <a:endParaRPr lang="en-GB" sz="105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should I do this?</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enables you to see more clearly what your inclusion and exclusion criteria is</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Focusing the scope of your research area is important because your topic may cover a wide area. It is important that you consider related areas that you are not interested in so that you can more easily control the direction of your research</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have not yet decided upon your dissertation topic, use this example question below to practice your research skills;</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do caregivers providing end-of-life care experience grief and loss?”</a:t>
            </a:r>
            <a:endParaRPr lang="en-GB" sz="105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Suggested Study Tip: </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Think about your research question as a whole then break it down into specific concepts or parts. Think about the search terms that relate to each concept and for each concept jot down all the terms;</a:t>
            </a:r>
            <a:endParaRPr lang="en-GB" sz="105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You definitely want</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You would consider using</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You definitely do not want</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should I do this?</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Many research areas are broader and more wide-ranging than you think. You need to focus on the core areas you are interested in. Having looked at your research question as a whole you need to analyse each specific component and identify core search terms associated with each component</a:t>
            </a:r>
            <a:endParaRPr lang="en-GB" sz="105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04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example, think about this sample research question. This is a very broad research area;</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Suggested Study Tip: </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approaching your topic, consider the research questions from different angles and viewpoints;</a:t>
            </a:r>
            <a:endParaRPr lang="en-GB" sz="105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Points to think about</a:t>
            </a:r>
            <a:endParaRPr lang="en-GB" sz="105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What is of interest to you, and how you may approach it.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Then think how this topic may interest others and how they may approach it</a:t>
            </a:r>
            <a:endParaRPr lang="en-GB" sz="11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should I do this?</a:t>
            </a:r>
            <a:endParaRPr lang="en-GB" sz="105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Sometimes it is easy to become engrossed in a research interest from your own point of view. By looking at it from other perspectives you could find other resources that you may not have previously considered</a:t>
            </a:r>
            <a:endParaRPr lang="en-GB" sz="105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05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5</a:t>
            </a:fld>
            <a:endParaRPr lang="en-GB"/>
          </a:p>
        </p:txBody>
      </p:sp>
    </p:spTree>
    <p:extLst>
      <p:ext uri="{BB962C8B-B14F-4D97-AF65-F5344CB8AC3E}">
        <p14:creationId xmlns:p14="http://schemas.microsoft.com/office/powerpoint/2010/main" val="336566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Constructing a search</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are different search terms important?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Think about the different contexts and settings the research question could focus on..</a:t>
            </a:r>
          </a:p>
          <a:p>
            <a:r>
              <a:rPr lang="en-GB" sz="1200" kern="1200" dirty="0">
                <a:solidFill>
                  <a:schemeClr val="tx1"/>
                </a:solidFill>
                <a:effectLst/>
                <a:latin typeface="+mn-lt"/>
                <a:ea typeface="+mn-ea"/>
                <a:cs typeface="+mn-cs"/>
              </a:rPr>
              <a:t>“How do caregivers providing end-of-life care experience grief and loss?”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you look at the above example research question think how general or specific it is. - Actually, the above example research question is not very specific at all!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Who do you think of as a caregiver?</a:t>
            </a:r>
          </a:p>
          <a:p>
            <a:r>
              <a:rPr lang="en-GB" sz="1200" kern="1200" dirty="0">
                <a:solidFill>
                  <a:schemeClr val="tx1"/>
                </a:solidFill>
                <a:effectLst/>
                <a:latin typeface="+mn-lt"/>
                <a:ea typeface="+mn-ea"/>
                <a:cs typeface="+mn-cs"/>
              </a:rPr>
              <a:t>Look at the list below – Would you be interested in all of these groups?</a:t>
            </a:r>
          </a:p>
          <a:p>
            <a:r>
              <a:rPr lang="en-GB" sz="1200" kern="1200" dirty="0">
                <a:solidFill>
                  <a:schemeClr val="tx1"/>
                </a:solidFill>
                <a:effectLst/>
                <a:latin typeface="+mn-lt"/>
                <a:ea typeface="+mn-ea"/>
                <a:cs typeface="+mn-cs"/>
              </a:rPr>
              <a:t>Are some groups more important than others?</a:t>
            </a:r>
          </a:p>
          <a:p>
            <a:r>
              <a:rPr lang="en-GB" sz="1200" kern="1200" dirty="0">
                <a:solidFill>
                  <a:schemeClr val="tx1"/>
                </a:solidFill>
                <a:effectLst/>
                <a:latin typeface="+mn-lt"/>
                <a:ea typeface="+mn-ea"/>
                <a:cs typeface="+mn-cs"/>
              </a:rPr>
              <a:t>Are there more caregiver groups that are not included on this list?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Care-givers?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Medical practitioner?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Healthcare assistant?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Family?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Friend?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Suggested Study Tip</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you have several descriptors for population groups do not search too many at one time – analyse each population group separately in relation to other concepts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example, you could try this search;</a:t>
            </a:r>
          </a:p>
          <a:p>
            <a:r>
              <a:rPr lang="en-GB" sz="1200" kern="1200" dirty="0">
                <a:solidFill>
                  <a:schemeClr val="tx1"/>
                </a:solidFill>
                <a:effectLst/>
                <a:latin typeface="+mn-lt"/>
                <a:ea typeface="+mn-ea"/>
                <a:cs typeface="+mn-cs"/>
              </a:rPr>
              <a:t>Medical OR health care practitioner AND grief</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you could try this search;</a:t>
            </a:r>
          </a:p>
          <a:p>
            <a:r>
              <a:rPr lang="en-GB" sz="1200" kern="1200" dirty="0">
                <a:solidFill>
                  <a:schemeClr val="tx1"/>
                </a:solidFill>
                <a:effectLst/>
                <a:latin typeface="+mn-lt"/>
                <a:ea typeface="+mn-ea"/>
                <a:cs typeface="+mn-cs"/>
              </a:rPr>
              <a:t>Family members AND grief</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should I do this?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two sets of results may be quite varied because the experiences of different population groups may be slightly different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6</a:t>
            </a:fld>
            <a:endParaRPr lang="en-GB"/>
          </a:p>
        </p:txBody>
      </p:sp>
    </p:spTree>
    <p:extLst>
      <p:ext uri="{BB962C8B-B14F-4D97-AF65-F5344CB8AC3E}">
        <p14:creationId xmlns:p14="http://schemas.microsoft.com/office/powerpoint/2010/main" val="119186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is often more than one term to describe an event or object… </a:t>
            </a:r>
          </a:p>
          <a:p>
            <a:r>
              <a:rPr lang="en-GB" sz="1200" kern="1200" dirty="0">
                <a:solidFill>
                  <a:schemeClr val="tx1"/>
                </a:solidFill>
                <a:effectLst/>
                <a:latin typeface="+mn-lt"/>
                <a:ea typeface="+mn-ea"/>
                <a:cs typeface="+mn-cs"/>
              </a:rPr>
              <a:t>What other terms could be used to describe end-of-life?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End-of-life care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palliative care</a:t>
            </a:r>
          </a:p>
          <a:p>
            <a:r>
              <a:rPr lang="en-GB" sz="1200" b="1" kern="1200" dirty="0">
                <a:solidFill>
                  <a:schemeClr val="tx1"/>
                </a:solidFill>
                <a:effectLst/>
                <a:latin typeface="+mn-lt"/>
                <a:ea typeface="+mn-ea"/>
                <a:cs typeface="+mn-cs"/>
              </a:rPr>
              <a:t>OR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death</a:t>
            </a:r>
          </a:p>
          <a:p>
            <a:r>
              <a:rPr lang="en-GB" sz="1200" b="1" kern="1200" dirty="0">
                <a:solidFill>
                  <a:schemeClr val="tx1"/>
                </a:solidFill>
                <a:effectLst/>
                <a:latin typeface="+mn-lt"/>
                <a:ea typeface="+mn-ea"/>
                <a:cs typeface="+mn-cs"/>
              </a:rPr>
              <a:t>OR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dying</a:t>
            </a:r>
          </a:p>
          <a:p>
            <a:r>
              <a:rPr lang="en-GB" sz="1200" b="1" kern="1200" dirty="0">
                <a:solidFill>
                  <a:schemeClr val="tx1"/>
                </a:solidFill>
                <a:effectLst/>
                <a:latin typeface="+mn-lt"/>
                <a:ea typeface="+mn-ea"/>
                <a:cs typeface="+mn-cs"/>
              </a:rPr>
              <a:t>OR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terminal care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Similar terms can be joined by the </a:t>
            </a:r>
            <a:r>
              <a:rPr lang="en-GB" sz="1200" u="sng" kern="1200" dirty="0">
                <a:solidFill>
                  <a:schemeClr val="tx1"/>
                </a:solidFill>
                <a:effectLst/>
                <a:latin typeface="+mn-lt"/>
                <a:ea typeface="+mn-ea"/>
                <a:cs typeface="+mn-cs"/>
                <a:hlinkClick r:id="rId3"/>
              </a:rPr>
              <a:t>Boolean</a:t>
            </a:r>
            <a:r>
              <a:rPr lang="en-GB" sz="1200" kern="1200" dirty="0">
                <a:solidFill>
                  <a:schemeClr val="tx1"/>
                </a:solidFill>
                <a:effectLst/>
                <a:latin typeface="+mn-lt"/>
                <a:ea typeface="+mn-ea"/>
                <a:cs typeface="+mn-cs"/>
              </a:rPr>
              <a:t> search operator OR</a:t>
            </a:r>
          </a:p>
          <a:p>
            <a:r>
              <a:rPr lang="en-GB" sz="1200" kern="1200" dirty="0">
                <a:solidFill>
                  <a:schemeClr val="tx1"/>
                </a:solidFill>
                <a:effectLst/>
                <a:latin typeface="+mn-lt"/>
                <a:ea typeface="+mn-ea"/>
                <a:cs typeface="+mn-cs"/>
              </a:rPr>
              <a:t>OR will expand the number of search results</a:t>
            </a:r>
          </a:p>
          <a:p>
            <a:r>
              <a:rPr lang="en-GB" sz="1200" kern="1200" dirty="0">
                <a:solidFill>
                  <a:schemeClr val="tx1"/>
                </a:solidFill>
                <a:effectLst/>
                <a:latin typeface="+mn-lt"/>
                <a:ea typeface="+mn-ea"/>
                <a:cs typeface="+mn-cs"/>
              </a:rPr>
              <a:t>When using OR as a search operator, it should be used between terms that have very little distinction in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more than one term to describe an event or object…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D8C3-44EF-4981-8420-90F68A94774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20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usage of “quotation</a:t>
            </a:r>
            <a:r>
              <a:rPr lang="en-GB" baseline="0" dirty="0"/>
              <a:t> marks”, truncation* </a:t>
            </a:r>
            <a:r>
              <a:rPr lang="en-GB" baseline="0" dirty="0" err="1"/>
              <a:t>joinedwords</a:t>
            </a:r>
            <a:r>
              <a:rPr lang="en-GB" baseline="0" dirty="0"/>
              <a:t> and hyphenated –words can influence the range of results</a:t>
            </a:r>
            <a:endParaRPr lang="en-GB" dirty="0"/>
          </a:p>
        </p:txBody>
      </p:sp>
      <p:sp>
        <p:nvSpPr>
          <p:cNvPr id="4" name="Slide Number Placeholder 3"/>
          <p:cNvSpPr>
            <a:spLocks noGrp="1"/>
          </p:cNvSpPr>
          <p:nvPr>
            <p:ph type="sldNum" sz="quarter" idx="10"/>
          </p:nvPr>
        </p:nvSpPr>
        <p:spPr/>
        <p:txBody>
          <a:bodyPr/>
          <a:lstStyle/>
          <a:p>
            <a:fld id="{1598355A-0B34-4AFD-A1AC-CD3CD1EBF39E}" type="slidenum">
              <a:rPr lang="en-GB" smtClean="0"/>
              <a:t>8</a:t>
            </a:fld>
            <a:endParaRPr lang="en-GB"/>
          </a:p>
        </p:txBody>
      </p:sp>
    </p:spTree>
    <p:extLst>
      <p:ext uri="{BB962C8B-B14F-4D97-AF65-F5344CB8AC3E}">
        <p14:creationId xmlns:p14="http://schemas.microsoft.com/office/powerpoint/2010/main" val="124411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Scoping Searches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are scoping searches?</a:t>
            </a:r>
          </a:p>
          <a:p>
            <a:r>
              <a:rPr lang="en-GB" sz="1200" kern="1200" dirty="0">
                <a:solidFill>
                  <a:schemeClr val="tx1"/>
                </a:solidFill>
                <a:effectLst/>
                <a:latin typeface="+mn-lt"/>
                <a:ea typeface="+mn-ea"/>
                <a:cs typeface="+mn-cs"/>
              </a:rPr>
              <a:t>Scoping searches allow you to explore your research area and identify areas of potential research. </a:t>
            </a:r>
          </a:p>
          <a:p>
            <a:r>
              <a:rPr lang="en-GB" sz="1200" kern="1200" dirty="0">
                <a:solidFill>
                  <a:schemeClr val="tx1"/>
                </a:solidFill>
                <a:effectLst/>
                <a:latin typeface="+mn-lt"/>
                <a:ea typeface="+mn-ea"/>
                <a:cs typeface="+mn-cs"/>
              </a:rPr>
              <a:t>For example, if you conducted a similar search to the one on the slide on </a:t>
            </a:r>
            <a:r>
              <a:rPr lang="en-GB" sz="1200" u="sng" kern="1200" dirty="0">
                <a:solidFill>
                  <a:schemeClr val="tx1"/>
                </a:solidFill>
                <a:effectLst/>
                <a:latin typeface="+mn-lt"/>
                <a:ea typeface="+mn-ea"/>
                <a:cs typeface="+mn-cs"/>
                <a:hlinkClick r:id="rId3"/>
              </a:rPr>
              <a:t>Library Search</a:t>
            </a:r>
            <a:r>
              <a:rPr lang="en-GB" sz="1200" kern="1200" dirty="0">
                <a:solidFill>
                  <a:schemeClr val="tx1"/>
                </a:solidFill>
                <a:effectLst/>
                <a:latin typeface="+mn-lt"/>
                <a:ea typeface="+mn-ea"/>
                <a:cs typeface="+mn-cs"/>
              </a:rPr>
              <a:t>, you may get hundreds or thousands of results. </a:t>
            </a:r>
          </a:p>
          <a:p>
            <a:r>
              <a:rPr lang="en-GB" sz="1200" kern="1200" dirty="0">
                <a:solidFill>
                  <a:schemeClr val="tx1"/>
                </a:solidFill>
                <a:effectLst/>
                <a:latin typeface="+mn-lt"/>
                <a:ea typeface="+mn-ea"/>
                <a:cs typeface="+mn-cs"/>
              </a:rPr>
              <a:t>From these results you could identify key themes/areas you are interested in and equally, key themes /areas you are not interested in.</a:t>
            </a:r>
          </a:p>
          <a:p>
            <a:endParaRPr lang="en-GB" dirty="0"/>
          </a:p>
        </p:txBody>
      </p:sp>
      <p:sp>
        <p:nvSpPr>
          <p:cNvPr id="4" name="Slide Number Placeholder 3"/>
          <p:cNvSpPr>
            <a:spLocks noGrp="1"/>
          </p:cNvSpPr>
          <p:nvPr>
            <p:ph type="sldNum" sz="quarter" idx="10"/>
          </p:nvPr>
        </p:nvSpPr>
        <p:spPr/>
        <p:txBody>
          <a:bodyPr/>
          <a:lstStyle/>
          <a:p>
            <a:fld id="{D6434F24-1626-428C-8CC5-7EAC1A754F29}" type="slidenum">
              <a:rPr lang="en-GB" smtClean="0"/>
              <a:t>9</a:t>
            </a:fld>
            <a:endParaRPr lang="en-GB"/>
          </a:p>
        </p:txBody>
      </p:sp>
    </p:spTree>
    <p:extLst>
      <p:ext uri="{BB962C8B-B14F-4D97-AF65-F5344CB8AC3E}">
        <p14:creationId xmlns:p14="http://schemas.microsoft.com/office/powerpoint/2010/main" val="281960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9.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kern="1400" dirty="0">
                <a:solidFill>
                  <a:srgbClr val="FFFFFF"/>
                </a:solidFill>
                <a:latin typeface="Open Sans Semibold" panose="020B0706030804020204" pitchFamily="34" charset="0"/>
                <a:ea typeface="SimHei" panose="02010609060101010101" pitchFamily="49" charset="-122"/>
              </a:rPr>
              <a:t>My Learning Essentials</a:t>
            </a:r>
            <a:endParaRPr lang="en-GB" sz="2000" kern="1400" dirty="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dirty="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dirty="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dirty="0"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174102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porttitor congue massa. Fusce posuere, magna sed pulvinar ultricies, purus lectus </a:t>
            </a:r>
            <a:r>
              <a:rPr lang="en-US" dirty="0" err="1"/>
              <a:t>malesuada</a:t>
            </a:r>
            <a:r>
              <a:rPr lang="en-US" dirty="0"/>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4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164857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Tree>
    <p:extLst>
      <p:ext uri="{BB962C8B-B14F-4D97-AF65-F5344CB8AC3E}">
        <p14:creationId xmlns:p14="http://schemas.microsoft.com/office/powerpoint/2010/main" val="404996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3680929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dirty="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358409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156536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graphicFrame>
        <p:nvGraphicFramePr>
          <p:cNvPr id="7" name="Chart 6"/>
          <p:cNvGraphicFramePr/>
          <p:nvPr userDrawn="1">
            <p:extLst>
              <p:ext uri="{D42A27DB-BD31-4B8C-83A1-F6EECF244321}">
                <p14:modId xmlns:p14="http://schemas.microsoft.com/office/powerpoint/2010/main" val="902334515"/>
              </p:ext>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553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2011246896"/>
              </p:ext>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spTree>
    <p:extLst>
      <p:ext uri="{BB962C8B-B14F-4D97-AF65-F5344CB8AC3E}">
        <p14:creationId xmlns:p14="http://schemas.microsoft.com/office/powerpoint/2010/main" val="1680511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3907289726"/>
              </p:ext>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spTree>
    <p:extLst>
      <p:ext uri="{BB962C8B-B14F-4D97-AF65-F5344CB8AC3E}">
        <p14:creationId xmlns:p14="http://schemas.microsoft.com/office/powerpoint/2010/main" val="1267192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a:ea typeface="Open Sans"/>
                <a:cs typeface="Open Sans"/>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dirty="0"/>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108009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a:solidFill>
                            <a:srgbClr val="FFFFFF"/>
                          </a:solidFill>
                          <a:latin typeface="Open Sans Semibold"/>
                        </a:rPr>
                        <a:t>Type equation here.</a:t>
                      </a:fld>
                    </m:oMath>
                  </m:oMathPara>
                </a14:m>
                <a:endParaRPr lang="en-GB" dirty="0">
                  <a:solidFill>
                    <a:srgbClr val="FFFFFF"/>
                  </a:solidFill>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rotWithShape="1">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1201875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dirty="0">
                  <a:solidFill>
                    <a:srgbClr val="7A1F7F"/>
                  </a:solidFill>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r>
                <a:rPr lang="en-GB" sz="2400" b="1" dirty="0">
                  <a:solidFill>
                    <a:srgbClr val="7A1F7F"/>
                  </a:solidFill>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r>
                <a:rPr lang="en-GB" sz="2400" b="1" dirty="0">
                  <a:solidFill>
                    <a:srgbClr val="7A1F7F"/>
                  </a:solidFill>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Open Sans"/>
                <a:ea typeface="Open Sans"/>
                <a:cs typeface="Open Sans"/>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dirty="0"/>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r>
                <a:rPr lang="en-GB" sz="2400" b="1" dirty="0">
                  <a:solidFill>
                    <a:srgbClr val="7A1F7F"/>
                  </a:solidFill>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a:t>Placeholder text</a:t>
            </a:r>
            <a:endParaRPr lang="en-GB" dirty="0"/>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a:t>Placeholder text</a:t>
            </a:r>
            <a:endParaRPr lang="en-GB" dirty="0"/>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a:t>Placeholder text</a:t>
            </a:r>
            <a:endParaRPr lang="en-GB" dirty="0"/>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dirty="0"/>
              <a:t>Placeholder text</a:t>
            </a:r>
            <a:endParaRPr lang="en-GB" dirty="0"/>
          </a:p>
        </p:txBody>
      </p:sp>
    </p:spTree>
    <p:extLst>
      <p:ext uri="{BB962C8B-B14F-4D97-AF65-F5344CB8AC3E}">
        <p14:creationId xmlns:p14="http://schemas.microsoft.com/office/powerpoint/2010/main" val="365261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3936415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119614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dirty="0">
                <a:solidFill>
                  <a:srgbClr val="7A1F7F"/>
                </a:solidFill>
                <a:effectLst/>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dirty="0"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dirty="0">
                <a:solidFill>
                  <a:prstClr val="white"/>
                </a:solidFill>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dirty="0">
                <a:solidFill>
                  <a:prstClr val="white"/>
                </a:solidFill>
              </a:rPr>
              <a:t>Do you feel more confident as a result</a:t>
            </a:r>
          </a:p>
          <a:p>
            <a:r>
              <a:rPr lang="en-GB" sz="2000" dirty="0">
                <a:solidFill>
                  <a:prstClr val="white"/>
                </a:solidFill>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dirty="0">
                <a:solidFill>
                  <a:prstClr val="white"/>
                </a:solidFill>
              </a:rPr>
              <a:t>Do you think this session will be</a:t>
            </a:r>
          </a:p>
          <a:p>
            <a:r>
              <a:rPr lang="en-GB" sz="2000" dirty="0">
                <a:solidFill>
                  <a:prstClr val="white"/>
                </a:solidFill>
              </a:rPr>
              <a:t>beneficial 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dirty="0">
                <a:solidFill>
                  <a:prstClr val="white"/>
                </a:solidFill>
              </a:rPr>
              <a:t>Will you change the way you work based 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544708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2734819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486540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1122844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3922778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2837952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77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265478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626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F3D43-416D-4BE2-BC6E-8AAEE93E8086}" type="datetimeFigureOut">
              <a:rPr lang="en-GB" smtClean="0"/>
              <a:t>24/08/2021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CC1F2-2C8C-4B44-87B9-0E8E9846D57E}" type="slidenum">
              <a:rPr lang="en-GB" smtClean="0"/>
              <a:t>‹#›</a:t>
            </a:fld>
            <a:endParaRPr lang="en-GB"/>
          </a:p>
        </p:txBody>
      </p:sp>
    </p:spTree>
    <p:extLst>
      <p:ext uri="{BB962C8B-B14F-4D97-AF65-F5344CB8AC3E}">
        <p14:creationId xmlns:p14="http://schemas.microsoft.com/office/powerpoint/2010/main" val="2312694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67D516-A6FF-45E3-B989-C1E04A600CD1}" type="datetimeFigureOut">
              <a:rPr lang="en-GB" smtClean="0"/>
              <a:pPr/>
              <a:t>24/08/2021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7002CB-7EA8-4A43-8127-384D933DAC2B}" type="slidenum">
              <a:rPr lang="en-GB" smtClean="0"/>
              <a:pPr/>
              <a:t>‹#›</a:t>
            </a:fld>
            <a:endParaRPr lang="en-GB"/>
          </a:p>
        </p:txBody>
      </p:sp>
    </p:spTree>
    <p:extLst>
      <p:ext uri="{BB962C8B-B14F-4D97-AF65-F5344CB8AC3E}">
        <p14:creationId xmlns:p14="http://schemas.microsoft.com/office/powerpoint/2010/main" val="801823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dirty="0">
                <a:solidFill>
                  <a:srgbClr val="FFFFFF"/>
                </a:solidFill>
                <a:latin typeface="Verdana" panose="020B0604030504040204" pitchFamily="34" charset="0"/>
                <a:ea typeface="SimHei" panose="02010609060101010101" pitchFamily="49" charset="-122"/>
              </a:rPr>
              <a:t>My Learning Essentials</a:t>
            </a:r>
            <a:endParaRPr lang="en-GB" sz="2000" b="0" kern="1400" dirty="0">
              <a:solidFill>
                <a:srgbClr val="6B2D91"/>
              </a:solidFill>
              <a:latin typeface="Verdana" panose="020B060403050404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dirty="0">
                <a:solidFill>
                  <a:srgbClr val="FDB828"/>
                </a:solidFill>
                <a:latin typeface="Effra" panose="020B0603020203020204" pitchFamily="34" charset="0"/>
                <a:ea typeface="Verdana" panose="020B0604030504040204" pitchFamily="34" charset="0"/>
                <a:cs typeface="Open Sans" panose="020B0606030504020204" pitchFamily="34" charset="0"/>
              </a:rPr>
              <a:t>The University of Manchester Library</a:t>
            </a:r>
            <a:endParaRPr lang="en-GB" sz="1800" b="0" dirty="0">
              <a:solidFill>
                <a:srgbClr val="595959"/>
              </a:solidFill>
              <a:latin typeface="Effra" panose="020B0603020203020204" pitchFamily="34" charset="0"/>
              <a:ea typeface="Verdana" panose="020B060403050404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697627"/>
            <a:chOff x="395536" y="1124744"/>
            <a:chExt cx="2592288" cy="697627"/>
          </a:xfrm>
        </p:grpSpPr>
        <p:sp>
          <p:nvSpPr>
            <p:cNvPr id="18" name="Rectangle 17"/>
            <p:cNvSpPr/>
            <p:nvPr userDrawn="1"/>
          </p:nvSpPr>
          <p:spPr>
            <a:xfrm>
              <a:off x="827584" y="1124744"/>
              <a:ext cx="2160240" cy="697627"/>
            </a:xfrm>
            <a:prstGeom prst="rect">
              <a:avLst/>
            </a:prstGeom>
          </p:spPr>
          <p:txBody>
            <a:bodyPr wrap="square">
              <a:spAutoFit/>
            </a:bodyPr>
            <a:lstStyle/>
            <a:p>
              <a:pPr>
                <a:lnSpc>
                  <a:spcPct val="115000"/>
                </a:lnSpc>
                <a:spcBef>
                  <a:spcPts val="1000"/>
                </a:spcBef>
                <a:buFont typeface="+mj-lt"/>
                <a:buNone/>
              </a:pPr>
              <a:r>
                <a:rPr lang="en-GB" sz="1800" dirty="0">
                  <a:solidFill>
                    <a:schemeClr val="bg1"/>
                  </a:solidFill>
                  <a:latin typeface="Verdana" panose="020B0604030504040204" pitchFamily="34" charset="0"/>
                  <a:ea typeface="Verdana" panose="020B0604030504040204" pitchFamily="34" charset="0"/>
                  <a:cs typeface="Open Sans Semibold" panose="020B0706030804020204" pitchFamily="34" charset="0"/>
                </a:rPr>
                <a:t>@</a:t>
              </a:r>
              <a:r>
                <a:rPr lang="en-GB" sz="1800" dirty="0" err="1">
                  <a:solidFill>
                    <a:schemeClr val="bg1"/>
                  </a:solidFill>
                  <a:latin typeface="Verdana" panose="020B0604030504040204" pitchFamily="34" charset="0"/>
                  <a:ea typeface="Verdana" panose="020B0604030504040204" pitchFamily="34" charset="0"/>
                  <a:cs typeface="Open Sans Semibold" panose="020B0706030804020204" pitchFamily="34" charset="0"/>
                </a:rPr>
                <a:t>mlemanchester</a:t>
              </a:r>
              <a:endParaRPr lang="en-GB" sz="1800" dirty="0">
                <a:solidFill>
                  <a:schemeClr val="bg1"/>
                </a:solidFill>
                <a:latin typeface="Verdana" panose="020B0604030504040204" pitchFamily="34" charset="0"/>
                <a:ea typeface="Verdana" panose="020B060403050404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1705824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Verdana" panose="020B0604030504040204" pitchFamily="34" charset="0"/>
                        </a:rPr>
                        <a:t>Type equation here.</a:t>
                      </a:fld>
                    </m:oMath>
                  </m:oMathPara>
                </a14:m>
                <a:endParaRPr lang="en-GB" dirty="0">
                  <a:latin typeface="Verdana" panose="020B0604030504040204" pitchFamily="34" charset="0"/>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179726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65493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01267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latin typeface="Verdana" panose="020B0604030504040204" pitchFamily="34" charset="0"/>
              </a:defRPr>
            </a:lvl1pPr>
            <a:lvl3pPr marL="914400" indent="0">
              <a:buNone/>
              <a:defRPr/>
            </a:lvl3pPr>
          </a:lstStyle>
          <a:p>
            <a:pPr lvl="0"/>
            <a:r>
              <a:rPr lang="en-GB" b="0" i="0" dirty="0">
                <a:solidFill>
                  <a:srgbClr val="444444"/>
                </a:solidFill>
                <a:effectLst/>
                <a:latin typeface="Roboto"/>
              </a:rPr>
              <a:t>https://goo.gl/kG3AKz place video URL here</a:t>
            </a:r>
            <a:endParaRPr lang="en-US" dirty="0"/>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atin typeface="Verdana" panose="020B0604030504040204" pitchFamily="34" charset="0"/>
              </a:defRPr>
            </a:lvl1pPr>
          </a:lstStyle>
          <a:p>
            <a:endParaRPr lang="en-GB" dirty="0"/>
          </a:p>
        </p:txBody>
      </p:sp>
    </p:spTree>
    <p:extLst>
      <p:ext uri="{BB962C8B-B14F-4D97-AF65-F5344CB8AC3E}">
        <p14:creationId xmlns:p14="http://schemas.microsoft.com/office/powerpoint/2010/main" val="2482864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lvl1pPr>
              <a:defRPr>
                <a:latin typeface="Verdana" panose="020B0604030504040204" pitchFamily="34" charset="0"/>
              </a:defRPr>
            </a:lvl1pPr>
          </a:lstStyle>
          <a:p>
            <a:endParaRPr lang="en-GB" dirty="0"/>
          </a:p>
        </p:txBody>
      </p:sp>
    </p:spTree>
    <p:extLst>
      <p:ext uri="{BB962C8B-B14F-4D97-AF65-F5344CB8AC3E}">
        <p14:creationId xmlns:p14="http://schemas.microsoft.com/office/powerpoint/2010/main" val="4211938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31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997459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ndParaRPr>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Tree>
    <p:extLst>
      <p:ext uri="{BB962C8B-B14F-4D97-AF65-F5344CB8AC3E}">
        <p14:creationId xmlns:p14="http://schemas.microsoft.com/office/powerpoint/2010/main" val="2341920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porttitor congue massa. Fusce posuere, magna sed pulvinar ultricies, purus lectus </a:t>
            </a:r>
            <a:r>
              <a:rPr lang="en-US" dirty="0" err="1"/>
              <a:t>malesuada</a:t>
            </a:r>
            <a:r>
              <a:rPr lang="en-US" dirty="0"/>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here</a:t>
            </a:r>
          </a:p>
        </p:txBody>
      </p:sp>
    </p:spTree>
    <p:extLst>
      <p:ext uri="{BB962C8B-B14F-4D97-AF65-F5344CB8AC3E}">
        <p14:creationId xmlns:p14="http://schemas.microsoft.com/office/powerpoint/2010/main" val="2841579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porttitor congue massa. Fusce posuere, magna sed pulvinar ultricies, purus lectus </a:t>
            </a:r>
            <a:r>
              <a:rPr lang="en-US" dirty="0" err="1"/>
              <a:t>malesuada</a:t>
            </a:r>
            <a:r>
              <a:rPr lang="en-US" dirty="0"/>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542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3">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ndParaRPr>
          </a:p>
        </p:txBody>
      </p:sp>
      <p:pic>
        <p:nvPicPr>
          <p:cNvPr id="8" name="Picture 7" title="grey box"/>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358762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Tree>
    <p:extLst>
      <p:ext uri="{BB962C8B-B14F-4D97-AF65-F5344CB8AC3E}">
        <p14:creationId xmlns:p14="http://schemas.microsoft.com/office/powerpoint/2010/main" val="393549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4150425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3834834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538970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graphicFrame>
        <p:nvGraphicFramePr>
          <p:cNvPr id="7" name="Chart 6"/>
          <p:cNvGraphicFramePr/>
          <p:nvPr userDrawn="1"/>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7141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spTree>
    <p:extLst>
      <p:ext uri="{BB962C8B-B14F-4D97-AF65-F5344CB8AC3E}">
        <p14:creationId xmlns:p14="http://schemas.microsoft.com/office/powerpoint/2010/main" val="314791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dirty="0">
                <a:solidFill>
                  <a:srgbClr val="444444"/>
                </a:solidFill>
                <a:effectLst/>
                <a:latin typeface="Roboto"/>
              </a:rPr>
              <a:t>https://goo.gl/kG3AKz place video URL here</a:t>
            </a:r>
            <a:endParaRPr lang="en-US" dirty="0"/>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1149123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spTree>
    <p:extLst>
      <p:ext uri="{BB962C8B-B14F-4D97-AF65-F5344CB8AC3E}">
        <p14:creationId xmlns:p14="http://schemas.microsoft.com/office/powerpoint/2010/main" val="2054457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dirty="0"/>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1285796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dirty="0">
                  <a:solidFill>
                    <a:srgbClr val="7A1F7F"/>
                  </a:solidFill>
                  <a:latin typeface="Verdana" panose="020B0604030504040204" pitchFamily="34" charset="0"/>
                  <a:ea typeface="Verdana" panose="020B060403050404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dirty="0">
                  <a:solidFill>
                    <a:srgbClr val="7A1F7F"/>
                  </a:solidFill>
                  <a:latin typeface="Verdana" panose="020B0604030504040204" pitchFamily="34" charset="0"/>
                  <a:ea typeface="Verdana" panose="020B060403050404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dirty="0">
                  <a:solidFill>
                    <a:srgbClr val="7A1F7F"/>
                  </a:solidFill>
                  <a:latin typeface="Verdana" panose="020B0604030504040204" pitchFamily="34" charset="0"/>
                  <a:ea typeface="Verdana" panose="020B060403050404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dirty="0"/>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dirty="0">
                  <a:solidFill>
                    <a:srgbClr val="7A1F7F"/>
                  </a:solidFill>
                  <a:latin typeface="Verdana" panose="020B0604030504040204" pitchFamily="34" charset="0"/>
                  <a:ea typeface="Verdana" panose="020B060403050404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dirty="0"/>
              <a:t>Placeholder text</a:t>
            </a:r>
            <a:endParaRPr lang="en-GB" dirty="0"/>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dirty="0"/>
              <a:t>Placeholder text</a:t>
            </a:r>
            <a:endParaRPr lang="en-GB" dirty="0"/>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dirty="0"/>
              <a:t>Placeholder text</a:t>
            </a:r>
            <a:endParaRPr lang="en-GB" dirty="0"/>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dirty="0"/>
              <a:t>Placeholder text</a:t>
            </a:r>
            <a:endParaRPr lang="en-GB" dirty="0"/>
          </a:p>
        </p:txBody>
      </p:sp>
    </p:spTree>
    <p:extLst>
      <p:ext uri="{BB962C8B-B14F-4D97-AF65-F5344CB8AC3E}">
        <p14:creationId xmlns:p14="http://schemas.microsoft.com/office/powerpoint/2010/main" val="1036292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ndParaRPr>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2255836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1212411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Verdana" panose="020B0604030504040204" pitchFamily="34" charset="0"/>
            </a:endParaRPr>
          </a:p>
        </p:txBody>
      </p:sp>
      <p:pic>
        <p:nvPicPr>
          <p:cNvPr id="10" name="Picture 2" title="My Learning Essentials punk hea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dirty="0">
                <a:solidFill>
                  <a:srgbClr val="7A1F7F"/>
                </a:solidFill>
                <a:effectLst/>
                <a:latin typeface="Verdana" panose="020B0604030504040204" pitchFamily="34" charset="0"/>
                <a:ea typeface="Verdana" panose="020B060403050404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697627"/>
          </a:xfrm>
          <a:prstGeom prst="rect">
            <a:avLst/>
          </a:prstGeom>
        </p:spPr>
        <p:txBody>
          <a:bodyPr wrap="square">
            <a:spAutoFit/>
          </a:bodyPr>
          <a:lstStyle/>
          <a:p>
            <a:pPr>
              <a:lnSpc>
                <a:spcPct val="115000"/>
              </a:lnSpc>
              <a:spcBef>
                <a:spcPts val="1000"/>
              </a:spcBef>
              <a:buFont typeface="+mj-lt"/>
              <a:buNone/>
            </a:pPr>
            <a:r>
              <a:rPr lang="en-GB" sz="1800" dirty="0">
                <a:solidFill>
                  <a:schemeClr val="bg1"/>
                </a:solidFill>
                <a:latin typeface="Verdana" panose="020B0604030504040204" pitchFamily="34" charset="0"/>
                <a:ea typeface="Verdana" panose="020B0604030504040204" pitchFamily="34" charset="0"/>
                <a:cs typeface="Open Sans Semibold" panose="020B0706030804020204" pitchFamily="34" charset="0"/>
              </a:rPr>
              <a:t>@</a:t>
            </a:r>
            <a:r>
              <a:rPr lang="en-GB" sz="1800" dirty="0" err="1">
                <a:solidFill>
                  <a:schemeClr val="bg1"/>
                </a:solidFill>
                <a:latin typeface="Verdana" panose="020B0604030504040204" pitchFamily="34" charset="0"/>
                <a:ea typeface="Verdana" panose="020B0604030504040204" pitchFamily="34" charset="0"/>
                <a:cs typeface="Open Sans Semibold" panose="020B0706030804020204" pitchFamily="34" charset="0"/>
              </a:rPr>
              <a:t>mlemanchester</a:t>
            </a:r>
            <a:endParaRPr lang="en-GB" sz="1800" dirty="0">
              <a:solidFill>
                <a:schemeClr val="bg1"/>
              </a:solidFill>
              <a:latin typeface="Verdana" panose="020B0604030504040204" pitchFamily="34" charset="0"/>
              <a:ea typeface="Verdana" panose="020B060403050404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697627"/>
          </a:xfrm>
          <a:prstGeom prst="rect">
            <a:avLst/>
          </a:prstGeom>
        </p:spPr>
        <p:txBody>
          <a:bodyPr wrap="square">
            <a:spAutoFit/>
          </a:bodyPr>
          <a:lstStyle/>
          <a:p>
            <a:pPr>
              <a:lnSpc>
                <a:spcPct val="115000"/>
              </a:lnSpc>
              <a:spcBef>
                <a:spcPts val="1000"/>
              </a:spcBef>
              <a:buFont typeface="+mj-lt"/>
              <a:buNone/>
            </a:pPr>
            <a:r>
              <a:rPr lang="en-GB" sz="1800" kern="1200" dirty="0">
                <a:solidFill>
                  <a:schemeClr val="bg1"/>
                </a:solidFill>
                <a:latin typeface="Verdana" panose="020B0604030504040204" pitchFamily="34" charset="0"/>
                <a:ea typeface="Verdana" panose="020B060403050404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dirty="0">
                <a:solidFill>
                  <a:prstClr val="white"/>
                </a:solidFill>
                <a:latin typeface="Verdan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dirty="0">
                <a:solidFill>
                  <a:prstClr val="white"/>
                </a:solidFill>
                <a:latin typeface="Verdana" panose="020B0604030504040204" pitchFamily="34" charset="0"/>
              </a:rPr>
              <a:t>Do you feel more confident as a result</a:t>
            </a:r>
          </a:p>
          <a:p>
            <a:r>
              <a:rPr lang="en-GB" sz="2000" dirty="0">
                <a:solidFill>
                  <a:prstClr val="white"/>
                </a:solidFill>
                <a:latin typeface="Verdan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dirty="0">
                <a:solidFill>
                  <a:prstClr val="white"/>
                </a:solidFill>
                <a:latin typeface="Verdana" panose="020B0604030504040204" pitchFamily="34" charset="0"/>
              </a:rPr>
              <a:t>Do you think this session will be</a:t>
            </a:r>
          </a:p>
          <a:p>
            <a:r>
              <a:rPr lang="en-GB" sz="2000" dirty="0">
                <a:solidFill>
                  <a:prstClr val="white"/>
                </a:solidFill>
                <a:latin typeface="Verdana" panose="020B0604030504040204" pitchFamily="34" charset="0"/>
              </a:rPr>
              <a:t>beneficial to your learning?</a:t>
            </a:r>
          </a:p>
        </p:txBody>
      </p:sp>
      <p:pic>
        <p:nvPicPr>
          <p:cNvPr id="27" name="Picture 7" title="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dirty="0">
                <a:solidFill>
                  <a:prstClr val="white"/>
                </a:solidFill>
                <a:latin typeface="Verdana" panose="020B0604030504040204" pitchFamily="34" charset="0"/>
              </a:rPr>
              <a:t>Will you change the way you work based on what you’ve learned?</a:t>
            </a:r>
          </a:p>
        </p:txBody>
      </p:sp>
      <p:pic>
        <p:nvPicPr>
          <p:cNvPr id="28" name="Picture 8" title="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0">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2264904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977088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1586569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754389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64158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4070932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42852460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400">
                <a:solidFill>
                  <a:schemeClr val="tx1"/>
                </a:solidFill>
                <a:latin typeface="Verdana" panose="020B0604030504040204" pitchFamily="34" charset="0"/>
              </a:defRPr>
            </a:lvl1pPr>
            <a:lvl2pPr>
              <a:lnSpc>
                <a:spcPct val="150000"/>
              </a:lnSpc>
              <a:spcBef>
                <a:spcPts val="0"/>
              </a:spcBef>
              <a:spcAft>
                <a:spcPts val="1200"/>
              </a:spcAft>
              <a:defRPr sz="1200">
                <a:solidFill>
                  <a:schemeClr val="tx1"/>
                </a:solidFill>
                <a:latin typeface="Verdana" panose="020B0604030504040204" pitchFamily="34" charset="0"/>
              </a:defRPr>
            </a:lvl2pPr>
            <a:lvl3pPr>
              <a:lnSpc>
                <a:spcPct val="150000"/>
              </a:lnSpc>
              <a:spcBef>
                <a:spcPts val="0"/>
              </a:spcBef>
              <a:spcAft>
                <a:spcPts val="1200"/>
              </a:spcAft>
              <a:defRPr sz="1100">
                <a:solidFill>
                  <a:schemeClr val="tx1"/>
                </a:solidFill>
                <a:latin typeface="Verdana" panose="020B0604030504040204" pitchFamily="34" charset="0"/>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179388" y="190800"/>
            <a:ext cx="8229600" cy="7179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lang="en-GB" sz="2800">
                <a:solidFill>
                  <a:schemeClr val="accent1"/>
                </a:solidFill>
                <a:effectLst/>
                <a:latin typeface="Verdana" panose="020B0604030504040204" pitchFamily="34" charset="0"/>
              </a:defRPr>
            </a:lvl1pPr>
          </a:lstStyle>
          <a:p>
            <a:pPr lvl="0" algn="l"/>
            <a:r>
              <a:rPr lang="en-US" dirty="0"/>
              <a:t>Click to edit Master title style</a:t>
            </a:r>
            <a:endParaRPr lang="en-GB"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46577" r="43884" b="-126447"/>
          <a:stretch/>
        </p:blipFill>
        <p:spPr>
          <a:xfrm>
            <a:off x="-108520" y="790113"/>
            <a:ext cx="5131293" cy="301840"/>
          </a:xfrm>
          <a:prstGeom prst="rect">
            <a:avLst/>
          </a:prstGeom>
        </p:spPr>
      </p:pic>
    </p:spTree>
    <p:extLst>
      <p:ext uri="{BB962C8B-B14F-4D97-AF65-F5344CB8AC3E}">
        <p14:creationId xmlns:p14="http://schemas.microsoft.com/office/powerpoint/2010/main" val="2134983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Verdana" panose="020B0604030504040204" pitchFamily="34" charset="0"/>
              </a:defRPr>
            </a:lvl1pPr>
          </a:lstStyle>
          <a:p>
            <a:pPr lvl="0"/>
            <a:r>
              <a:rPr lang="en-US" dirty="0"/>
              <a:t>Click to edit Master title style</a:t>
            </a:r>
            <a:endParaRPr lang="en-GB" dirty="0"/>
          </a:p>
        </p:txBody>
      </p:sp>
    </p:spTree>
    <p:extLst>
      <p:ext uri="{BB962C8B-B14F-4D97-AF65-F5344CB8AC3E}">
        <p14:creationId xmlns:p14="http://schemas.microsoft.com/office/powerpoint/2010/main" val="631045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Verdana" panose="020B0604030504040204" pitchFamily="34" charset="0"/>
              </a:defRPr>
            </a:lvl1pPr>
          </a:lstStyle>
          <a:p>
            <a:fld id="{79F8CAF8-C404-4B35-A3CE-BB1CD75C7CBC}" type="datetimeFigureOut">
              <a:rPr lang="en-GB" smtClean="0">
                <a:solidFill>
                  <a:prstClr val="black">
                    <a:tint val="75000"/>
                  </a:prstClr>
                </a:solidFill>
              </a:rPr>
              <a:pPr/>
              <a:t>24/08/2021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Verdana" panose="020B0604030504040204" pitchFamily="34" charset="0"/>
              </a:defRPr>
            </a:lvl1p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Verdana" panose="020B0604030504040204" pitchFamily="34" charset="0"/>
              </a:defRPr>
            </a:lvl1pPr>
          </a:lstStyle>
          <a:p>
            <a:fld id="{4E89CA76-956E-4DFA-8E1A-179E9585B1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22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2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Tree>
    <p:extLst>
      <p:ext uri="{BB962C8B-B14F-4D97-AF65-F5344CB8AC3E}">
        <p14:creationId xmlns:p14="http://schemas.microsoft.com/office/powerpoint/2010/main" val="1867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porttitor congue massa. Fusce posuere, magna sed pulvinar ultricies, purus lectus </a:t>
            </a:r>
            <a:r>
              <a:rPr lang="en-US" dirty="0" err="1"/>
              <a:t>malesuada</a:t>
            </a:r>
            <a:r>
              <a:rPr lang="en-US" dirty="0"/>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here</a:t>
            </a:r>
          </a:p>
        </p:txBody>
      </p:sp>
    </p:spTree>
    <p:extLst>
      <p:ext uri="{BB962C8B-B14F-4D97-AF65-F5344CB8AC3E}">
        <p14:creationId xmlns:p14="http://schemas.microsoft.com/office/powerpoint/2010/main" val="168088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446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8594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ubjects.library.manchester.ac.uk/nursin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subjects.library.manchester.ac.uk/nursing/" TargetMode="External"/><Relationship Id="rId7" Type="http://schemas.openxmlformats.org/officeDocument/2006/relationships/hyperlink" Target="https://www.escholar.manchester.ac.uk/learning-objects/mle/planning-search/story_html5.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escholar.manchester.ac.uk/learning-objects/mle/search-toolkit/story_html5.html" TargetMode="External"/><Relationship Id="rId5" Type="http://schemas.openxmlformats.org/officeDocument/2006/relationships/hyperlink" Target="https://www.escholar.manchester.ac.uk/learning-objects/mle/evaluating-sources/story_html5.html" TargetMode="External"/><Relationship Id="rId4" Type="http://schemas.openxmlformats.org/officeDocument/2006/relationships/hyperlink" Target="https://medium.com/specialist-library-support/replicating-searches-in-different-health-science-database-platforms-b2dc8014589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edium.com/specialist-library-support/replicating-searches-in-different-health-science-database-platforms-b2dc80145897"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escholar.manchester.ac.uk/learning-objects/mle/critical-appraisal/story_html5.html" TargetMode="External"/><Relationship Id="rId5" Type="http://schemas.openxmlformats.org/officeDocument/2006/relationships/hyperlink" Target="https://medium.com/specialist-library-support/making-use-of-mesh-and-suggested-subject-terms-efce820a7f26" TargetMode="External"/><Relationship Id="rId4" Type="http://schemas.openxmlformats.org/officeDocument/2006/relationships/hyperlink" Target="https://www.escholar.manchester.ac.uk/learning-objects/mle/search-operators/story_html5.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library.manchester.ac.uk/using-the-library/students/training-and-skills-support/my-learning-essential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61.xml"/><Relationship Id="rId5" Type="http://schemas.openxmlformats.org/officeDocument/2006/relationships/hyperlink" Target="https://pixabay.com/en/love-seat-couch-sofa-pillows-1090458/" TargetMode="External"/><Relationship Id="rId4" Type="http://schemas.openxmlformats.org/officeDocument/2006/relationships/hyperlink" Target="https://creativecommons.org/publicdomain/zero/1.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79512" y="4365104"/>
            <a:ext cx="5406926"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ct val="20000"/>
              </a:spcBef>
              <a:spcAft>
                <a:spcPct val="0"/>
              </a:spcAft>
              <a:buFont typeface="Arial" charset="0"/>
              <a:buNone/>
              <a:defRPr lang="en-GB" sz="3600" b="0" i="0" u="none" strike="noStrike" kern="1200"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solidFill>
                  <a:sysClr val="window" lastClr="FFFFFF"/>
                </a:solidFill>
                <a:latin typeface="Open Sans"/>
              </a:rPr>
              <a:t>NURS70011</a:t>
            </a:r>
          </a:p>
          <a:p>
            <a:pPr lvl="0" fontAlgn="auto">
              <a:spcAft>
                <a:spcPts val="0"/>
              </a:spcAft>
            </a:pPr>
            <a:r>
              <a:rPr lang="en-GB" sz="3200" dirty="0">
                <a:solidFill>
                  <a:prstClr val="white"/>
                </a:solidFill>
                <a:latin typeface="Calibri"/>
              </a:rPr>
              <a:t>Introducing Health Sciences Databases for your research</a:t>
            </a:r>
          </a:p>
          <a:p>
            <a:pPr>
              <a:defRPr/>
            </a:pPr>
            <a:endParaRPr lang="en-US" dirty="0">
              <a:solidFill>
                <a:sysClr val="window" lastClr="FFFFFF"/>
              </a:solidFill>
              <a:latin typeface="Open Sans"/>
            </a:endParaRPr>
          </a:p>
        </p:txBody>
      </p:sp>
    </p:spTree>
    <p:extLst>
      <p:ext uri="{BB962C8B-B14F-4D97-AF65-F5344CB8AC3E}">
        <p14:creationId xmlns:p14="http://schemas.microsoft.com/office/powerpoint/2010/main" val="170650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03648" y="2204864"/>
            <a:ext cx="6408712" cy="3057480"/>
          </a:xfrm>
        </p:spPr>
        <p:txBody>
          <a:bodyPr/>
          <a:lstStyle/>
          <a:p>
            <a:pPr algn="ctr"/>
            <a:r>
              <a:rPr lang="en-GB" sz="3600" dirty="0">
                <a:solidFill>
                  <a:srgbClr val="800080"/>
                </a:solidFill>
              </a:rPr>
              <a:t>“ How do caregivers providing end-of-life care experience grief and loss during the covid-19 pandemic? ”</a:t>
            </a:r>
          </a:p>
        </p:txBody>
      </p:sp>
      <p:sp>
        <p:nvSpPr>
          <p:cNvPr id="3" name="Text Placeholder 2"/>
          <p:cNvSpPr>
            <a:spLocks noGrp="1"/>
          </p:cNvSpPr>
          <p:nvPr>
            <p:ph type="body" sz="quarter" idx="10"/>
          </p:nvPr>
        </p:nvSpPr>
        <p:spPr>
          <a:xfrm>
            <a:off x="175382" y="-2746"/>
            <a:ext cx="8285050" cy="1007765"/>
          </a:xfrm>
        </p:spPr>
        <p:txBody>
          <a:bodyPr/>
          <a:lstStyle/>
          <a:p>
            <a:r>
              <a:rPr lang="en-GB" sz="4000" dirty="0">
                <a:latin typeface="+mn-lt"/>
                <a:ea typeface="Tahoma" panose="020B0604030504040204" pitchFamily="34" charset="0"/>
                <a:cs typeface="Tahoma" panose="020B0604030504040204" pitchFamily="34" charset="0"/>
              </a:rPr>
              <a:t>Reviewing the research question</a:t>
            </a:r>
          </a:p>
        </p:txBody>
      </p:sp>
    </p:spTree>
    <p:extLst>
      <p:ext uri="{BB962C8B-B14F-4D97-AF65-F5344CB8AC3E}">
        <p14:creationId xmlns:p14="http://schemas.microsoft.com/office/powerpoint/2010/main" val="335717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3583"/>
            <a:ext cx="7488237" cy="1007765"/>
          </a:xfrm>
        </p:spPr>
        <p:txBody>
          <a:bodyPr/>
          <a:lstStyle/>
          <a:p>
            <a:r>
              <a:rPr lang="en-GB" sz="3600" dirty="0"/>
              <a:t>Search Operators and truncation</a:t>
            </a:r>
          </a:p>
        </p:txBody>
      </p:sp>
      <p:sp>
        <p:nvSpPr>
          <p:cNvPr id="3" name="Text Placeholder 2"/>
          <p:cNvSpPr>
            <a:spLocks noGrp="1"/>
          </p:cNvSpPr>
          <p:nvPr>
            <p:ph type="body" sz="quarter" idx="11"/>
          </p:nvPr>
        </p:nvSpPr>
        <p:spPr/>
        <p:txBody>
          <a:bodyPr/>
          <a:lstStyle/>
          <a:p>
            <a:pPr algn="ctr"/>
            <a:r>
              <a:rPr lang="en-GB" dirty="0"/>
              <a:t>	</a:t>
            </a:r>
          </a:p>
          <a:p>
            <a:pPr algn="ctr"/>
            <a:r>
              <a:rPr lang="en-GB" sz="3200" dirty="0"/>
              <a:t>And 		 narrows</a:t>
            </a:r>
          </a:p>
          <a:p>
            <a:endParaRPr lang="en-GB" sz="3200" dirty="0"/>
          </a:p>
          <a:p>
            <a:pPr algn="ctr"/>
            <a:r>
              <a:rPr lang="en-GB" sz="3200" dirty="0"/>
              <a:t>Or 		broadens</a:t>
            </a:r>
          </a:p>
          <a:p>
            <a:endParaRPr lang="en-GB" sz="3200" dirty="0"/>
          </a:p>
          <a:p>
            <a:pPr algn="ctr"/>
            <a:r>
              <a:rPr lang="en-GB" sz="3200" dirty="0"/>
              <a:t>Not 		 excludes</a:t>
            </a:r>
          </a:p>
          <a:p>
            <a:pPr algn="ctr"/>
            <a:endParaRPr lang="en-GB" sz="3200" dirty="0"/>
          </a:p>
          <a:p>
            <a:pPr algn="ctr"/>
            <a:r>
              <a:rPr lang="en-GB" sz="3200" dirty="0"/>
              <a:t>Truncation 	    broadens	</a:t>
            </a:r>
          </a:p>
          <a:p>
            <a:r>
              <a:rPr lang="en-GB" dirty="0"/>
              <a:t>    </a:t>
            </a:r>
          </a:p>
        </p:txBody>
      </p:sp>
      <p:pic>
        <p:nvPicPr>
          <p:cNvPr id="4" name="Picture 3" title="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204864"/>
            <a:ext cx="864096" cy="432048"/>
          </a:xfrm>
          <a:prstGeom prst="rect">
            <a:avLst/>
          </a:prstGeom>
        </p:spPr>
      </p:pic>
      <p:pic>
        <p:nvPicPr>
          <p:cNvPr id="5" name="Picture 4" title="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582" y="3429000"/>
            <a:ext cx="864096" cy="432048"/>
          </a:xfrm>
          <a:prstGeom prst="rect">
            <a:avLst/>
          </a:prstGeom>
        </p:spPr>
      </p:pic>
      <p:pic>
        <p:nvPicPr>
          <p:cNvPr id="6" name="Picture 5" title="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544" y="4596341"/>
            <a:ext cx="864096" cy="432048"/>
          </a:xfrm>
          <a:prstGeom prst="rect">
            <a:avLst/>
          </a:prstGeom>
        </p:spPr>
      </p:pic>
      <p:pic>
        <p:nvPicPr>
          <p:cNvPr id="7" name="Picture 6" title="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2582" y="5763682"/>
            <a:ext cx="864096" cy="432048"/>
          </a:xfrm>
          <a:prstGeom prst="rect">
            <a:avLst/>
          </a:prstGeom>
        </p:spPr>
      </p:pic>
    </p:spTree>
    <p:extLst>
      <p:ext uri="{BB962C8B-B14F-4D97-AF65-F5344CB8AC3E}">
        <p14:creationId xmlns:p14="http://schemas.microsoft.com/office/powerpoint/2010/main" val="109213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1711" y="0"/>
            <a:ext cx="7488237" cy="904682"/>
          </a:xfrm>
        </p:spPr>
        <p:txBody>
          <a:bodyPr/>
          <a:lstStyle/>
          <a:p>
            <a:r>
              <a:rPr lang="en-GB" sz="4000" dirty="0"/>
              <a:t>Search tools</a:t>
            </a:r>
          </a:p>
        </p:txBody>
      </p:sp>
      <p:sp>
        <p:nvSpPr>
          <p:cNvPr id="3" name="Text Placeholder 2"/>
          <p:cNvSpPr>
            <a:spLocks noGrp="1"/>
          </p:cNvSpPr>
          <p:nvPr>
            <p:ph type="body" sz="quarter" idx="11"/>
          </p:nvPr>
        </p:nvSpPr>
        <p:spPr>
          <a:xfrm>
            <a:off x="274287" y="1700808"/>
            <a:ext cx="7633543" cy="2448298"/>
          </a:xfrm>
        </p:spPr>
        <p:txBody>
          <a:bodyPr/>
          <a:lstStyle/>
          <a:p>
            <a:r>
              <a:rPr lang="en-GB" dirty="0" err="1"/>
              <a:t>MeSH</a:t>
            </a:r>
            <a:r>
              <a:rPr lang="en-GB" dirty="0"/>
              <a:t> (available on most Ovid databases)</a:t>
            </a:r>
          </a:p>
          <a:p>
            <a:endParaRPr lang="en-GB" dirty="0"/>
          </a:p>
          <a:p>
            <a:endParaRPr lang="en-GB" dirty="0"/>
          </a:p>
        </p:txBody>
      </p:sp>
      <p:sp>
        <p:nvSpPr>
          <p:cNvPr id="4" name="Text Placeholder 2"/>
          <p:cNvSpPr txBox="1">
            <a:spLocks/>
          </p:cNvSpPr>
          <p:nvPr/>
        </p:nvSpPr>
        <p:spPr>
          <a:xfrm>
            <a:off x="274287" y="4396526"/>
            <a:ext cx="7970121" cy="266429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Suggest Subject Terms (available on CINAHL)</a:t>
            </a:r>
          </a:p>
          <a:p>
            <a:endParaRPr lang="en-GB" dirty="0"/>
          </a:p>
          <a:p>
            <a:endParaRPr lang="en-GB" dirty="0"/>
          </a:p>
        </p:txBody>
      </p:sp>
      <p:pic>
        <p:nvPicPr>
          <p:cNvPr id="5" name="Picture 4" descr="indicating the location of the MeSH search option" title="section of Ovid screen "/>
          <p:cNvPicPr>
            <a:picLocks noChangeAspect="1"/>
          </p:cNvPicPr>
          <p:nvPr/>
        </p:nvPicPr>
        <p:blipFill>
          <a:blip r:embed="rId3"/>
          <a:stretch>
            <a:fillRect/>
          </a:stretch>
        </p:blipFill>
        <p:spPr>
          <a:xfrm>
            <a:off x="430763" y="2655205"/>
            <a:ext cx="7704098" cy="1080120"/>
          </a:xfrm>
          <a:prstGeom prst="rect">
            <a:avLst/>
          </a:prstGeom>
        </p:spPr>
      </p:pic>
      <p:pic>
        <p:nvPicPr>
          <p:cNvPr id="6" name="Picture 5" descr="indicating the location of Suggest Subject Terms option" title="section of CINAHL screen "/>
          <p:cNvPicPr>
            <a:picLocks noChangeAspect="1"/>
          </p:cNvPicPr>
          <p:nvPr/>
        </p:nvPicPr>
        <p:blipFill>
          <a:blip r:embed="rId4"/>
          <a:stretch>
            <a:fillRect/>
          </a:stretch>
        </p:blipFill>
        <p:spPr>
          <a:xfrm>
            <a:off x="428059" y="5373216"/>
            <a:ext cx="7890987" cy="1008111"/>
          </a:xfrm>
          <a:prstGeom prst="rect">
            <a:avLst/>
          </a:prstGeom>
        </p:spPr>
      </p:pic>
    </p:spTree>
    <p:extLst>
      <p:ext uri="{BB962C8B-B14F-4D97-AF65-F5344CB8AC3E}">
        <p14:creationId xmlns:p14="http://schemas.microsoft.com/office/powerpoint/2010/main" val="89146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dirty="0"/>
              <a:t>Think outside the box!</a:t>
            </a:r>
          </a:p>
        </p:txBody>
      </p:sp>
      <p:pic>
        <p:nvPicPr>
          <p:cNvPr id="9" name="Picture 8" descr="Think outside the box&#10;&#10;" title="Box with lightbulb coming out of it"/>
          <p:cNvPicPr>
            <a:picLocks noChangeAspect="1"/>
          </p:cNvPicPr>
          <p:nvPr/>
        </p:nvPicPr>
        <p:blipFill>
          <a:blip r:embed="rId3"/>
          <a:stretch>
            <a:fillRect/>
          </a:stretch>
        </p:blipFill>
        <p:spPr>
          <a:xfrm>
            <a:off x="2604759" y="1628800"/>
            <a:ext cx="4221373" cy="4221373"/>
          </a:xfrm>
          <a:prstGeom prst="rect">
            <a:avLst/>
          </a:prstGeom>
        </p:spPr>
      </p:pic>
      <p:sp>
        <p:nvSpPr>
          <p:cNvPr id="10" name="Rectangle 9" descr="data:image/png;base64,iVBORw0KGgoAAAANSUhEUgAAAOEAAADhCAMAAAAJbSJIAAABIFBMVEX///+mfFKMYjl1TCRgOBP7sDvm5uaBVy/Ly8uHWy3Crp1vQxK2pJapf1T7rCr7rS7/szmkeU2gckJaMgr7qiD7rCyheVOhdEVXJwD+8eD937n90pr8zpH//fnl29Hf0sbd3d21noqqlYP+7NT91aLZybvX19ft5d6vi2erhF3Dv7uccklqOwD8vmT92677pQD7tUr7uVj8yIK7nYBbLwCEVSL8wG7/+e/+793+5sn8xXj+6MzDqI/wqT62hk718e3quHK2lHVpQR2TaUDFjUfgn0O8iUzUmEbno0HQlUjOjzfu0a3s2cDMva/qwYju8vfKoW+IaE60rKZ2V0CrnZNNEgCUgXSIcF9JBADNx8JsSSykhWqBXDtySByggGKJaEwdEMCkAAALKElEQVR4nO2da3faxhaGJWyZBEc3PIDBQJwIgxMMBuwYgx3TxEnjnlOaNnHTOo17/v+/ODO6zug6IkaXrHm/dCmMWPvJO7P3npFCOY6JiYmJiYmJiYmJiYmJiYmJiYmJiSl5TTt7w7RjWK80IJ2lHcN6pUkKSdhKKZC16dxFODvem6YVy0PpgiCqA2GMXw8UsJdsPA+uAQAN7HIKBAG7hMAg7/O0UyGQOCDI2NVElicJB/TwEgQJrw9AkJyLFrTwPPGIHloNCWfijsGxczGsKGPPDfnTSJCxZKLVp/hHUsN7Q+40gxPTvyJox7Ls+0HeNFZAQDo5n+e9VBjSAGUrWgfaeiNZmygrniYrcn29kTyYLlYJtAGbAeniwWNZi1rSCimyAwRFyIuFY1nwzy31RvNsPB4PzpoNd3ZtwmZnlJsGrj6SYbhuhnpTARVZUQRBUWQJjDr4gAkQKoMkY/xewYAVcqZqAyALhGQwdyZlXQLzxKP8LjUkRQBN+3I6AIrgkYyN0Jp+X5NlTUcVYFs0lHz4dEYhz433xK7zc+DPhwR+hMZ0LAcDQsRO2vF9t8IBfwDEQQRg7idqU4oChIh5aWX8dBGSZGy5NvpaU8hJe4pEwSfgJzn14ZkkyXJ+iuNehRLR6EinEpAV1AmMUo47WLPJ8Bxrn1sUi1BXxcynkE4C406G24CmBCNU5sOZcdmJzKO2jBsm8tyz68iWxsYsk4+NMKn5BMn4O8n+9qne2BsoQJIV/UqjSaSG8nX0PZ3tGUdoe/STVMjnseLA2VHIsAaQSEqF+COQ7eUXIHuSKsrehTYc4YzSoKHNJk6uzcsZFKGpRaiMjQyCdXBmL1q3Xa7k8fF+3SKEa6wxFuDanFsuwiZmOhcGGnduj8njDsOKHgavn4UOnA5gzLXg/l6BLbe1VnNNKGncyJyZZgsANFjbBb1GDOUcE1qzFDplWmeZODY/U864RoVYhzl7cGF5ODMXoNQwrLP+K4Ah15TxXDo9BoPORX4Kh51KuakgG95dIBNBy4CHK5Ozco9RD+F6VWDpHDWz7mV9qJeHieXPkGvNUccKMSChMuBmEtpE4NnVaL0bA9TyZfxgY9qYCOBYn3MNK3VKMI3UO/Ox3ODmQIJzcyKMJ0Po2twa4ex5teEc3p/ZiVpvjgHqxSQ94JZtkDSwpl1rOrWjbzhdDvlstJ5dC1GBUGQgzI3NUNMmUCRhMpxpdYjYgjP4XGt05jK2P87upt4tCYCzoX10NsW3TzJMIaAFs6XEaceSvtxsSfnp2RpkEuy4jjHAtCXD1DrznG6kFO4DaEw+kgHnnCCf2Y2MbW9eD0xbB4cqiQLr+gimTdfWWHn35iD75xde9S5rNZUXXxPrbcaNK00sAxmAVbVWu+ylHXA8LZYvyiqPVH2vRBBeVdE4tfxiuUg7bGq1T5B9pqrvQglfW8M+vOvXTtpph06jRUk07KtasV/ZLnrXoQXIXynK65+rNbGUdSOfvinXLFNse36xEOFWEW0KnZNi5coac4Ne0ri5qqrlN0/ThghWr6TasxOuP+XGtFG0qwXcKmKbQmihZTQvfkB/DcqNyMPvKGUy7cDaULYXn55DldeiSfvaIoQVX8Ar/nubkK+Kek5SRD3tHGaufhi1wY72CsVqh199b83SFmzkRpxmESq/OITorhvFuilj9cOpDWaoP6PoP9jRVz9YC1E/vjDOMGS5IoH/4LehGy3b+SzVD1QbiDh5lDxhHXcC/6DokkfcDMhwqh4ro8Fk77+/treWJCJfJa5qGagfdm0gwoSeXWGxVt+Pf9L128dff/qts9hqb33cMvTx0nM3IbWcbv1waoML8b3oAKq18u+PHnW7+/tbPnKb6FUttfqB1wYPIhbgyV3XD8308CSSkE+nfpC1ISy6k4/BfFvdE9854PM1CdePNlEbwkMr+ZHt73e7j6A+lem+hU+0fiyWPsklODDcQwSmk1mKQcjraSeB+uGtDRGqLbfaXTeZqe7dpRj9DcS3rbt+lNQY9llBlctP3GRYZo37dTCC0hoJe3xsQMRY8iGzFFEQfRD5tS7H1mHcgESx8McnCOZbDVcgVA/XnVNp87uJ1y9+DSmHWx8fFftinLVYO1kzH1SJOv+J4vXGzu5tEB3MrC8/n+7sbFzTM5bXuQZtPaVCRPZt7mxunroJ961iiKrF7ibUziatkeWE+rdedLkX+cLbnU09/M9BxRDq9s/dU2PU2wIfyajWEuvdFuH5Btq3sWPwQZ1+/fLJrxiiZrx71/1iIG7C2RphpHqY5C7jTXC+Eflvb208Pfbd26BiiHLNV3vwzttvIUbW3iTIxwXmG5G/xuwzZRD6FUMky0TTyOsAyGRyDK4DL6KVXNyAXx6F1YvP5B0Baad8kDQg7FBd+cZJLqROv4Tsn7p3f5167vCmnQRzDK7FC+z00N8+3cKXAcUQpp9PVi51M5JGqi/SOsmw8k2QfYaHt8T+aR8vGbe+fG4jk84xuC7LZucSyIcQX245e15Sn8Pus7qd8mV6gDDf1PrFYPtM7e7u3L5Essn0q5e3b4MttIws9msp5Bhch0HLz+XjLtSfVgO3/ze69F+CHh8PU+WDzY1vBQzA/MtckUY7SsGH1mKyrYxLPVXPpqIakmhw7X4yEL/SjLbzqaqm9gTD2WSgTpRmtupbqbuv0dOTbG6S2lK4RTZuoRXD1unp583dyGFwdqpEyS8v0wD0bPZDqj4effQAny1xElt7l/wPbGDaoVuRYfb5tt7rP55xKfDQjc7IQPuCN/trPmJzqx12kKHXj5XsC9o5GSon+CxxGXVSQ10/qOyzERPLN5cUR1GR3SqBF7zxJRGT6VBbh5QnpnT1w6c2BKuWRL5ZiPSH1BRpB9aGOEfCqrj2Fs69s4+EDDWS6hCRRKytOd/4nM5EMgYZSX8QTGi9JzYn8R+u6ZA+9YMyuXilrjXfuN8NomcUVXynvKJ9fCLvEfUuyzGXog1p1o94z2IIvFo5mWf5tO9heCFR2omdXGy+8mFyBxo9+pcxXIxiYVX7En+nJuh9qAgVihsr3JXSe1HxXjvRpRYgISzx8W5K5CWTALVpXtqyJfYLOiFMNHEAU34/8dk1fawIUCfcKNAiivzj56nyQcLHhes+XbTXBZtwo0iDiLqhje0MEELRGFkoYIQbxWi+fgENzAhhIdJItUASRuQb2OeZAzNDiCBDsk6/4CEMRhRN+zJHCBVgpOgAYoQB+Qa16ZgyRhgwW68LvoQ+iCLfxwdkkdDPSByQIHTnG1EtbLiVOuETL6HbSPIzl0XOYnSSC0n4JGXCkh8hnnb6rg/cFAYikVzyQWjOVtEN6CFELVyAfZknREZee/7Mi1JwJ5ccEfopjIYRMkJGyAgZISNkhIyQETJCRsgIGSEjZISMkBEyQkbICBkhI2SEjJARMkJGmG/CV2smPEqbsP3Pq3guxiPcPvo39V9O5BalQhzIGIT3RxtPsvHrl7GMpCW83z76J0u/t7tYXlNC0hFC+7L3m8nt549pGCkI77e3n6e/+vzUWvajjYwk3D76tszajwhj6j2LMjKc8P4oq/ZhWv4bamTo20FH/0vln6XHFjQyGDKQENmXoZ9/jtJBoJEBhNtHf9ylHXRMLUqPfRs6P8L7o/snObLP0VO/RsBLCDuzvNnnyKejK3rty1xpjyd3R1ck7ctUZ7aqyI6uiOEVs9eZrar2c5vRJISNdfZLeyy1llUDsmjYl+nObFX1niHGIkwuP5p9mGAj8Covndmq6mXz/7DCxMTExMTExMTExMTExMTExMTExMTExMTE9AD6P517iefP8yoBAAAAAElFTkSuQmCC" title="web address"/>
          <p:cNvSpPr/>
          <p:nvPr/>
        </p:nvSpPr>
        <p:spPr>
          <a:xfrm>
            <a:off x="286892" y="6093296"/>
            <a:ext cx="8857108" cy="553998"/>
          </a:xfrm>
          <a:prstGeom prst="rect">
            <a:avLst/>
          </a:prstGeom>
        </p:spPr>
        <p:txBody>
          <a:bodyPr wrap="square">
            <a:spAutoFit/>
          </a:bodyPr>
          <a:lstStyle/>
          <a:p>
            <a:r>
              <a:rPr lang="en-GB" sz="1000" dirty="0"/>
              <a:t>https://www.google.com/url?sa=i&amp;url=https%3A%2F%2Fcommons.wikimedia.org%2Fwiki%2FFile%3AThink_Outside_the_Box_Idea_Flat_Icon_Vector.svg&amp;psig=AOvVaw2stcOQqkCn1WWsuN2KL8mX&amp;ust=1596628908556000&amp;source=images&amp;cd=vfe&amp;ved=0CAIQjRxqFwoTCODG0rnXgesCFQAAAAAdAAAAABAD</a:t>
            </a:r>
          </a:p>
        </p:txBody>
      </p:sp>
    </p:spTree>
    <p:extLst>
      <p:ext uri="{BB962C8B-B14F-4D97-AF65-F5344CB8AC3E}">
        <p14:creationId xmlns:p14="http://schemas.microsoft.com/office/powerpoint/2010/main" val="268858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180107" y="-27384"/>
            <a:ext cx="7488237" cy="1007765"/>
          </a:xfrm>
          <a:prstGeom prst="rect">
            <a:avLst/>
          </a:prstGeom>
        </p:spPr>
        <p:txBody>
          <a:bodyPr anchor="b" anchorCtr="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dirty="0">
                <a:solidFill>
                  <a:srgbClr val="7A1F7F"/>
                </a:solidFill>
                <a:ea typeface="Tahoma" panose="020B0604030504040204" pitchFamily="34" charset="0"/>
                <a:cs typeface="Tahoma" panose="020B0604030504040204" pitchFamily="34" charset="0"/>
              </a:rPr>
              <a:t>Nursing subject guide</a:t>
            </a:r>
          </a:p>
        </p:txBody>
      </p:sp>
      <p:pic>
        <p:nvPicPr>
          <p:cNvPr id="2" name="Picture 1" descr="Nursing and midwifery subject guide page featuring four tabs : books, databases, journals and systematic review. " title="Nursing and Midwifery subject guide">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52128"/>
            <a:ext cx="9144000" cy="5733256"/>
          </a:xfrm>
          <a:prstGeom prst="rect">
            <a:avLst/>
          </a:prstGeom>
        </p:spPr>
      </p:pic>
    </p:spTree>
    <p:extLst>
      <p:ext uri="{BB962C8B-B14F-4D97-AF65-F5344CB8AC3E}">
        <p14:creationId xmlns:p14="http://schemas.microsoft.com/office/powerpoint/2010/main" val="290799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Activity </a:t>
            </a:r>
          </a:p>
        </p:txBody>
      </p:sp>
      <p:sp>
        <p:nvSpPr>
          <p:cNvPr id="3" name="Text Placeholder 2"/>
          <p:cNvSpPr>
            <a:spLocks noGrp="1"/>
          </p:cNvSpPr>
          <p:nvPr>
            <p:ph type="body" sz="quarter" idx="11"/>
          </p:nvPr>
        </p:nvSpPr>
        <p:spPr>
          <a:xfrm>
            <a:off x="250825" y="1628774"/>
            <a:ext cx="6337399" cy="4968577"/>
          </a:xfrm>
        </p:spPr>
        <p:txBody>
          <a:bodyPr/>
          <a:lstStyle/>
          <a:p>
            <a:r>
              <a:rPr lang="en-GB" dirty="0"/>
              <a:t>Think back to this research question:</a:t>
            </a:r>
          </a:p>
          <a:p>
            <a:endParaRPr lang="en-GB" dirty="0"/>
          </a:p>
          <a:p>
            <a:r>
              <a:rPr lang="en-GB" sz="3200" dirty="0">
                <a:solidFill>
                  <a:srgbClr val="800080"/>
                </a:solidFill>
              </a:rPr>
              <a:t>“How do caregivers providing end-of-life care experience grief and loss?”</a:t>
            </a:r>
          </a:p>
          <a:p>
            <a:endParaRPr lang="en-GB" dirty="0">
              <a:solidFill>
                <a:srgbClr val="7030A0"/>
              </a:solidFill>
            </a:endParaRPr>
          </a:p>
          <a:p>
            <a:r>
              <a:rPr lang="en-GB" b="1" dirty="0">
                <a:solidFill>
                  <a:schemeClr val="bg2">
                    <a:lumMod val="25000"/>
                  </a:schemeClr>
                </a:solidFill>
              </a:rPr>
              <a:t>How many professions can</a:t>
            </a:r>
          </a:p>
          <a:p>
            <a:r>
              <a:rPr lang="en-GB" b="1" dirty="0">
                <a:solidFill>
                  <a:schemeClr val="bg2">
                    <a:lumMod val="25000"/>
                  </a:schemeClr>
                </a:solidFill>
              </a:rPr>
              <a:t>you think of who would be interested in this topic?</a:t>
            </a:r>
          </a:p>
        </p:txBody>
      </p:sp>
    </p:spTree>
    <p:extLst>
      <p:ext uri="{BB962C8B-B14F-4D97-AF65-F5344CB8AC3E}">
        <p14:creationId xmlns:p14="http://schemas.microsoft.com/office/powerpoint/2010/main" val="409810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Possible professions</a:t>
            </a:r>
          </a:p>
        </p:txBody>
      </p:sp>
      <p:sp>
        <p:nvSpPr>
          <p:cNvPr id="3" name="Text Placeholder 2"/>
          <p:cNvSpPr>
            <a:spLocks noGrp="1"/>
          </p:cNvSpPr>
          <p:nvPr>
            <p:ph type="body" sz="quarter" idx="11"/>
          </p:nvPr>
        </p:nvSpPr>
        <p:spPr>
          <a:xfrm>
            <a:off x="611560" y="1628774"/>
            <a:ext cx="8064896" cy="4968577"/>
          </a:xfrm>
        </p:spPr>
        <p:txBody>
          <a:bodyPr/>
          <a:lstStyle/>
          <a:p>
            <a:r>
              <a:rPr lang="en-GB" dirty="0"/>
              <a:t>Nurses</a:t>
            </a:r>
          </a:p>
          <a:p>
            <a:r>
              <a:rPr lang="en-GB" dirty="0"/>
              <a:t>Doctors</a:t>
            </a:r>
          </a:p>
          <a:p>
            <a:r>
              <a:rPr lang="en-GB" dirty="0"/>
              <a:t>Psychologists</a:t>
            </a:r>
          </a:p>
          <a:p>
            <a:r>
              <a:rPr lang="en-GB" dirty="0"/>
              <a:t>Counsellors</a:t>
            </a:r>
          </a:p>
          <a:p>
            <a:r>
              <a:rPr lang="en-GB" dirty="0"/>
              <a:t>Psychotherapists</a:t>
            </a:r>
          </a:p>
          <a:p>
            <a:r>
              <a:rPr lang="en-GB" dirty="0"/>
              <a:t>Mental health personnel</a:t>
            </a:r>
          </a:p>
          <a:p>
            <a:r>
              <a:rPr lang="en-GB" dirty="0"/>
              <a:t>Community leaders</a:t>
            </a:r>
          </a:p>
          <a:p>
            <a:r>
              <a:rPr lang="en-GB" dirty="0"/>
              <a:t>Social workers</a:t>
            </a:r>
          </a:p>
          <a:p>
            <a:r>
              <a:rPr lang="en-GB" dirty="0"/>
              <a:t>Sociologists</a:t>
            </a:r>
          </a:p>
          <a:p>
            <a:endParaRPr lang="en-GB" dirty="0"/>
          </a:p>
          <a:p>
            <a:endParaRPr lang="en-GB" dirty="0"/>
          </a:p>
        </p:txBody>
      </p:sp>
      <p:pic>
        <p:nvPicPr>
          <p:cNvPr id="4" name="Picture 3"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628774"/>
            <a:ext cx="2329230" cy="4532927"/>
          </a:xfrm>
          <a:prstGeom prst="rect">
            <a:avLst/>
          </a:prstGeom>
        </p:spPr>
      </p:pic>
    </p:spTree>
    <p:extLst>
      <p:ext uri="{BB962C8B-B14F-4D97-AF65-F5344CB8AC3E}">
        <p14:creationId xmlns:p14="http://schemas.microsoft.com/office/powerpoint/2010/main" val="372536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4688" y="-171400"/>
            <a:ext cx="8717792" cy="1008113"/>
          </a:xfrm>
        </p:spPr>
        <p:txBody>
          <a:bodyPr/>
          <a:lstStyle/>
          <a:p>
            <a:r>
              <a:rPr lang="en-GB" dirty="0"/>
              <a:t>Databases – how many do you recognise?</a:t>
            </a:r>
          </a:p>
          <a:p>
            <a:endParaRPr lang="en-GB" dirty="0"/>
          </a:p>
        </p:txBody>
      </p:sp>
      <p:sp>
        <p:nvSpPr>
          <p:cNvPr id="3" name="Text Placeholder 2"/>
          <p:cNvSpPr>
            <a:spLocks noGrp="1"/>
          </p:cNvSpPr>
          <p:nvPr>
            <p:ph type="body" sz="quarter" idx="11"/>
          </p:nvPr>
        </p:nvSpPr>
        <p:spPr>
          <a:xfrm>
            <a:off x="182328" y="1422428"/>
            <a:ext cx="4032448" cy="720080"/>
          </a:xfrm>
        </p:spPr>
        <p:txBody>
          <a:bodyPr/>
          <a:lstStyle/>
          <a:p>
            <a:r>
              <a:rPr lang="en-GB" sz="2800" dirty="0"/>
              <a:t>Traditional Nursing Databases</a:t>
            </a:r>
          </a:p>
          <a:p>
            <a:endParaRPr lang="en-GB" dirty="0"/>
          </a:p>
        </p:txBody>
      </p:sp>
      <p:sp>
        <p:nvSpPr>
          <p:cNvPr id="4" name="Text Placeholder 3"/>
          <p:cNvSpPr>
            <a:spLocks noGrp="1"/>
          </p:cNvSpPr>
          <p:nvPr>
            <p:ph type="body" sz="quarter" idx="13"/>
          </p:nvPr>
        </p:nvSpPr>
        <p:spPr>
          <a:xfrm>
            <a:off x="4713312" y="1422428"/>
            <a:ext cx="4176464" cy="720080"/>
          </a:xfrm>
        </p:spPr>
        <p:txBody>
          <a:bodyPr/>
          <a:lstStyle/>
          <a:p>
            <a:pPr marL="0" indent="0" algn="ctr">
              <a:buNone/>
            </a:pPr>
            <a:r>
              <a:rPr lang="en-GB" sz="2800" dirty="0"/>
              <a:t>Other Databases to Consider</a:t>
            </a:r>
          </a:p>
          <a:p>
            <a:endParaRPr lang="en-GB" dirty="0"/>
          </a:p>
        </p:txBody>
      </p:sp>
      <p:sp>
        <p:nvSpPr>
          <p:cNvPr id="5" name="Text Placeholder 4"/>
          <p:cNvSpPr>
            <a:spLocks noGrp="1"/>
          </p:cNvSpPr>
          <p:nvPr>
            <p:ph type="body" sz="quarter" idx="14"/>
          </p:nvPr>
        </p:nvSpPr>
        <p:spPr>
          <a:xfrm>
            <a:off x="251520" y="2728224"/>
            <a:ext cx="4032448" cy="3437079"/>
          </a:xfrm>
        </p:spPr>
        <p:txBody>
          <a:bodyPr/>
          <a:lstStyle/>
          <a:p>
            <a:pPr marL="342900" indent="-342900" algn="l">
              <a:buFont typeface="Arial" panose="020B0604020202020204" pitchFamily="34" charset="0"/>
              <a:buChar char="•"/>
            </a:pPr>
            <a:r>
              <a:rPr lang="en-GB" sz="2800" dirty="0"/>
              <a:t>British Nursing Index</a:t>
            </a:r>
          </a:p>
          <a:p>
            <a:pPr marL="342900" indent="-342900" algn="l">
              <a:buFont typeface="Arial" panose="020B0604020202020204" pitchFamily="34" charset="0"/>
              <a:buChar char="•"/>
            </a:pPr>
            <a:r>
              <a:rPr lang="en-GB" sz="2800" dirty="0"/>
              <a:t>CINAHL</a:t>
            </a:r>
          </a:p>
          <a:p>
            <a:pPr marL="342900" indent="-342900" algn="l">
              <a:buFont typeface="Arial" panose="020B0604020202020204" pitchFamily="34" charset="0"/>
              <a:buChar char="•"/>
            </a:pPr>
            <a:r>
              <a:rPr lang="en-GB" sz="2800" dirty="0"/>
              <a:t>Cochrane</a:t>
            </a:r>
          </a:p>
          <a:p>
            <a:pPr marL="342900" indent="-342900" algn="l">
              <a:buFont typeface="Arial" panose="020B0604020202020204" pitchFamily="34" charset="0"/>
              <a:buChar char="•"/>
            </a:pPr>
            <a:r>
              <a:rPr lang="en-GB" sz="2800" dirty="0" err="1"/>
              <a:t>Embase</a:t>
            </a:r>
            <a:endParaRPr lang="en-GB" sz="2800" dirty="0"/>
          </a:p>
          <a:p>
            <a:pPr marL="342900" indent="-342900" algn="l">
              <a:buFont typeface="Arial" panose="020B0604020202020204" pitchFamily="34" charset="0"/>
              <a:buChar char="•"/>
            </a:pPr>
            <a:r>
              <a:rPr lang="en-GB" sz="2800" dirty="0"/>
              <a:t>Medline</a:t>
            </a:r>
          </a:p>
          <a:p>
            <a:pPr marL="342900" indent="-342900" algn="l">
              <a:buFont typeface="Arial" panose="020B0604020202020204" pitchFamily="34" charset="0"/>
              <a:buChar char="•"/>
            </a:pPr>
            <a:r>
              <a:rPr lang="en-GB" sz="2800" dirty="0" err="1"/>
              <a:t>PsycInfo</a:t>
            </a:r>
            <a:endParaRPr lang="en-GB" sz="2800" dirty="0"/>
          </a:p>
          <a:p>
            <a:endParaRPr lang="en-GB" dirty="0"/>
          </a:p>
        </p:txBody>
      </p:sp>
      <p:sp>
        <p:nvSpPr>
          <p:cNvPr id="6" name="Text Placeholder 5"/>
          <p:cNvSpPr>
            <a:spLocks noGrp="1"/>
          </p:cNvSpPr>
          <p:nvPr>
            <p:ph type="body" sz="quarter" idx="16"/>
          </p:nvPr>
        </p:nvSpPr>
        <p:spPr>
          <a:xfrm>
            <a:off x="4716016" y="2728224"/>
            <a:ext cx="4032448" cy="3941135"/>
          </a:xfrm>
        </p:spPr>
        <p:txBody>
          <a:bodyPr/>
          <a:lstStyle/>
          <a:p>
            <a:r>
              <a:rPr lang="en-GB" sz="2400" dirty="0"/>
              <a:t>ASSIA</a:t>
            </a:r>
          </a:p>
          <a:p>
            <a:r>
              <a:rPr lang="en-GB" sz="2400" dirty="0" err="1"/>
              <a:t>ComDisDome</a:t>
            </a:r>
            <a:endParaRPr lang="en-GB" sz="2400" dirty="0"/>
          </a:p>
          <a:p>
            <a:r>
              <a:rPr lang="en-GB" sz="2400" dirty="0"/>
              <a:t>LexisNexis</a:t>
            </a:r>
          </a:p>
          <a:p>
            <a:r>
              <a:rPr lang="en-GB" sz="2400" dirty="0"/>
              <a:t>Maternity &amp; Infant Care</a:t>
            </a:r>
          </a:p>
          <a:p>
            <a:r>
              <a:rPr lang="en-GB" sz="2400" dirty="0"/>
              <a:t>Web of Science</a:t>
            </a:r>
          </a:p>
          <a:p>
            <a:r>
              <a:rPr lang="en-GB" sz="2400" dirty="0"/>
              <a:t>Scopus</a:t>
            </a:r>
          </a:p>
          <a:p>
            <a:r>
              <a:rPr lang="en-GB" sz="2400" dirty="0"/>
              <a:t>Social Care Online</a:t>
            </a:r>
          </a:p>
          <a:p>
            <a:r>
              <a:rPr lang="en-GB" sz="2400" dirty="0"/>
              <a:t>Westlaw</a:t>
            </a:r>
          </a:p>
          <a:p>
            <a:r>
              <a:rPr lang="en-GB" sz="2400" dirty="0" err="1"/>
              <a:t>Zetoc</a:t>
            </a:r>
            <a:r>
              <a:rPr lang="en-GB" sz="2400" dirty="0"/>
              <a:t> etc…..</a:t>
            </a:r>
          </a:p>
          <a:p>
            <a:endParaRPr lang="en-GB" dirty="0"/>
          </a:p>
        </p:txBody>
      </p:sp>
    </p:spTree>
    <p:extLst>
      <p:ext uri="{BB962C8B-B14F-4D97-AF65-F5344CB8AC3E}">
        <p14:creationId xmlns:p14="http://schemas.microsoft.com/office/powerpoint/2010/main" val="37257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953851" y="1593924"/>
            <a:ext cx="4052160" cy="935037"/>
          </a:xfrm>
        </p:spPr>
        <p:txBody>
          <a:bodyPr>
            <a:normAutofit lnSpcReduction="10000"/>
          </a:bodyPr>
          <a:lstStyle/>
          <a:p>
            <a:pPr marL="0" indent="0">
              <a:buNone/>
            </a:pPr>
            <a:r>
              <a:rPr lang="en-GB" sz="2800" b="0" dirty="0">
                <a:solidFill>
                  <a:srgbClr val="7A1F7F"/>
                </a:solidFill>
              </a:rPr>
              <a:t>“Hearing screening for New-born babies”</a:t>
            </a:r>
          </a:p>
        </p:txBody>
      </p:sp>
      <p:sp>
        <p:nvSpPr>
          <p:cNvPr id="4" name="Content Placeholder 3"/>
          <p:cNvSpPr>
            <a:spLocks noGrp="1"/>
          </p:cNvSpPr>
          <p:nvPr>
            <p:ph sz="half" idx="4294967295"/>
          </p:nvPr>
        </p:nvSpPr>
        <p:spPr>
          <a:xfrm>
            <a:off x="5148064" y="2852936"/>
            <a:ext cx="3644900" cy="1584325"/>
          </a:xfrm>
        </p:spPr>
        <p:txBody>
          <a:bodyPr/>
          <a:lstStyle/>
          <a:p>
            <a:r>
              <a:rPr lang="en-GB" sz="2600" dirty="0"/>
              <a:t>Maternity &amp; Infant Care</a:t>
            </a:r>
          </a:p>
          <a:p>
            <a:r>
              <a:rPr lang="en-GB" sz="2600" dirty="0"/>
              <a:t>Medline</a:t>
            </a:r>
          </a:p>
          <a:p>
            <a:r>
              <a:rPr lang="en-GB" sz="2600" dirty="0"/>
              <a:t>ComDisDome</a:t>
            </a:r>
          </a:p>
          <a:p>
            <a:endParaRPr lang="en-GB" dirty="0"/>
          </a:p>
        </p:txBody>
      </p:sp>
      <p:sp>
        <p:nvSpPr>
          <p:cNvPr id="5" name="Text Placeholder 4"/>
          <p:cNvSpPr>
            <a:spLocks noGrp="1"/>
          </p:cNvSpPr>
          <p:nvPr>
            <p:ph type="body" sz="quarter" idx="4294967295"/>
          </p:nvPr>
        </p:nvSpPr>
        <p:spPr>
          <a:xfrm>
            <a:off x="179512" y="1844824"/>
            <a:ext cx="4320480" cy="1800200"/>
          </a:xfrm>
        </p:spPr>
        <p:txBody>
          <a:bodyPr>
            <a:normAutofit fontScale="70000" lnSpcReduction="20000"/>
          </a:bodyPr>
          <a:lstStyle/>
          <a:p>
            <a:pPr marL="0" indent="0">
              <a:buNone/>
            </a:pPr>
            <a:r>
              <a:rPr lang="en-GB" sz="4000" b="0" dirty="0">
                <a:solidFill>
                  <a:srgbClr val="7A1F7F"/>
                </a:solidFill>
              </a:rPr>
              <a:t>“A comparison of Nutrition values in foods consumed in the UK with those overseas”</a:t>
            </a:r>
          </a:p>
          <a:p>
            <a:endParaRPr lang="en-GB" dirty="0"/>
          </a:p>
        </p:txBody>
      </p:sp>
      <p:sp>
        <p:nvSpPr>
          <p:cNvPr id="6" name="Content Placeholder 5"/>
          <p:cNvSpPr>
            <a:spLocks noGrp="1"/>
          </p:cNvSpPr>
          <p:nvPr>
            <p:ph sz="quarter" idx="4294967295"/>
          </p:nvPr>
        </p:nvSpPr>
        <p:spPr>
          <a:xfrm>
            <a:off x="242193" y="3771213"/>
            <a:ext cx="4041775" cy="2768600"/>
          </a:xfrm>
        </p:spPr>
        <p:txBody>
          <a:bodyPr>
            <a:normAutofit/>
          </a:bodyPr>
          <a:lstStyle/>
          <a:p>
            <a:r>
              <a:rPr lang="en-GB" sz="2600" dirty="0"/>
              <a:t>Biological Sciences</a:t>
            </a:r>
          </a:p>
          <a:p>
            <a:r>
              <a:rPr lang="en-GB" sz="2600" dirty="0"/>
              <a:t>Cochrane</a:t>
            </a:r>
          </a:p>
          <a:p>
            <a:r>
              <a:rPr lang="en-GB" sz="2600" dirty="0"/>
              <a:t>Medline</a:t>
            </a:r>
          </a:p>
          <a:p>
            <a:r>
              <a:rPr lang="en-GB" sz="2600" dirty="0"/>
              <a:t>Scopus</a:t>
            </a:r>
          </a:p>
          <a:p>
            <a:r>
              <a:rPr lang="en-GB" sz="2600" dirty="0"/>
              <a:t>Web of Science</a:t>
            </a:r>
            <a:r>
              <a:rPr lang="en-GB" sz="3100" dirty="0"/>
              <a:t> </a:t>
            </a:r>
          </a:p>
          <a:p>
            <a:endParaRPr lang="en-GB" dirty="0"/>
          </a:p>
        </p:txBody>
      </p:sp>
      <p:sp>
        <p:nvSpPr>
          <p:cNvPr id="2" name="Title 1"/>
          <p:cNvSpPr>
            <a:spLocks noGrp="1"/>
          </p:cNvSpPr>
          <p:nvPr>
            <p:ph type="title" idx="4294967295"/>
          </p:nvPr>
        </p:nvSpPr>
        <p:spPr>
          <a:xfrm>
            <a:off x="179512" y="414338"/>
            <a:ext cx="8435975" cy="1143000"/>
          </a:xfrm>
        </p:spPr>
        <p:txBody>
          <a:bodyPr>
            <a:normAutofit fontScale="90000"/>
          </a:bodyPr>
          <a:lstStyle/>
          <a:p>
            <a:pPr algn="l"/>
            <a:r>
              <a:rPr lang="en-GB" sz="4200" dirty="0">
                <a:solidFill>
                  <a:srgbClr val="7A1F7F"/>
                </a:solidFill>
                <a:latin typeface="+mn-lt"/>
              </a:rPr>
              <a:t>Remember - Think outside the box…</a:t>
            </a:r>
          </a:p>
        </p:txBody>
      </p:sp>
      <p:sp>
        <p:nvSpPr>
          <p:cNvPr id="7" name="TextBox 6"/>
          <p:cNvSpPr txBox="1"/>
          <p:nvPr/>
        </p:nvSpPr>
        <p:spPr>
          <a:xfrm>
            <a:off x="4397499" y="5011341"/>
            <a:ext cx="4608512" cy="1846659"/>
          </a:xfrm>
          <a:prstGeom prst="rect">
            <a:avLst/>
          </a:prstGeom>
          <a:noFill/>
        </p:spPr>
        <p:txBody>
          <a:bodyPr wrap="square" rtlCol="0">
            <a:spAutoFit/>
          </a:bodyPr>
          <a:lstStyle/>
          <a:p>
            <a:r>
              <a:rPr lang="en-GB" sz="2400" dirty="0">
                <a:solidFill>
                  <a:schemeClr val="accent6">
                    <a:lumMod val="75000"/>
                  </a:schemeClr>
                </a:solidFill>
              </a:rPr>
              <a:t>You may yield better results from databases which are not frequently used by your subject disciplines</a:t>
            </a:r>
          </a:p>
          <a:p>
            <a:endParaRPr lang="en-GB" dirty="0"/>
          </a:p>
        </p:txBody>
      </p:sp>
    </p:spTree>
    <p:extLst>
      <p:ext uri="{BB962C8B-B14F-4D97-AF65-F5344CB8AC3E}">
        <p14:creationId xmlns:p14="http://schemas.microsoft.com/office/powerpoint/2010/main" val="309055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GB" dirty="0"/>
              <a:t>Searching problems…</a:t>
            </a:r>
          </a:p>
        </p:txBody>
      </p:sp>
      <p:sp>
        <p:nvSpPr>
          <p:cNvPr id="10" name="Text Placeholder 9"/>
          <p:cNvSpPr>
            <a:spLocks noGrp="1"/>
          </p:cNvSpPr>
          <p:nvPr>
            <p:ph type="body" sz="quarter" idx="11"/>
          </p:nvPr>
        </p:nvSpPr>
        <p:spPr>
          <a:xfrm>
            <a:off x="251520" y="1700808"/>
            <a:ext cx="4032448" cy="720080"/>
          </a:xfrm>
        </p:spPr>
        <p:txBody>
          <a:bodyPr/>
          <a:lstStyle/>
          <a:p>
            <a:pPr algn="l"/>
            <a:r>
              <a:rPr lang="en-GB" sz="2600" dirty="0"/>
              <a:t>You have thousands!</a:t>
            </a:r>
          </a:p>
        </p:txBody>
      </p:sp>
      <p:sp>
        <p:nvSpPr>
          <p:cNvPr id="11" name="Text Placeholder 10"/>
          <p:cNvSpPr>
            <a:spLocks noGrp="1"/>
          </p:cNvSpPr>
          <p:nvPr>
            <p:ph type="body" sz="quarter" idx="13"/>
          </p:nvPr>
        </p:nvSpPr>
        <p:spPr>
          <a:xfrm>
            <a:off x="4716016" y="1700808"/>
            <a:ext cx="4032448" cy="720080"/>
          </a:xfrm>
        </p:spPr>
        <p:txBody>
          <a:bodyPr/>
          <a:lstStyle/>
          <a:p>
            <a:pPr marL="0" indent="0">
              <a:buNone/>
            </a:pPr>
            <a:r>
              <a:rPr lang="en-GB" sz="2600" dirty="0"/>
              <a:t>You have 0</a:t>
            </a:r>
          </a:p>
        </p:txBody>
      </p:sp>
      <p:sp>
        <p:nvSpPr>
          <p:cNvPr id="14" name="Text Placeholder 11"/>
          <p:cNvSpPr>
            <a:spLocks noGrp="1"/>
          </p:cNvSpPr>
          <p:nvPr>
            <p:ph type="body" sz="quarter" idx="14"/>
          </p:nvPr>
        </p:nvSpPr>
        <p:spPr>
          <a:xfrm>
            <a:off x="251520" y="2708920"/>
            <a:ext cx="4032448" cy="3888432"/>
          </a:xfrm>
        </p:spPr>
        <p:txBody>
          <a:bodyPr/>
          <a:lstStyle/>
          <a:p>
            <a:pPr algn="l"/>
            <a:r>
              <a:rPr lang="en-US" sz="2400" dirty="0"/>
              <a:t>Revisit your keywords: </a:t>
            </a:r>
          </a:p>
          <a:p>
            <a:pPr algn="l"/>
            <a:r>
              <a:rPr lang="en-US" sz="2400" dirty="0"/>
              <a:t>Could you refine them, what would help?</a:t>
            </a:r>
          </a:p>
          <a:p>
            <a:pPr algn="l"/>
            <a:endParaRPr lang="en-US" sz="2400" dirty="0"/>
          </a:p>
          <a:p>
            <a:pPr algn="l"/>
            <a:r>
              <a:rPr lang="en-US" sz="2400" dirty="0"/>
              <a:t>Are you using the right search tool?</a:t>
            </a:r>
          </a:p>
          <a:p>
            <a:pPr algn="l"/>
            <a:endParaRPr lang="en-US" sz="2400" dirty="0"/>
          </a:p>
          <a:p>
            <a:pPr algn="l"/>
            <a:endParaRPr lang="en-GB" sz="2400" dirty="0"/>
          </a:p>
          <a:p>
            <a:pPr algn="l"/>
            <a:endParaRPr lang="en-GB" sz="2400" dirty="0"/>
          </a:p>
          <a:p>
            <a:pPr algn="l"/>
            <a:endParaRPr lang="en-GB" sz="2400" dirty="0"/>
          </a:p>
        </p:txBody>
      </p:sp>
      <p:sp>
        <p:nvSpPr>
          <p:cNvPr id="15" name="Text Placeholder 11"/>
          <p:cNvSpPr>
            <a:spLocks noGrp="1"/>
          </p:cNvSpPr>
          <p:nvPr>
            <p:ph type="body" sz="quarter" idx="14"/>
          </p:nvPr>
        </p:nvSpPr>
        <p:spPr>
          <a:xfrm>
            <a:off x="4716016" y="2708920"/>
            <a:ext cx="4032448" cy="3744416"/>
          </a:xfrm>
        </p:spPr>
        <p:txBody>
          <a:bodyPr/>
          <a:lstStyle/>
          <a:p>
            <a:pPr algn="l"/>
            <a:r>
              <a:rPr lang="en-GB" sz="2400" dirty="0"/>
              <a:t>Revisit your keywords:</a:t>
            </a:r>
          </a:p>
          <a:p>
            <a:pPr algn="l"/>
            <a:r>
              <a:rPr lang="en-US" sz="2400" dirty="0"/>
              <a:t>Could you refine them, what would help?</a:t>
            </a:r>
          </a:p>
          <a:p>
            <a:pPr algn="l"/>
            <a:r>
              <a:rPr lang="en-GB" sz="2400" dirty="0"/>
              <a:t>	</a:t>
            </a:r>
          </a:p>
          <a:p>
            <a:pPr algn="l"/>
            <a:r>
              <a:rPr lang="en-GB" sz="2400" dirty="0"/>
              <a:t>Are you using the right search tool?</a:t>
            </a:r>
          </a:p>
        </p:txBody>
      </p:sp>
    </p:spTree>
    <p:extLst>
      <p:ext uri="{BB962C8B-B14F-4D97-AF65-F5344CB8AC3E}">
        <p14:creationId xmlns:p14="http://schemas.microsoft.com/office/powerpoint/2010/main" val="304843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88913"/>
            <a:ext cx="7488237" cy="1008062"/>
          </a:xfrm>
        </p:spPr>
        <p:txBody>
          <a:bodyPr/>
          <a:lstStyle/>
          <a:p>
            <a:pPr marL="0" eaLnBrk="1" fontAlgn="auto" hangingPunct="1">
              <a:spcBef>
                <a:spcPct val="20000"/>
              </a:spcBef>
              <a:defRPr/>
            </a:pP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Session Outline</a:t>
            </a:r>
          </a:p>
        </p:txBody>
      </p:sp>
      <p:sp>
        <p:nvSpPr>
          <p:cNvPr id="3" name="Text Placeholder 2"/>
          <p:cNvSpPr>
            <a:spLocks noGrp="1"/>
          </p:cNvSpPr>
          <p:nvPr>
            <p:ph type="body" sz="quarter" idx="11"/>
          </p:nvPr>
        </p:nvSpPr>
        <p:spPr>
          <a:xfrm>
            <a:off x="323528" y="1196975"/>
            <a:ext cx="8426450" cy="4967288"/>
          </a:xfrm>
        </p:spPr>
        <p:txBody>
          <a:bodyPr/>
          <a:lstStyle/>
          <a:p>
            <a:pPr marL="457200" indent="-457200" eaLnBrk="1" fontAlgn="auto" hangingPunct="1">
              <a:spcAft>
                <a:spcPts val="0"/>
              </a:spcAft>
              <a:buFont typeface="Arial" panose="020B0604020202020204" pitchFamily="34" charset="0"/>
              <a:buChar char="•"/>
              <a:defRPr/>
            </a:pPr>
            <a:endParaRPr lang="en-GB" dirty="0"/>
          </a:p>
          <a:p>
            <a:r>
              <a:rPr lang="en-GB" dirty="0"/>
              <a:t>  	Formulate your research question and 	construct a search </a:t>
            </a:r>
          </a:p>
          <a:p>
            <a:endParaRPr lang="en-GB" dirty="0"/>
          </a:p>
          <a:p>
            <a:r>
              <a:rPr lang="en-GB" dirty="0"/>
              <a:t>	Utilise advanced techniques such as 	Boolean and </a:t>
            </a:r>
            <a:r>
              <a:rPr lang="en-GB" dirty="0" err="1"/>
              <a:t>MeSH</a:t>
            </a:r>
            <a:endParaRPr lang="en-GB" dirty="0"/>
          </a:p>
          <a:p>
            <a:endParaRPr lang="en-GB" dirty="0"/>
          </a:p>
          <a:p>
            <a:r>
              <a:rPr lang="en-GB" dirty="0"/>
              <a:t>	Replicate searches across different 	databases</a:t>
            </a:r>
          </a:p>
          <a:p>
            <a:endParaRPr lang="en-GB" dirty="0"/>
          </a:p>
          <a:p>
            <a:r>
              <a:rPr lang="en-GB" dirty="0"/>
              <a:t>	Organise references and document a search</a:t>
            </a:r>
          </a:p>
          <a:p>
            <a:pPr eaLnBrk="1" fontAlgn="auto" hangingPunct="1">
              <a:spcAft>
                <a:spcPts val="0"/>
              </a:spcAft>
              <a:defRPr/>
            </a:pPr>
            <a:r>
              <a:rPr lang="en-GB" dirty="0"/>
              <a:t>	</a:t>
            </a:r>
          </a:p>
          <a:p>
            <a:pPr eaLnBrk="1" fontAlgn="auto" hangingPunct="1">
              <a:spcAft>
                <a:spcPts val="0"/>
              </a:spcAft>
              <a:defRPr/>
            </a:pPr>
            <a:endParaRPr lang="en-GB" dirty="0"/>
          </a:p>
          <a:p>
            <a:pPr eaLnBrk="1" fontAlgn="auto" hangingPunct="1">
              <a:spcAft>
                <a:spcPts val="0"/>
              </a:spcAft>
              <a:defRPr/>
            </a:pPr>
            <a:endParaRPr lang="en-GB" dirty="0"/>
          </a:p>
        </p:txBody>
      </p:sp>
      <p:pic>
        <p:nvPicPr>
          <p:cNvPr id="38916" name="Picture 2" title="numb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31" y="1800225"/>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3" title="numb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31" y="3288506"/>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4" title="numb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31" y="4713457"/>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6003528"/>
            <a:ext cx="6096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22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88640"/>
            <a:ext cx="9649196" cy="1007765"/>
          </a:xfrm>
        </p:spPr>
        <p:txBody>
          <a:bodyPr/>
          <a:lstStyle/>
          <a:p>
            <a:r>
              <a:rPr lang="en-GB" dirty="0"/>
              <a:t>Referencing Guide</a:t>
            </a:r>
          </a:p>
        </p:txBody>
      </p:sp>
      <p:pic>
        <p:nvPicPr>
          <p:cNvPr id="5" name="Picture 4" title="Referencing guide screen"/>
          <p:cNvPicPr>
            <a:picLocks noChangeAspect="1"/>
          </p:cNvPicPr>
          <p:nvPr/>
        </p:nvPicPr>
        <p:blipFill>
          <a:blip r:embed="rId3"/>
          <a:stretch>
            <a:fillRect/>
          </a:stretch>
        </p:blipFill>
        <p:spPr>
          <a:xfrm>
            <a:off x="467544" y="2204864"/>
            <a:ext cx="8234406" cy="3600400"/>
          </a:xfrm>
          <a:prstGeom prst="rect">
            <a:avLst/>
          </a:prstGeom>
          <a:ln>
            <a:solidFill>
              <a:schemeClr val="accent1"/>
            </a:solidFill>
          </a:ln>
        </p:spPr>
      </p:pic>
    </p:spTree>
    <p:extLst>
      <p:ext uri="{BB962C8B-B14F-4D97-AF65-F5344CB8AC3E}">
        <p14:creationId xmlns:p14="http://schemas.microsoft.com/office/powerpoint/2010/main" val="160974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70" y="14469"/>
            <a:ext cx="7488237" cy="1007765"/>
          </a:xfrm>
        </p:spPr>
        <p:txBody>
          <a:bodyPr/>
          <a:lstStyle/>
          <a:p>
            <a:r>
              <a:rPr lang="en-GB" dirty="0"/>
              <a:t>Documenting your search strategy</a:t>
            </a:r>
          </a:p>
        </p:txBody>
      </p:sp>
      <p:sp>
        <p:nvSpPr>
          <p:cNvPr id="3" name="Text Placeholder 2"/>
          <p:cNvSpPr>
            <a:spLocks noGrp="1"/>
          </p:cNvSpPr>
          <p:nvPr>
            <p:ph type="body" sz="quarter" idx="11"/>
          </p:nvPr>
        </p:nvSpPr>
        <p:spPr/>
        <p:txBody>
          <a:bodyPr/>
          <a:lstStyle/>
          <a:p>
            <a:r>
              <a:rPr lang="en-GB" dirty="0"/>
              <a:t>Information to include;</a:t>
            </a:r>
          </a:p>
          <a:p>
            <a:endParaRPr lang="en-GB" dirty="0"/>
          </a:p>
          <a:p>
            <a:r>
              <a:rPr lang="en-GB" dirty="0"/>
              <a:t>	Source (database name)</a:t>
            </a:r>
          </a:p>
          <a:p>
            <a:r>
              <a:rPr lang="en-GB" dirty="0"/>
              <a:t>	Search terms</a:t>
            </a:r>
          </a:p>
          <a:p>
            <a:r>
              <a:rPr lang="en-GB" dirty="0"/>
              <a:t>	Inclusion/exclusion criteria</a:t>
            </a:r>
          </a:p>
          <a:p>
            <a:r>
              <a:rPr lang="en-GB" dirty="0"/>
              <a:t>	Time period covered (years)</a:t>
            </a:r>
          </a:p>
          <a:p>
            <a:r>
              <a:rPr lang="en-GB" dirty="0"/>
              <a:t>	Number of results found in each source</a:t>
            </a:r>
          </a:p>
          <a:p>
            <a:endParaRPr lang="en-GB" dirty="0"/>
          </a:p>
          <a:p>
            <a:r>
              <a:rPr lang="en-GB" dirty="0"/>
              <a:t>In your reference list you include specific journal citation details … </a:t>
            </a:r>
          </a:p>
        </p:txBody>
      </p:sp>
      <p:pic>
        <p:nvPicPr>
          <p:cNvPr id="5" name="Picture 4" title="purple tick 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708920"/>
            <a:ext cx="360039" cy="369193"/>
          </a:xfrm>
          <a:prstGeom prst="rect">
            <a:avLst/>
          </a:prstGeom>
        </p:spPr>
      </p:pic>
      <p:pic>
        <p:nvPicPr>
          <p:cNvPr id="6" name="Picture 5" title="purple tick 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46" y="3212976"/>
            <a:ext cx="360039" cy="369193"/>
          </a:xfrm>
          <a:prstGeom prst="rect">
            <a:avLst/>
          </a:prstGeom>
        </p:spPr>
      </p:pic>
      <p:pic>
        <p:nvPicPr>
          <p:cNvPr id="7" name="Picture 6" title="purple tick 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45" y="3689474"/>
            <a:ext cx="360039" cy="369193"/>
          </a:xfrm>
          <a:prstGeom prst="rect">
            <a:avLst/>
          </a:prstGeom>
        </p:spPr>
      </p:pic>
      <p:pic>
        <p:nvPicPr>
          <p:cNvPr id="8" name="Picture 7" title="purple tick 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44" y="4169865"/>
            <a:ext cx="360039" cy="369193"/>
          </a:xfrm>
          <a:prstGeom prst="rect">
            <a:avLst/>
          </a:prstGeom>
        </p:spPr>
      </p:pic>
      <p:pic>
        <p:nvPicPr>
          <p:cNvPr id="9" name="Picture 8" title="purple tick 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44" y="4718620"/>
            <a:ext cx="360039" cy="369193"/>
          </a:xfrm>
          <a:prstGeom prst="rect">
            <a:avLst/>
          </a:prstGeom>
        </p:spPr>
      </p:pic>
    </p:spTree>
    <p:extLst>
      <p:ext uri="{BB962C8B-B14F-4D97-AF65-F5344CB8AC3E}">
        <p14:creationId xmlns:p14="http://schemas.microsoft.com/office/powerpoint/2010/main" val="201628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744" y="0"/>
            <a:ext cx="7488237" cy="1007765"/>
          </a:xfrm>
        </p:spPr>
        <p:txBody>
          <a:bodyPr/>
          <a:lstStyle/>
          <a:p>
            <a:r>
              <a:rPr lang="en-GB" sz="3600" dirty="0"/>
              <a:t>Online help</a:t>
            </a:r>
          </a:p>
        </p:txBody>
      </p:sp>
      <p:sp>
        <p:nvSpPr>
          <p:cNvPr id="3" name="Text Placeholder 2"/>
          <p:cNvSpPr>
            <a:spLocks noGrp="1"/>
          </p:cNvSpPr>
          <p:nvPr>
            <p:ph type="body" sz="quarter" idx="11"/>
          </p:nvPr>
        </p:nvSpPr>
        <p:spPr/>
        <p:txBody>
          <a:bodyPr/>
          <a:lstStyle/>
          <a:p>
            <a:r>
              <a:rPr lang="en-GB" dirty="0"/>
              <a:t>	</a:t>
            </a:r>
          </a:p>
          <a:p>
            <a:r>
              <a:rPr lang="en-GB" dirty="0"/>
              <a:t>						Library Chat</a:t>
            </a:r>
          </a:p>
          <a:p>
            <a:endParaRPr lang="en-GB" dirty="0"/>
          </a:p>
          <a:p>
            <a:endParaRPr lang="en-GB" dirty="0"/>
          </a:p>
          <a:p>
            <a:r>
              <a:rPr lang="en-GB" dirty="0"/>
              <a:t>Available on CINAHL and Ovid databases </a:t>
            </a:r>
          </a:p>
          <a:p>
            <a:endParaRPr lang="en-GB" dirty="0"/>
          </a:p>
          <a:p>
            <a:endParaRPr lang="en-GB" dirty="0"/>
          </a:p>
          <a:p>
            <a:r>
              <a:rPr lang="en-GB" dirty="0"/>
              <a:t>			Available on the library subject 				guides</a:t>
            </a:r>
          </a:p>
          <a:p>
            <a:endParaRPr lang="en-GB" dirty="0"/>
          </a:p>
          <a:p>
            <a:endParaRPr lang="en-GB" dirty="0"/>
          </a:p>
          <a:p>
            <a:endParaRPr lang="en-GB" dirty="0"/>
          </a:p>
          <a:p>
            <a:endParaRPr lang="en-GB" dirty="0"/>
          </a:p>
        </p:txBody>
      </p:sp>
      <p:pic>
        <p:nvPicPr>
          <p:cNvPr id="4" name="Picture 3" title="Libary Chat widget"/>
          <p:cNvPicPr>
            <a:picLocks noChangeAspect="1"/>
          </p:cNvPicPr>
          <p:nvPr/>
        </p:nvPicPr>
        <p:blipFill>
          <a:blip r:embed="rId3"/>
          <a:stretch>
            <a:fillRect/>
          </a:stretch>
        </p:blipFill>
        <p:spPr>
          <a:xfrm>
            <a:off x="8038281" y="1628774"/>
            <a:ext cx="638175" cy="1733550"/>
          </a:xfrm>
          <a:prstGeom prst="rect">
            <a:avLst/>
          </a:prstGeom>
        </p:spPr>
      </p:pic>
      <p:pic>
        <p:nvPicPr>
          <p:cNvPr id="5" name="Picture 4" title="CINAHL's Ask A University Librarian for help widget"/>
          <p:cNvPicPr>
            <a:picLocks noChangeAspect="1"/>
          </p:cNvPicPr>
          <p:nvPr/>
        </p:nvPicPr>
        <p:blipFill>
          <a:blip r:embed="rId4"/>
          <a:stretch>
            <a:fillRect/>
          </a:stretch>
        </p:blipFill>
        <p:spPr>
          <a:xfrm>
            <a:off x="395536" y="2693427"/>
            <a:ext cx="5354125" cy="648072"/>
          </a:xfrm>
          <a:prstGeom prst="rect">
            <a:avLst/>
          </a:prstGeom>
        </p:spPr>
      </p:pic>
      <p:pic>
        <p:nvPicPr>
          <p:cNvPr id="6" name="Picture 5" title="Ovid's Ask A University Librarian for help widget"/>
          <p:cNvPicPr>
            <a:picLocks noChangeAspect="1"/>
          </p:cNvPicPr>
          <p:nvPr/>
        </p:nvPicPr>
        <p:blipFill>
          <a:blip r:embed="rId5"/>
          <a:stretch>
            <a:fillRect/>
          </a:stretch>
        </p:blipFill>
        <p:spPr>
          <a:xfrm>
            <a:off x="3974862" y="4221088"/>
            <a:ext cx="4648200" cy="628650"/>
          </a:xfrm>
          <a:prstGeom prst="rect">
            <a:avLst/>
          </a:prstGeom>
          <a:ln>
            <a:solidFill>
              <a:schemeClr val="tx1">
                <a:lumMod val="25000"/>
                <a:lumOff val="75000"/>
              </a:schemeClr>
            </a:solidFill>
          </a:ln>
        </p:spPr>
      </p:pic>
      <p:pic>
        <p:nvPicPr>
          <p:cNvPr id="7" name="Picture 6" title="Ask A Question widget"/>
          <p:cNvPicPr>
            <a:picLocks noChangeAspect="1"/>
          </p:cNvPicPr>
          <p:nvPr/>
        </p:nvPicPr>
        <p:blipFill>
          <a:blip r:embed="rId6"/>
          <a:stretch>
            <a:fillRect/>
          </a:stretch>
        </p:blipFill>
        <p:spPr>
          <a:xfrm>
            <a:off x="971600" y="4941168"/>
            <a:ext cx="1457325" cy="1295400"/>
          </a:xfrm>
          <a:prstGeom prst="rect">
            <a:avLst/>
          </a:prstGeom>
        </p:spPr>
      </p:pic>
    </p:spTree>
    <p:extLst>
      <p:ext uri="{BB962C8B-B14F-4D97-AF65-F5344CB8AC3E}">
        <p14:creationId xmlns:p14="http://schemas.microsoft.com/office/powerpoint/2010/main" val="67649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179388" y="188640"/>
            <a:ext cx="7488237" cy="1007765"/>
          </a:xfrm>
          <a:prstGeom prst="rect">
            <a:avLst/>
          </a:prstGeom>
        </p:spPr>
        <p:txBody>
          <a:bodyPr anchor="b" anchorCtr="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7A1F7F"/>
                </a:solidFill>
              </a:rPr>
              <a:t>  </a:t>
            </a:r>
            <a:r>
              <a:rPr lang="en-GB" sz="4400" dirty="0">
                <a:solidFill>
                  <a:srgbClr val="7A1F7F"/>
                </a:solidFill>
                <a:ea typeface="Tahoma" panose="020B0604030504040204" pitchFamily="34" charset="0"/>
                <a:cs typeface="Tahoma" panose="020B0604030504040204" pitchFamily="34" charset="0"/>
              </a:rPr>
              <a:t>Specialist Library Support</a:t>
            </a:r>
          </a:p>
        </p:txBody>
      </p:sp>
      <p:pic>
        <p:nvPicPr>
          <p:cNvPr id="5" name="Picture 4" title="Specialist Libray Support webpage"/>
          <p:cNvPicPr>
            <a:picLocks noChangeAspect="1"/>
          </p:cNvPicPr>
          <p:nvPr/>
        </p:nvPicPr>
        <p:blipFill>
          <a:blip r:embed="rId3"/>
          <a:stretch>
            <a:fillRect/>
          </a:stretch>
        </p:blipFill>
        <p:spPr>
          <a:xfrm>
            <a:off x="7650" y="1484784"/>
            <a:ext cx="9144000" cy="4680520"/>
          </a:xfrm>
          <a:prstGeom prst="rect">
            <a:avLst/>
          </a:prstGeom>
        </p:spPr>
      </p:pic>
    </p:spTree>
    <p:extLst>
      <p:ext uri="{BB962C8B-B14F-4D97-AF65-F5344CB8AC3E}">
        <p14:creationId xmlns:p14="http://schemas.microsoft.com/office/powerpoint/2010/main" val="377432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88640"/>
            <a:ext cx="8964612" cy="1007765"/>
          </a:xfrm>
        </p:spPr>
        <p:txBody>
          <a:bodyPr/>
          <a:lstStyle/>
          <a:p>
            <a:r>
              <a:rPr lang="en-GB" dirty="0"/>
              <a:t>Suggested online resources</a:t>
            </a:r>
          </a:p>
        </p:txBody>
      </p:sp>
      <p:sp>
        <p:nvSpPr>
          <p:cNvPr id="3" name="Text Placeholder 2"/>
          <p:cNvSpPr>
            <a:spLocks noGrp="1"/>
          </p:cNvSpPr>
          <p:nvPr>
            <p:ph type="body" sz="quarter" idx="11"/>
          </p:nvPr>
        </p:nvSpPr>
        <p:spPr>
          <a:xfrm>
            <a:off x="735313" y="2060849"/>
            <a:ext cx="8157168" cy="4464496"/>
          </a:xfrm>
        </p:spPr>
        <p:txBody>
          <a:bodyPr/>
          <a:lstStyle/>
          <a:p>
            <a:r>
              <a:rPr lang="en-GB" sz="2600" u="sng" dirty="0">
                <a:hlinkClick r:id="rId3"/>
              </a:rPr>
              <a:t>Nursing subject guide</a:t>
            </a:r>
            <a:endParaRPr lang="en-GB" sz="2600" dirty="0"/>
          </a:p>
          <a:p>
            <a:pPr lvl="0"/>
            <a:endParaRPr lang="en-GB" sz="2600" u="sng" dirty="0">
              <a:hlinkClick r:id="rId4"/>
            </a:endParaRPr>
          </a:p>
          <a:p>
            <a:pPr lvl="0"/>
            <a:r>
              <a:rPr lang="en-GB" sz="2600" u="sng" dirty="0">
                <a:hlinkClick r:id="rId5"/>
              </a:rPr>
              <a:t>Finding the good stuff</a:t>
            </a:r>
            <a:endParaRPr lang="en-GB" sz="2600" u="sng" dirty="0"/>
          </a:p>
          <a:p>
            <a:pPr lvl="0"/>
            <a:endParaRPr lang="en-GB" sz="2600" dirty="0"/>
          </a:p>
          <a:p>
            <a:pPr lvl="0"/>
            <a:r>
              <a:rPr lang="en-GB" sz="2600" u="sng" dirty="0">
                <a:hlinkClick r:id="rId6"/>
              </a:rPr>
              <a:t>Knowing where to look: introducing your search toolkit</a:t>
            </a:r>
            <a:endParaRPr lang="en-GB" sz="2600" u="sng" dirty="0"/>
          </a:p>
          <a:p>
            <a:pPr lvl="0"/>
            <a:endParaRPr lang="en-GB" sz="2600" dirty="0"/>
          </a:p>
          <a:p>
            <a:pPr lvl="0"/>
            <a:r>
              <a:rPr lang="en-GB" sz="2600" u="sng" dirty="0">
                <a:hlinkClick r:id="rId7"/>
              </a:rPr>
              <a:t>Planning ahead: making your search work</a:t>
            </a:r>
            <a:endParaRPr lang="en-GB" sz="2600" dirty="0"/>
          </a:p>
          <a:p>
            <a:endParaRPr lang="en-GB" dirty="0"/>
          </a:p>
        </p:txBody>
      </p:sp>
    </p:spTree>
    <p:extLst>
      <p:ext uri="{BB962C8B-B14F-4D97-AF65-F5344CB8AC3E}">
        <p14:creationId xmlns:p14="http://schemas.microsoft.com/office/powerpoint/2010/main" val="1241601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Suggested online resources</a:t>
            </a:r>
          </a:p>
        </p:txBody>
      </p:sp>
      <p:sp>
        <p:nvSpPr>
          <p:cNvPr id="3" name="Text Placeholder 2"/>
          <p:cNvSpPr>
            <a:spLocks noGrp="1"/>
          </p:cNvSpPr>
          <p:nvPr>
            <p:ph type="body" sz="quarter" idx="11"/>
          </p:nvPr>
        </p:nvSpPr>
        <p:spPr>
          <a:xfrm>
            <a:off x="539552" y="2132856"/>
            <a:ext cx="8425631" cy="4968577"/>
          </a:xfrm>
        </p:spPr>
        <p:txBody>
          <a:bodyPr/>
          <a:lstStyle/>
          <a:p>
            <a:pPr lvl="0"/>
            <a:r>
              <a:rPr lang="en-GB" sz="2600" u="sng" dirty="0">
                <a:hlinkClick r:id="rId3"/>
              </a:rPr>
              <a:t>Replicating searches in different Health Science database platforms</a:t>
            </a:r>
            <a:r>
              <a:rPr lang="en-GB" sz="2600" dirty="0"/>
              <a:t> </a:t>
            </a:r>
          </a:p>
          <a:p>
            <a:pPr lvl="0"/>
            <a:endParaRPr lang="en-GB" sz="2600" dirty="0"/>
          </a:p>
          <a:p>
            <a:pPr lvl="0"/>
            <a:r>
              <a:rPr lang="en-GB" sz="2600" u="sng" dirty="0">
                <a:hlinkClick r:id="rId4"/>
              </a:rPr>
              <a:t>Search operators: refine AND combine OR NOT?</a:t>
            </a:r>
            <a:endParaRPr lang="en-GB" sz="2600" u="sng" dirty="0"/>
          </a:p>
          <a:p>
            <a:pPr lvl="0"/>
            <a:endParaRPr lang="en-GB" sz="2600" dirty="0"/>
          </a:p>
          <a:p>
            <a:pPr lvl="0"/>
            <a:r>
              <a:rPr lang="en-GB" sz="2600" u="sng" dirty="0">
                <a:hlinkClick r:id="rId5"/>
              </a:rPr>
              <a:t>Making use of </a:t>
            </a:r>
            <a:r>
              <a:rPr lang="en-GB" sz="2600" u="sng" dirty="0" err="1">
                <a:hlinkClick r:id="rId5"/>
              </a:rPr>
              <a:t>MeSH</a:t>
            </a:r>
            <a:r>
              <a:rPr lang="en-GB" sz="2600" u="sng" dirty="0">
                <a:hlinkClick r:id="rId5"/>
              </a:rPr>
              <a:t> and Suggested Subject Terms</a:t>
            </a:r>
            <a:endParaRPr lang="en-GB" sz="2600" u="sng" dirty="0"/>
          </a:p>
          <a:p>
            <a:pPr lvl="0"/>
            <a:endParaRPr lang="en-GB" sz="2600" dirty="0"/>
          </a:p>
          <a:p>
            <a:r>
              <a:rPr lang="en-GB" sz="2600" u="sng" dirty="0">
                <a:hlinkClick r:id="rId6"/>
              </a:rPr>
              <a:t>Critical appraisal for medical and health sciences</a:t>
            </a:r>
            <a:endParaRPr lang="en-GB" sz="2600" dirty="0"/>
          </a:p>
          <a:p>
            <a:endParaRPr lang="en-GB" dirty="0"/>
          </a:p>
        </p:txBody>
      </p:sp>
    </p:spTree>
    <p:extLst>
      <p:ext uri="{BB962C8B-B14F-4D97-AF65-F5344CB8AC3E}">
        <p14:creationId xmlns:p14="http://schemas.microsoft.com/office/powerpoint/2010/main" val="2223440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179388" y="188640"/>
            <a:ext cx="7488237" cy="1007765"/>
          </a:xfrm>
          <a:prstGeom prst="rect">
            <a:avLst/>
          </a:prstGeom>
        </p:spPr>
        <p:txBody>
          <a:bodyPr anchor="b" anchorCtr="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7A1F7F"/>
                </a:solidFill>
              </a:rPr>
              <a:t>  </a:t>
            </a:r>
            <a:r>
              <a:rPr lang="en-GB" sz="4400" dirty="0">
                <a:solidFill>
                  <a:srgbClr val="7A1F7F"/>
                </a:solidFill>
                <a:ea typeface="Tahoma" panose="020B0604030504040204" pitchFamily="34" charset="0"/>
                <a:cs typeface="Tahoma" panose="020B0604030504040204" pitchFamily="34" charset="0"/>
              </a:rPr>
              <a:t>My Learning Essentials</a:t>
            </a:r>
          </a:p>
        </p:txBody>
      </p:sp>
      <p:pic>
        <p:nvPicPr>
          <p:cNvPr id="1026" name="Picture 2" descr="Taken from http://www.library.manchester.ac.uk/using-the-library/students/training-and-skills-support/my-learning-essentials/" title="Screenshot of MLE homepage ">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37" t="8636" r="998" b="7680"/>
          <a:stretch/>
        </p:blipFill>
        <p:spPr bwMode="auto">
          <a:xfrm>
            <a:off x="35495" y="1412776"/>
            <a:ext cx="910900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59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3648" y="1268760"/>
            <a:ext cx="6440558" cy="1143000"/>
          </a:xfrm>
          <a:prstGeom prst="rect">
            <a:avLst/>
          </a:prstGeom>
        </p:spPr>
        <p:txBody>
          <a:bodyPr>
            <a:normAutofit fontScale="90000"/>
          </a:bodyPr>
          <a:lstStyle/>
          <a:p>
            <a:pPr algn="l"/>
            <a:r>
              <a:rPr lang="en-GB" b="1" dirty="0">
                <a:solidFill>
                  <a:srgbClr val="800080"/>
                </a:solidFill>
              </a:rPr>
              <a:t>Thank you for watching </a:t>
            </a:r>
            <a:br>
              <a:rPr lang="en-GB" b="1" dirty="0">
                <a:solidFill>
                  <a:srgbClr val="800080"/>
                </a:solidFill>
              </a:rPr>
            </a:br>
            <a:r>
              <a:rPr lang="en-GB" b="1" dirty="0">
                <a:solidFill>
                  <a:srgbClr val="800080"/>
                </a:solidFill>
              </a:rPr>
              <a:t>and happy researching!</a:t>
            </a:r>
          </a:p>
        </p:txBody>
      </p:sp>
      <p:sp>
        <p:nvSpPr>
          <p:cNvPr id="3" name="Rectangle 2"/>
          <p:cNvSpPr/>
          <p:nvPr/>
        </p:nvSpPr>
        <p:spPr>
          <a:xfrm>
            <a:off x="1187624" y="4293096"/>
            <a:ext cx="5740161" cy="461665"/>
          </a:xfrm>
          <a:prstGeom prst="rect">
            <a:avLst/>
          </a:prstGeom>
        </p:spPr>
        <p:txBody>
          <a:bodyPr wrap="none">
            <a:spAutoFit/>
          </a:bodyPr>
          <a:lstStyle/>
          <a:p>
            <a:pPr lvl="0"/>
            <a:r>
              <a:rPr lang="en-GB" sz="2400" u="sng" dirty="0">
                <a:solidFill>
                  <a:schemeClr val="tx1">
                    <a:lumMod val="75000"/>
                    <a:lumOff val="25000"/>
                  </a:schemeClr>
                </a:solidFill>
              </a:rPr>
              <a:t>uml.teachingandlearning@manchester.ac.uk</a:t>
            </a:r>
          </a:p>
        </p:txBody>
      </p:sp>
    </p:spTree>
    <p:extLst>
      <p:ext uri="{BB962C8B-B14F-4D97-AF65-F5344CB8AC3E}">
        <p14:creationId xmlns:p14="http://schemas.microsoft.com/office/powerpoint/2010/main" val="2676297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54868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800080"/>
                </a:solidFill>
              </a:rPr>
              <a:t>Do you think what you learned in this session will be useful to you in the future?</a:t>
            </a:r>
          </a:p>
        </p:txBody>
      </p:sp>
      <p:sp>
        <p:nvSpPr>
          <p:cNvPr id="4" name="Title 1"/>
          <p:cNvSpPr txBox="1">
            <a:spLocks/>
          </p:cNvSpPr>
          <p:nvPr/>
        </p:nvSpPr>
        <p:spPr>
          <a:xfrm>
            <a:off x="1835696" y="2277016"/>
            <a:ext cx="1306488" cy="79208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tx1">
                    <a:lumMod val="75000"/>
                    <a:lumOff val="25000"/>
                  </a:schemeClr>
                </a:solidFill>
              </a:rPr>
              <a:t>YES</a:t>
            </a:r>
          </a:p>
        </p:txBody>
      </p:sp>
      <p:sp>
        <p:nvSpPr>
          <p:cNvPr id="5" name="Title 1"/>
          <p:cNvSpPr txBox="1">
            <a:spLocks/>
          </p:cNvSpPr>
          <p:nvPr/>
        </p:nvSpPr>
        <p:spPr>
          <a:xfrm>
            <a:off x="5940152" y="2277016"/>
            <a:ext cx="1306488" cy="79208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tx1">
                    <a:lumMod val="75000"/>
                    <a:lumOff val="25000"/>
                  </a:schemeClr>
                </a:solidFill>
              </a:rPr>
              <a:t>NO</a:t>
            </a:r>
          </a:p>
        </p:txBody>
      </p:sp>
      <p:sp>
        <p:nvSpPr>
          <p:cNvPr id="2" name="Rectangle 1" title="blank box to tick yes or no"/>
          <p:cNvSpPr/>
          <p:nvPr/>
        </p:nvSpPr>
        <p:spPr>
          <a:xfrm>
            <a:off x="1691680" y="3069104"/>
            <a:ext cx="1512168" cy="10997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title="blank box to tick yes or no"/>
          <p:cNvSpPr/>
          <p:nvPr/>
        </p:nvSpPr>
        <p:spPr>
          <a:xfrm>
            <a:off x="5796136" y="3068960"/>
            <a:ext cx="1512168" cy="10997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title="My Learning Essentials Artwork "/>
          <p:cNvGrpSpPr/>
          <p:nvPr/>
        </p:nvGrpSpPr>
        <p:grpSpPr>
          <a:xfrm>
            <a:off x="-30192" y="5013176"/>
            <a:ext cx="9174192" cy="1520029"/>
            <a:chOff x="-30192" y="5013176"/>
            <a:chExt cx="9174192" cy="1520029"/>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0011"/>
            <a:stretch/>
          </p:blipFill>
          <p:spPr>
            <a:xfrm rot="5400000">
              <a:off x="3800820" y="1182164"/>
              <a:ext cx="1512168" cy="91741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3176"/>
              <a:ext cx="9144000" cy="1520029"/>
            </a:xfrm>
            <a:prstGeom prst="rect">
              <a:avLst/>
            </a:prstGeom>
          </p:spPr>
        </p:pic>
      </p:grpSp>
    </p:spTree>
    <p:extLst>
      <p:ext uri="{BB962C8B-B14F-4D97-AF65-F5344CB8AC3E}">
        <p14:creationId xmlns:p14="http://schemas.microsoft.com/office/powerpoint/2010/main" val="234909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60648"/>
            <a:ext cx="8892480" cy="923330"/>
          </a:xfrm>
          <a:prstGeom prst="rect">
            <a:avLst/>
          </a:prstGeom>
          <a:noFill/>
        </p:spPr>
        <p:txBody>
          <a:bodyPr wrap="square" rtlCol="0">
            <a:spAutoFit/>
          </a:bodyPr>
          <a:lstStyle/>
          <a:p>
            <a:r>
              <a:rPr lang="en-GB" sz="5400" dirty="0">
                <a:solidFill>
                  <a:srgbClr val="7A1F7F"/>
                </a:solidFill>
                <a:ea typeface="Tahoma" panose="020B0604030504040204" pitchFamily="34" charset="0"/>
                <a:cs typeface="Tahoma" panose="020B0604030504040204" pitchFamily="34" charset="0"/>
              </a:rPr>
              <a:t>Search strategy</a:t>
            </a:r>
          </a:p>
        </p:txBody>
      </p:sp>
      <p:pic>
        <p:nvPicPr>
          <p:cNvPr id="6" name="Picture 5" title="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2276872"/>
            <a:ext cx="1498052" cy="2915367"/>
          </a:xfrm>
          <a:prstGeom prst="rect">
            <a:avLst/>
          </a:prstGeom>
        </p:spPr>
      </p:pic>
    </p:spTree>
    <p:extLst>
      <p:ext uri="{BB962C8B-B14F-4D97-AF65-F5344CB8AC3E}">
        <p14:creationId xmlns:p14="http://schemas.microsoft.com/office/powerpoint/2010/main" val="26922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44624"/>
            <a:ext cx="7488237" cy="1007765"/>
          </a:xfrm>
        </p:spPr>
        <p:txBody>
          <a:bodyPr/>
          <a:lstStyle/>
          <a:p>
            <a:pPr marL="0">
              <a:spcBef>
                <a:spcPct val="20000"/>
              </a:spcBef>
            </a:pPr>
            <a:r>
              <a:rPr lang="en-GB"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Before you start</a:t>
            </a:r>
          </a:p>
        </p:txBody>
      </p:sp>
      <p:sp>
        <p:nvSpPr>
          <p:cNvPr id="3" name="Text Placeholder 2"/>
          <p:cNvSpPr>
            <a:spLocks noGrp="1"/>
          </p:cNvSpPr>
          <p:nvPr>
            <p:ph type="body" sz="quarter" idx="11"/>
          </p:nvPr>
        </p:nvSpPr>
        <p:spPr>
          <a:xfrm>
            <a:off x="1691680" y="3593107"/>
            <a:ext cx="4968552" cy="2456057"/>
          </a:xfrm>
        </p:spPr>
        <p:txBody>
          <a:bodyPr wrap="square">
            <a:spAutoFit/>
          </a:bodyPr>
          <a:lstStyle/>
          <a:p>
            <a:pPr marL="342900" indent="-342900">
              <a:lnSpc>
                <a:spcPct val="200000"/>
              </a:lnSpc>
              <a:buFont typeface="Arial" panose="020B0604020202020204" pitchFamily="34" charset="0"/>
              <a:buChar char="•"/>
            </a:pPr>
            <a:r>
              <a:rPr lang="en-GB" sz="2400" dirty="0">
                <a:solidFill>
                  <a:srgbClr val="FFC000"/>
                </a:solidFill>
              </a:rPr>
              <a:t> </a:t>
            </a:r>
            <a:r>
              <a:rPr lang="en-GB" sz="2400" dirty="0"/>
              <a:t>you </a:t>
            </a:r>
            <a:r>
              <a:rPr lang="en-GB" sz="2400" b="1" dirty="0">
                <a:solidFill>
                  <a:srgbClr val="800080"/>
                </a:solidFill>
              </a:rPr>
              <a:t>must</a:t>
            </a:r>
            <a:r>
              <a:rPr lang="en-GB" sz="2400" dirty="0"/>
              <a:t> have</a:t>
            </a:r>
          </a:p>
          <a:p>
            <a:pPr marL="342900" indent="-342900">
              <a:lnSpc>
                <a:spcPct val="200000"/>
              </a:lnSpc>
              <a:buFont typeface="Arial" panose="020B0604020202020204" pitchFamily="34" charset="0"/>
              <a:buChar char="•"/>
            </a:pPr>
            <a:r>
              <a:rPr lang="en-GB" sz="2400" dirty="0">
                <a:solidFill>
                  <a:srgbClr val="FFC000"/>
                </a:solidFill>
              </a:rPr>
              <a:t> </a:t>
            </a:r>
            <a:r>
              <a:rPr lang="en-GB" sz="2400" dirty="0"/>
              <a:t>you don’t mind having</a:t>
            </a:r>
          </a:p>
          <a:p>
            <a:pPr marL="342900" indent="-342900">
              <a:lnSpc>
                <a:spcPct val="200000"/>
              </a:lnSpc>
              <a:buFont typeface="Arial" panose="020B0604020202020204" pitchFamily="34" charset="0"/>
              <a:buChar char="•"/>
            </a:pPr>
            <a:r>
              <a:rPr lang="en-GB" sz="2400" dirty="0">
                <a:solidFill>
                  <a:srgbClr val="FFC000"/>
                </a:solidFill>
              </a:rPr>
              <a:t> </a:t>
            </a:r>
            <a:r>
              <a:rPr lang="en-GB" sz="2400" dirty="0"/>
              <a:t>you definitely do </a:t>
            </a:r>
            <a:r>
              <a:rPr lang="en-GB" sz="2400" b="1" dirty="0">
                <a:solidFill>
                  <a:srgbClr val="800080"/>
                </a:solidFill>
              </a:rPr>
              <a:t>not</a:t>
            </a:r>
            <a:r>
              <a:rPr lang="en-GB" sz="2400" dirty="0"/>
              <a:t> want</a:t>
            </a:r>
          </a:p>
        </p:txBody>
      </p:sp>
      <p:pic>
        <p:nvPicPr>
          <p:cNvPr id="1026" name="Picture 2" title="numb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61236"/>
            <a:ext cx="504056" cy="49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title="numb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002203"/>
            <a:ext cx="504056" cy="49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1600" y="1628800"/>
            <a:ext cx="7200800" cy="1865126"/>
          </a:xfrm>
          <a:prstGeom prst="rect">
            <a:avLst/>
          </a:prstGeom>
        </p:spPr>
        <p:txBody>
          <a:bodyPr wrap="square">
            <a:spAutoFit/>
          </a:bodyPr>
          <a:lstStyle/>
          <a:p>
            <a:pPr>
              <a:spcBef>
                <a:spcPct val="20000"/>
              </a:spcBef>
              <a:buFont typeface="Arial" panose="020B0604020202020204" pitchFamily="34" charset="0"/>
              <a:buNone/>
            </a:pPr>
            <a:r>
              <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Write down all the words that you can think of that relate to your topic. </a:t>
            </a:r>
          </a:p>
          <a:p>
            <a:pPr>
              <a:spcBef>
                <a:spcPct val="20000"/>
              </a:spcBef>
              <a:buFont typeface="Arial" panose="020B0604020202020204" pitchFamily="34" charset="0"/>
              <a:buNone/>
            </a:pPr>
            <a:endParaRPr lang="en-GB" sz="3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 typeface="Arial" panose="020B0604020202020204" pitchFamily="34" charset="0"/>
              <a:buNone/>
            </a:pPr>
            <a:r>
              <a:rPr lang="en-GB" sz="24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Divide them into groups of words that:</a:t>
            </a:r>
          </a:p>
        </p:txBody>
      </p:sp>
    </p:spTree>
    <p:extLst>
      <p:ext uri="{BB962C8B-B14F-4D97-AF65-F5344CB8AC3E}">
        <p14:creationId xmlns:p14="http://schemas.microsoft.com/office/powerpoint/2010/main" val="154915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Activity </a:t>
            </a:r>
          </a:p>
        </p:txBody>
      </p:sp>
      <p:sp>
        <p:nvSpPr>
          <p:cNvPr id="3" name="Text Placeholder 2"/>
          <p:cNvSpPr>
            <a:spLocks noGrp="1"/>
          </p:cNvSpPr>
          <p:nvPr>
            <p:ph type="body" sz="quarter" idx="11"/>
          </p:nvPr>
        </p:nvSpPr>
        <p:spPr>
          <a:xfrm>
            <a:off x="250825" y="1628774"/>
            <a:ext cx="6121375" cy="4968577"/>
          </a:xfrm>
        </p:spPr>
        <p:txBody>
          <a:bodyPr/>
          <a:lstStyle/>
          <a:p>
            <a:r>
              <a:rPr lang="en-GB" dirty="0"/>
              <a:t>Look at this research question:</a:t>
            </a:r>
          </a:p>
          <a:p>
            <a:endParaRPr lang="en-GB" dirty="0"/>
          </a:p>
          <a:p>
            <a:r>
              <a:rPr lang="en-GB" sz="3200" dirty="0">
                <a:solidFill>
                  <a:srgbClr val="800080"/>
                </a:solidFill>
              </a:rPr>
              <a:t>“How do caregivers providing end-of-life care experience grief and loss?”</a:t>
            </a:r>
          </a:p>
          <a:p>
            <a:endParaRPr lang="en-GB" dirty="0">
              <a:solidFill>
                <a:srgbClr val="7030A0"/>
              </a:solidFill>
            </a:endParaRPr>
          </a:p>
          <a:p>
            <a:r>
              <a:rPr lang="en-GB" b="1" dirty="0">
                <a:solidFill>
                  <a:schemeClr val="bg2">
                    <a:lumMod val="25000"/>
                  </a:schemeClr>
                </a:solidFill>
              </a:rPr>
              <a:t>How many related words can</a:t>
            </a:r>
          </a:p>
          <a:p>
            <a:r>
              <a:rPr lang="en-GB" b="1" dirty="0">
                <a:solidFill>
                  <a:schemeClr val="bg2">
                    <a:lumMod val="25000"/>
                  </a:schemeClr>
                </a:solidFill>
              </a:rPr>
              <a:t>you find?</a:t>
            </a:r>
          </a:p>
        </p:txBody>
      </p:sp>
    </p:spTree>
    <p:extLst>
      <p:ext uri="{BB962C8B-B14F-4D97-AF65-F5344CB8AC3E}">
        <p14:creationId xmlns:p14="http://schemas.microsoft.com/office/powerpoint/2010/main" val="203542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03648" y="2420888"/>
            <a:ext cx="6723042" cy="3174072"/>
          </a:xfrm>
        </p:spPr>
        <p:txBody>
          <a:bodyPr/>
          <a:lstStyle/>
          <a:p>
            <a:r>
              <a:rPr lang="en-GB" sz="4000" dirty="0">
                <a:solidFill>
                  <a:schemeClr val="accent1"/>
                </a:solidFill>
                <a:latin typeface="Calibri"/>
              </a:rPr>
              <a:t>How do </a:t>
            </a:r>
            <a:r>
              <a:rPr lang="en-GB" sz="4000" b="1" dirty="0">
                <a:solidFill>
                  <a:srgbClr val="7A1F7F"/>
                </a:solidFill>
                <a:latin typeface="Calibri"/>
              </a:rPr>
              <a:t>caregivers </a:t>
            </a:r>
          </a:p>
          <a:p>
            <a:r>
              <a:rPr lang="en-GB" sz="4000" dirty="0">
                <a:solidFill>
                  <a:schemeClr val="accent1"/>
                </a:solidFill>
                <a:latin typeface="Calibri"/>
              </a:rPr>
              <a:t>providing </a:t>
            </a:r>
            <a:r>
              <a:rPr lang="en-GB" sz="4000" b="1" dirty="0">
                <a:solidFill>
                  <a:srgbClr val="7A1F7F"/>
                </a:solidFill>
                <a:latin typeface="Calibri"/>
              </a:rPr>
              <a:t>end-of-life care </a:t>
            </a:r>
          </a:p>
          <a:p>
            <a:r>
              <a:rPr lang="en-GB" sz="4000" dirty="0">
                <a:solidFill>
                  <a:srgbClr val="7A1F7F"/>
                </a:solidFill>
                <a:latin typeface="Calibri"/>
              </a:rPr>
              <a:t>experience</a:t>
            </a:r>
            <a:r>
              <a:rPr lang="en-GB" sz="4000" b="1" dirty="0">
                <a:solidFill>
                  <a:srgbClr val="7A1F7F"/>
                </a:solidFill>
                <a:latin typeface="Calibri"/>
              </a:rPr>
              <a:t> grief and loss?</a:t>
            </a:r>
            <a:endParaRPr lang="en-GB" sz="4000" b="1" dirty="0">
              <a:solidFill>
                <a:srgbClr val="7A1F7F"/>
              </a:solidFill>
            </a:endParaRPr>
          </a:p>
        </p:txBody>
      </p:sp>
      <p:sp>
        <p:nvSpPr>
          <p:cNvPr id="3" name="Text Placeholder 2"/>
          <p:cNvSpPr>
            <a:spLocks noGrp="1"/>
          </p:cNvSpPr>
          <p:nvPr>
            <p:ph type="body" sz="quarter" idx="10"/>
          </p:nvPr>
        </p:nvSpPr>
        <p:spPr>
          <a:xfrm>
            <a:off x="175382" y="-2746"/>
            <a:ext cx="7488237" cy="1007765"/>
          </a:xfrm>
        </p:spPr>
        <p:txBody>
          <a:bodyPr/>
          <a:lstStyle/>
          <a:p>
            <a:r>
              <a:rPr lang="en-GB" sz="4000" dirty="0">
                <a:latin typeface="+mn-lt"/>
                <a:ea typeface="Tahoma" panose="020B0604030504040204" pitchFamily="34" charset="0"/>
                <a:cs typeface="Tahoma" panose="020B0604030504040204" pitchFamily="34" charset="0"/>
              </a:rPr>
              <a:t>Key concepts</a:t>
            </a:r>
          </a:p>
        </p:txBody>
      </p:sp>
      <p:pic>
        <p:nvPicPr>
          <p:cNvPr id="5" name="Picture 4" title="quota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3825044"/>
            <a:ext cx="449580" cy="365760"/>
          </a:xfrm>
          <a:prstGeom prst="rect">
            <a:avLst/>
          </a:prstGeom>
        </p:spPr>
      </p:pic>
      <p:pic>
        <p:nvPicPr>
          <p:cNvPr id="6" name="Picture 5" title="quota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46316" y="2238008"/>
            <a:ext cx="449580" cy="365760"/>
          </a:xfrm>
          <a:prstGeom prst="rect">
            <a:avLst/>
          </a:prstGeom>
        </p:spPr>
      </p:pic>
    </p:spTree>
    <p:extLst>
      <p:ext uri="{BB962C8B-B14F-4D97-AF65-F5344CB8AC3E}">
        <p14:creationId xmlns:p14="http://schemas.microsoft.com/office/powerpoint/2010/main" val="165248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a:solidFill>
                  <a:srgbClr val="7A1F7F"/>
                </a:solidFill>
                <a:latin typeface="Verdana" panose="020B0604030504040204" pitchFamily="34" charset="0"/>
              </a:rPr>
              <a:t>What can you see here?</a:t>
            </a:r>
          </a:p>
        </p:txBody>
      </p:sp>
      <p:pic>
        <p:nvPicPr>
          <p:cNvPr id="6" name="Picture 5" descr="Beige sofa with blue cushions" title="Picture of a settee"/>
          <p:cNvPicPr>
            <a:picLocks noChangeAspect="1"/>
          </p:cNvPicPr>
          <p:nvPr/>
        </p:nvPicPr>
        <p:blipFill rotWithShape="1">
          <a:blip r:embed="rId3" cstate="print">
            <a:extLst>
              <a:ext uri="{28A0092B-C50C-407E-A947-70E740481C1C}">
                <a14:useLocalDpi xmlns:a14="http://schemas.microsoft.com/office/drawing/2010/main" val="0"/>
              </a:ext>
            </a:extLst>
          </a:blip>
          <a:srcRect l="1963" t="21561"/>
          <a:stretch/>
        </p:blipFill>
        <p:spPr>
          <a:xfrm>
            <a:off x="323530" y="1195433"/>
            <a:ext cx="8398700" cy="4465823"/>
          </a:xfrm>
          <a:prstGeom prst="rect">
            <a:avLst/>
          </a:prstGeom>
        </p:spPr>
      </p:pic>
      <p:sp>
        <p:nvSpPr>
          <p:cNvPr id="7" name="TextBox 6"/>
          <p:cNvSpPr txBox="1"/>
          <p:nvPr/>
        </p:nvSpPr>
        <p:spPr>
          <a:xfrm>
            <a:off x="302677" y="5813585"/>
            <a:ext cx="2304256" cy="830997"/>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727272"/>
                </a:solidFill>
                <a:effectLst/>
                <a:uLnTx/>
                <a:uFillTx/>
                <a:latin typeface="Verdana" panose="020B0604030504040204" pitchFamily="34" charset="0"/>
                <a:ea typeface="+mn-ea"/>
                <a:cs typeface="+mn-cs"/>
              </a:rPr>
              <a:t>Sofa?</a:t>
            </a:r>
          </a:p>
        </p:txBody>
      </p:sp>
      <p:sp>
        <p:nvSpPr>
          <p:cNvPr id="8" name="TextBox 7"/>
          <p:cNvSpPr txBox="1"/>
          <p:nvPr/>
        </p:nvSpPr>
        <p:spPr>
          <a:xfrm>
            <a:off x="2606933" y="5813585"/>
            <a:ext cx="2901171" cy="830997"/>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727272"/>
                </a:solidFill>
                <a:effectLst/>
                <a:uLnTx/>
                <a:uFillTx/>
                <a:latin typeface="Verdana" panose="020B0604030504040204" pitchFamily="34" charset="0"/>
                <a:ea typeface="+mn-ea"/>
                <a:cs typeface="+mn-cs"/>
              </a:rPr>
              <a:t>Couch?</a:t>
            </a:r>
          </a:p>
        </p:txBody>
      </p:sp>
      <p:sp>
        <p:nvSpPr>
          <p:cNvPr id="9" name="TextBox 8"/>
          <p:cNvSpPr txBox="1"/>
          <p:nvPr/>
        </p:nvSpPr>
        <p:spPr>
          <a:xfrm>
            <a:off x="5436096" y="5813585"/>
            <a:ext cx="3286134" cy="830997"/>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727272"/>
                </a:solidFill>
                <a:effectLst/>
                <a:uLnTx/>
                <a:uFillTx/>
                <a:latin typeface="Verdana" panose="020B0604030504040204" pitchFamily="34" charset="0"/>
                <a:ea typeface="+mn-ea"/>
                <a:cs typeface="+mn-cs"/>
              </a:rPr>
              <a:t> Settee?</a:t>
            </a:r>
          </a:p>
        </p:txBody>
      </p:sp>
      <p:sp>
        <p:nvSpPr>
          <p:cNvPr id="10" name="Rectangle 9"/>
          <p:cNvSpPr/>
          <p:nvPr/>
        </p:nvSpPr>
        <p:spPr>
          <a:xfrm>
            <a:off x="251520" y="5445804"/>
            <a:ext cx="453650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993300"/>
                </a:solidFill>
                <a:effectLst/>
                <a:uLnTx/>
                <a:uFillTx/>
                <a:latin typeface="Verdana" panose="020B0604030504040204" pitchFamily="34" charset="0"/>
                <a:ea typeface="+mn-ea"/>
                <a:cs typeface="+mn-cs"/>
                <a:hlinkClick r:id="rId4"/>
              </a:rPr>
              <a:t>CC0 </a:t>
            </a:r>
            <a:r>
              <a:rPr kumimoji="0" lang="en-GB" sz="800" b="0" i="0" u="none" strike="noStrike" kern="1200" cap="none" spc="0" normalizeH="0" baseline="0" noProof="0" dirty="0">
                <a:ln>
                  <a:noFill/>
                </a:ln>
                <a:solidFill>
                  <a:srgbClr val="993300"/>
                </a:solidFill>
                <a:effectLst/>
                <a:uLnTx/>
                <a:uFillTx/>
                <a:latin typeface="Verdana" panose="020B0604030504040204" pitchFamily="34" charset="0"/>
                <a:ea typeface="+mn-ea"/>
                <a:cs typeface="+mn-cs"/>
              </a:rPr>
              <a:t>Public domain: </a:t>
            </a:r>
            <a:r>
              <a:rPr kumimoji="0" lang="en-GB" sz="800" b="0" i="0" u="none" strike="noStrike" kern="1200" cap="none" spc="0" normalizeH="0" baseline="0" noProof="0" dirty="0">
                <a:ln>
                  <a:noFill/>
                </a:ln>
                <a:solidFill>
                  <a:srgbClr val="993300"/>
                </a:solidFill>
                <a:effectLst/>
                <a:uLnTx/>
                <a:uFillTx/>
                <a:latin typeface="Verdana" panose="020B0604030504040204" pitchFamily="34" charset="0"/>
                <a:ea typeface="+mn-ea"/>
                <a:cs typeface="+mn-cs"/>
                <a:hlinkClick r:id="rId5"/>
              </a:rPr>
              <a:t>https://pixabay.com/en/love-seat-couch-sofa-pillows-1090458/</a:t>
            </a:r>
            <a:endParaRPr kumimoji="0" lang="en-GB" sz="800" b="0" i="0" u="none" strike="noStrike" kern="1200" cap="none" spc="0" normalizeH="0" baseline="0" noProof="0" dirty="0">
              <a:ln>
                <a:noFill/>
              </a:ln>
              <a:solidFill>
                <a:srgbClr val="9933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661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79512" y="-243408"/>
            <a:ext cx="7488237" cy="1007765"/>
          </a:xfrm>
        </p:spPr>
        <p:txBody>
          <a:bodyPr/>
          <a:lstStyle/>
          <a:p>
            <a:r>
              <a:rPr lang="en-GB" sz="4000" dirty="0">
                <a:latin typeface="+mn-lt"/>
                <a:ea typeface="Tahoma" panose="020B0604030504040204" pitchFamily="34" charset="0"/>
                <a:cs typeface="Tahoma" panose="020B0604030504040204" pitchFamily="34" charset="0"/>
              </a:rPr>
              <a:t>Concept breakdown</a:t>
            </a:r>
          </a:p>
        </p:txBody>
      </p:sp>
      <p:sp>
        <p:nvSpPr>
          <p:cNvPr id="10" name="Text Placeholder 9"/>
          <p:cNvSpPr>
            <a:spLocks noGrp="1"/>
          </p:cNvSpPr>
          <p:nvPr>
            <p:ph type="body" sz="quarter" idx="11"/>
          </p:nvPr>
        </p:nvSpPr>
        <p:spPr>
          <a:xfrm>
            <a:off x="293913" y="1412776"/>
            <a:ext cx="2627784" cy="864096"/>
          </a:xfrm>
        </p:spPr>
        <p:txBody>
          <a:bodyPr/>
          <a:lstStyle/>
          <a:p>
            <a:r>
              <a:rPr lang="en-GB" sz="2600" b="1" dirty="0">
                <a:solidFill>
                  <a:schemeClr val="tx1">
                    <a:lumMod val="75000"/>
                    <a:lumOff val="25000"/>
                  </a:schemeClr>
                </a:solidFill>
              </a:rPr>
              <a:t>Care-givers</a:t>
            </a:r>
          </a:p>
        </p:txBody>
      </p:sp>
      <p:sp>
        <p:nvSpPr>
          <p:cNvPr id="11" name="Text Placeholder 10"/>
          <p:cNvSpPr>
            <a:spLocks noGrp="1"/>
          </p:cNvSpPr>
          <p:nvPr>
            <p:ph type="body" sz="quarter" idx="12"/>
          </p:nvPr>
        </p:nvSpPr>
        <p:spPr>
          <a:xfrm>
            <a:off x="3095328" y="1412776"/>
            <a:ext cx="2952328" cy="720080"/>
          </a:xfrm>
        </p:spPr>
        <p:txBody>
          <a:bodyPr/>
          <a:lstStyle/>
          <a:p>
            <a:pPr marL="0" indent="0" algn="ctr">
              <a:buNone/>
            </a:pPr>
            <a:r>
              <a:rPr lang="en-GB" sz="2600" b="1" dirty="0">
                <a:solidFill>
                  <a:schemeClr val="tx1">
                    <a:lumMod val="75000"/>
                    <a:lumOff val="25000"/>
                  </a:schemeClr>
                </a:solidFill>
              </a:rPr>
              <a:t>End-of-life care</a:t>
            </a:r>
          </a:p>
        </p:txBody>
      </p:sp>
      <p:sp>
        <p:nvSpPr>
          <p:cNvPr id="12" name="Text Placeholder 11"/>
          <p:cNvSpPr>
            <a:spLocks noGrp="1"/>
          </p:cNvSpPr>
          <p:nvPr>
            <p:ph type="body" sz="quarter" idx="13"/>
          </p:nvPr>
        </p:nvSpPr>
        <p:spPr>
          <a:xfrm>
            <a:off x="6263680" y="1412776"/>
            <a:ext cx="2736304" cy="720080"/>
          </a:xfrm>
        </p:spPr>
        <p:txBody>
          <a:bodyPr/>
          <a:lstStyle/>
          <a:p>
            <a:pPr marL="0" indent="0" algn="ctr">
              <a:buNone/>
            </a:pPr>
            <a:r>
              <a:rPr lang="en-GB" sz="2600" b="1" dirty="0">
                <a:solidFill>
                  <a:schemeClr val="tx1">
                    <a:lumMod val="75000"/>
                    <a:lumOff val="25000"/>
                  </a:schemeClr>
                </a:solidFill>
              </a:rPr>
              <a:t>Grief</a:t>
            </a:r>
          </a:p>
        </p:txBody>
      </p:sp>
      <p:sp>
        <p:nvSpPr>
          <p:cNvPr id="13" name="Text Placeholder 12"/>
          <p:cNvSpPr>
            <a:spLocks noGrp="1"/>
          </p:cNvSpPr>
          <p:nvPr>
            <p:ph type="body" sz="quarter" idx="14"/>
          </p:nvPr>
        </p:nvSpPr>
        <p:spPr>
          <a:xfrm>
            <a:off x="239653" y="2636912"/>
            <a:ext cx="2736304" cy="3931426"/>
          </a:xfrm>
        </p:spPr>
        <p:txBody>
          <a:bodyPr/>
          <a:lstStyle/>
          <a:p>
            <a:r>
              <a:rPr lang="en-US" sz="2400" dirty="0"/>
              <a:t>Medical practitioner</a:t>
            </a:r>
          </a:p>
          <a:p>
            <a:endParaRPr lang="en-US" sz="2400" dirty="0"/>
          </a:p>
          <a:p>
            <a:r>
              <a:rPr lang="en-US" sz="2400" dirty="0"/>
              <a:t>Healthcare assistant</a:t>
            </a:r>
          </a:p>
          <a:p>
            <a:endParaRPr lang="en-US" sz="2400" dirty="0"/>
          </a:p>
          <a:p>
            <a:r>
              <a:rPr lang="en-US" sz="2400" dirty="0"/>
              <a:t>family </a:t>
            </a:r>
          </a:p>
          <a:p>
            <a:endParaRPr lang="en-US" sz="2400" dirty="0"/>
          </a:p>
          <a:p>
            <a:r>
              <a:rPr lang="en-US" sz="2400" dirty="0"/>
              <a:t>friend</a:t>
            </a:r>
          </a:p>
          <a:p>
            <a:pPr algn="l"/>
            <a:endParaRPr lang="en-GB" sz="2400" dirty="0"/>
          </a:p>
          <a:p>
            <a:pPr algn="l"/>
            <a:endParaRPr lang="en-GB" sz="2400" dirty="0"/>
          </a:p>
          <a:p>
            <a:pPr algn="l"/>
            <a:endParaRPr lang="en-GB" sz="2400" dirty="0"/>
          </a:p>
          <a:p>
            <a:pPr algn="l"/>
            <a:endParaRPr lang="en-GB" sz="2400" dirty="0"/>
          </a:p>
        </p:txBody>
      </p:sp>
      <p:sp>
        <p:nvSpPr>
          <p:cNvPr id="14" name="Text Placeholder 13"/>
          <p:cNvSpPr>
            <a:spLocks noGrp="1"/>
          </p:cNvSpPr>
          <p:nvPr>
            <p:ph type="body" sz="quarter" idx="15"/>
          </p:nvPr>
        </p:nvSpPr>
        <p:spPr>
          <a:xfrm>
            <a:off x="3087755" y="2781275"/>
            <a:ext cx="2952328" cy="3960440"/>
          </a:xfrm>
        </p:spPr>
        <p:txBody>
          <a:bodyPr/>
          <a:lstStyle/>
          <a:p>
            <a:pPr marL="0" indent="0" algn="ctr">
              <a:buNone/>
            </a:pPr>
            <a:r>
              <a:rPr lang="en-GB" sz="2400" dirty="0"/>
              <a:t>palliative care</a:t>
            </a:r>
          </a:p>
          <a:p>
            <a:pPr marL="0" indent="0" algn="ctr">
              <a:buNone/>
            </a:pPr>
            <a:endParaRPr lang="en-GB" sz="2400" dirty="0"/>
          </a:p>
          <a:p>
            <a:pPr marL="0" indent="0" algn="ctr">
              <a:buNone/>
            </a:pPr>
            <a:r>
              <a:rPr lang="en-GB" sz="2400" dirty="0"/>
              <a:t>death</a:t>
            </a:r>
          </a:p>
          <a:p>
            <a:pPr marL="0" indent="0" algn="ctr">
              <a:buNone/>
            </a:pPr>
            <a:endParaRPr lang="en-GB" sz="2400" dirty="0"/>
          </a:p>
          <a:p>
            <a:pPr marL="0" indent="0" algn="ctr">
              <a:buNone/>
            </a:pPr>
            <a:r>
              <a:rPr lang="en-GB" sz="2400" dirty="0"/>
              <a:t>dying</a:t>
            </a:r>
          </a:p>
          <a:p>
            <a:pPr marL="0" indent="0" algn="ctr">
              <a:buNone/>
            </a:pPr>
            <a:endParaRPr lang="en-GB" sz="2400" dirty="0"/>
          </a:p>
          <a:p>
            <a:pPr marL="0" indent="0" algn="ctr">
              <a:buNone/>
            </a:pPr>
            <a:r>
              <a:rPr lang="en-GB" sz="2400" dirty="0"/>
              <a:t>terminal care</a:t>
            </a:r>
          </a:p>
        </p:txBody>
      </p:sp>
      <p:sp>
        <p:nvSpPr>
          <p:cNvPr id="15" name="Text Placeholder 14"/>
          <p:cNvSpPr>
            <a:spLocks noGrp="1"/>
          </p:cNvSpPr>
          <p:nvPr>
            <p:ph type="body" sz="quarter" idx="16"/>
          </p:nvPr>
        </p:nvSpPr>
        <p:spPr>
          <a:xfrm>
            <a:off x="6299597" y="2823922"/>
            <a:ext cx="2736304" cy="3744416"/>
          </a:xfrm>
        </p:spPr>
        <p:txBody>
          <a:bodyPr/>
          <a:lstStyle/>
          <a:p>
            <a:pPr marL="0" indent="0" algn="ctr">
              <a:buNone/>
            </a:pPr>
            <a:r>
              <a:rPr lang="en-GB" sz="2400" dirty="0"/>
              <a:t>loss</a:t>
            </a:r>
          </a:p>
          <a:p>
            <a:pPr marL="0" indent="0" algn="ctr">
              <a:buNone/>
            </a:pPr>
            <a:endParaRPr lang="en-GB" sz="2400" dirty="0"/>
          </a:p>
          <a:p>
            <a:pPr marL="0" indent="0" algn="ctr">
              <a:buNone/>
            </a:pPr>
            <a:r>
              <a:rPr lang="en-GB" sz="2400" dirty="0"/>
              <a:t>bereavement</a:t>
            </a:r>
          </a:p>
          <a:p>
            <a:pPr marL="0" indent="0" algn="ctr">
              <a:buNone/>
            </a:pPr>
            <a:endParaRPr lang="en-GB" sz="2400" dirty="0"/>
          </a:p>
          <a:p>
            <a:pPr marL="0" indent="0" algn="ctr">
              <a:buNone/>
            </a:pPr>
            <a:r>
              <a:rPr lang="en-GB" sz="2400" dirty="0"/>
              <a:t>mourning </a:t>
            </a:r>
          </a:p>
          <a:p>
            <a:pPr marL="0" indent="0" algn="ctr">
              <a:buNone/>
            </a:pPr>
            <a:endParaRPr lang="en-GB" sz="2400" dirty="0"/>
          </a:p>
          <a:p>
            <a:pPr marL="0" indent="0" algn="ctr">
              <a:buNone/>
            </a:pPr>
            <a:r>
              <a:rPr lang="en-GB" sz="2400" dirty="0"/>
              <a:t>Emotion</a:t>
            </a:r>
          </a:p>
          <a:p>
            <a:pPr marL="0" indent="0" algn="ctr">
              <a:buNone/>
            </a:pPr>
            <a:endParaRPr lang="en-GB" sz="2400" dirty="0"/>
          </a:p>
          <a:p>
            <a:pPr marL="0" indent="0" algn="ctr">
              <a:buNone/>
            </a:pPr>
            <a:endParaRPr lang="en-GB" sz="2400" dirty="0"/>
          </a:p>
        </p:txBody>
      </p:sp>
    </p:spTree>
    <p:extLst>
      <p:ext uri="{BB962C8B-B14F-4D97-AF65-F5344CB8AC3E}">
        <p14:creationId xmlns:p14="http://schemas.microsoft.com/office/powerpoint/2010/main" val="197381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714796" y="2780928"/>
            <a:ext cx="2202660" cy="1872208"/>
          </a:xfrm>
          <a:prstGeom prst="roundRect">
            <a:avLst/>
          </a:prstGeom>
          <a:solidFill>
            <a:srgbClr val="009B9B">
              <a:alpha val="21000"/>
            </a:srgbClr>
          </a:solidFill>
          <a:ln w="28575">
            <a:solidFill>
              <a:srgbClr val="009B9B"/>
            </a:solidFill>
          </a:ln>
        </p:spPr>
        <p:txBody>
          <a:bodyPr/>
          <a:lstStyle/>
          <a:p>
            <a:endParaRPr lang="en-GB" dirty="0"/>
          </a:p>
          <a:p>
            <a:r>
              <a:rPr lang="en-GB" dirty="0" err="1"/>
              <a:t>grie</a:t>
            </a:r>
            <a:r>
              <a:rPr lang="en-GB" dirty="0"/>
              <a:t>*</a:t>
            </a:r>
            <a:endParaRPr lang="en-US" dirty="0"/>
          </a:p>
          <a:p>
            <a:endParaRPr lang="en-GB" dirty="0"/>
          </a:p>
        </p:txBody>
      </p:sp>
      <p:sp>
        <p:nvSpPr>
          <p:cNvPr id="3" name="Text Placeholder 2"/>
          <p:cNvSpPr>
            <a:spLocks noGrp="1"/>
          </p:cNvSpPr>
          <p:nvPr>
            <p:ph type="body" sz="quarter" idx="15"/>
          </p:nvPr>
        </p:nvSpPr>
        <p:spPr>
          <a:xfrm>
            <a:off x="395536" y="2780928"/>
            <a:ext cx="2276206" cy="1872208"/>
          </a:xfrm>
          <a:prstGeom prst="roundRect">
            <a:avLst/>
          </a:prstGeom>
          <a:solidFill>
            <a:srgbClr val="7A1F7F">
              <a:alpha val="16000"/>
            </a:srgbClr>
          </a:solidFill>
          <a:ln w="28575">
            <a:solidFill>
              <a:srgbClr val="7A1F7F"/>
            </a:solidFill>
          </a:ln>
        </p:spPr>
        <p:txBody>
          <a:bodyPr/>
          <a:lstStyle/>
          <a:p>
            <a:endParaRPr lang="en-GB" dirty="0"/>
          </a:p>
          <a:p>
            <a:r>
              <a:rPr lang="en-GB" dirty="0"/>
              <a:t>caregivers</a:t>
            </a:r>
            <a:endParaRPr lang="en-US" dirty="0"/>
          </a:p>
          <a:p>
            <a:endParaRPr lang="en-GB" dirty="0"/>
          </a:p>
        </p:txBody>
      </p:sp>
      <p:sp>
        <p:nvSpPr>
          <p:cNvPr id="4" name="Text Placeholder 3"/>
          <p:cNvSpPr>
            <a:spLocks noGrp="1"/>
          </p:cNvSpPr>
          <p:nvPr>
            <p:ph type="body" sz="quarter" idx="10"/>
          </p:nvPr>
        </p:nvSpPr>
        <p:spPr>
          <a:xfrm>
            <a:off x="179512" y="-99392"/>
            <a:ext cx="8424936" cy="1007765"/>
          </a:xfrm>
        </p:spPr>
        <p:txBody>
          <a:bodyPr/>
          <a:lstStyle/>
          <a:p>
            <a:pPr marL="0">
              <a:spcBef>
                <a:spcPts val="0"/>
              </a:spcBef>
            </a:pPr>
            <a:r>
              <a:rPr lang="en-GB" sz="3600" dirty="0">
                <a:solidFill>
                  <a:srgbClr val="7A1F7F"/>
                </a:solidFill>
              </a:rPr>
              <a:t>Planning your search</a:t>
            </a:r>
          </a:p>
        </p:txBody>
      </p:sp>
      <p:sp>
        <p:nvSpPr>
          <p:cNvPr id="5" name="Text Placeholder 4"/>
          <p:cNvSpPr>
            <a:spLocks noGrp="1"/>
          </p:cNvSpPr>
          <p:nvPr>
            <p:ph type="body" sz="quarter" idx="16"/>
          </p:nvPr>
        </p:nvSpPr>
        <p:spPr>
          <a:xfrm>
            <a:off x="3591939" y="2780928"/>
            <a:ext cx="2202660" cy="1872208"/>
          </a:xfrm>
          <a:prstGeom prst="roundRect">
            <a:avLst/>
          </a:prstGeom>
          <a:solidFill>
            <a:srgbClr val="FDB828">
              <a:alpha val="27000"/>
            </a:srgbClr>
          </a:solidFill>
          <a:ln w="28575">
            <a:solidFill>
              <a:srgbClr val="FDB828"/>
            </a:solidFill>
          </a:ln>
        </p:spPr>
        <p:txBody>
          <a:bodyPr/>
          <a:lstStyle/>
          <a:p>
            <a:pPr lvl="0"/>
            <a:r>
              <a:rPr lang="en-GB" dirty="0"/>
              <a:t>end of life</a:t>
            </a:r>
            <a:endParaRPr lang="en-US" dirty="0"/>
          </a:p>
        </p:txBody>
      </p:sp>
      <p:sp>
        <p:nvSpPr>
          <p:cNvPr id="6" name="Rectangle 12"/>
          <p:cNvSpPr>
            <a:spLocks noChangeArrowheads="1"/>
          </p:cNvSpPr>
          <p:nvPr/>
        </p:nvSpPr>
        <p:spPr bwMode="auto">
          <a:xfrm>
            <a:off x="2671742" y="3353966"/>
            <a:ext cx="920197" cy="7261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rtl="1" fontAlgn="base">
              <a:spcBef>
                <a:spcPct val="0"/>
              </a:spcBef>
              <a:spcAft>
                <a:spcPct val="0"/>
              </a:spcAft>
            </a:pPr>
            <a:endParaRPr lang="en-US" altLang="zh-CN" sz="700" dirty="0">
              <a:solidFill>
                <a:srgbClr val="595959"/>
              </a:solidFill>
              <a:latin typeface="Arial" pitchFamily="34" charset="0"/>
              <a:cs typeface="Arial" pitchFamily="34" charset="0"/>
            </a:endParaRPr>
          </a:p>
          <a:p>
            <a:pPr algn="ctr" rtl="1" eaLnBrk="0" fontAlgn="base" hangingPunct="0">
              <a:spcBef>
                <a:spcPct val="0"/>
              </a:spcBef>
              <a:spcAft>
                <a:spcPct val="0"/>
              </a:spcAft>
            </a:pPr>
            <a:r>
              <a:rPr lang="en-US" altLang="zh-CN" sz="2400" b="1" dirty="0">
                <a:solidFill>
                  <a:srgbClr val="595959"/>
                </a:solidFill>
                <a:latin typeface="Tahoma" panose="020B0604030504040204" pitchFamily="34" charset="0"/>
                <a:ea typeface="Tahoma" panose="020B0604030504040204" pitchFamily="34" charset="0"/>
                <a:cs typeface="Tahoma" panose="020B0604030504040204" pitchFamily="34" charset="0"/>
              </a:rPr>
              <a:t>AND</a:t>
            </a:r>
          </a:p>
          <a:p>
            <a:pPr eaLnBrk="0" fontAlgn="base" hangingPunct="0">
              <a:spcBef>
                <a:spcPct val="0"/>
              </a:spcBef>
              <a:spcAft>
                <a:spcPct val="0"/>
              </a:spcAft>
            </a:pPr>
            <a:endParaRPr lang="en-US" altLang="zh-CN" dirty="0">
              <a:solidFill>
                <a:srgbClr val="595959"/>
              </a:solidFill>
              <a:latin typeface="Arial" pitchFamily="34" charset="0"/>
              <a:cs typeface="Arial" pitchFamily="34" charset="0"/>
            </a:endParaRPr>
          </a:p>
        </p:txBody>
      </p:sp>
      <p:sp>
        <p:nvSpPr>
          <p:cNvPr id="7" name="Rectangle 12"/>
          <p:cNvSpPr>
            <a:spLocks noChangeArrowheads="1"/>
          </p:cNvSpPr>
          <p:nvPr/>
        </p:nvSpPr>
        <p:spPr bwMode="auto">
          <a:xfrm>
            <a:off x="5794599" y="3356468"/>
            <a:ext cx="920197" cy="7261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rtl="1" fontAlgn="base">
              <a:spcBef>
                <a:spcPct val="0"/>
              </a:spcBef>
              <a:spcAft>
                <a:spcPct val="0"/>
              </a:spcAft>
            </a:pPr>
            <a:endParaRPr lang="en-US" altLang="zh-CN" sz="700" dirty="0">
              <a:solidFill>
                <a:srgbClr val="595959"/>
              </a:solidFill>
              <a:latin typeface="Arial" pitchFamily="34" charset="0"/>
              <a:cs typeface="Arial" pitchFamily="34" charset="0"/>
            </a:endParaRPr>
          </a:p>
          <a:p>
            <a:pPr algn="ctr" rtl="1" eaLnBrk="0" fontAlgn="base" hangingPunct="0">
              <a:spcBef>
                <a:spcPct val="0"/>
              </a:spcBef>
              <a:spcAft>
                <a:spcPct val="0"/>
              </a:spcAft>
            </a:pPr>
            <a:r>
              <a:rPr lang="en-US" altLang="zh-CN" sz="2400" b="1" dirty="0">
                <a:solidFill>
                  <a:srgbClr val="595959"/>
                </a:solidFill>
                <a:latin typeface="Tahoma" panose="020B0604030504040204" pitchFamily="34" charset="0"/>
                <a:ea typeface="Tahoma" panose="020B0604030504040204" pitchFamily="34" charset="0"/>
                <a:cs typeface="Tahoma" panose="020B0604030504040204" pitchFamily="34" charset="0"/>
              </a:rPr>
              <a:t>AND</a:t>
            </a:r>
          </a:p>
          <a:p>
            <a:pPr eaLnBrk="0" fontAlgn="base" hangingPunct="0">
              <a:spcBef>
                <a:spcPct val="0"/>
              </a:spcBef>
              <a:spcAft>
                <a:spcPct val="0"/>
              </a:spcAft>
            </a:pPr>
            <a:endParaRPr lang="en-US" altLang="zh-CN" dirty="0">
              <a:solidFill>
                <a:srgbClr val="595959"/>
              </a:solidFill>
              <a:latin typeface="Arial" pitchFamily="34" charset="0"/>
              <a:cs typeface="Arial" pitchFamily="34" charset="0"/>
            </a:endParaRPr>
          </a:p>
        </p:txBody>
      </p:sp>
      <p:sp>
        <p:nvSpPr>
          <p:cNvPr id="8" name="Content Placeholder 1"/>
          <p:cNvSpPr txBox="1">
            <a:spLocks/>
          </p:cNvSpPr>
          <p:nvPr/>
        </p:nvSpPr>
        <p:spPr bwMode="auto">
          <a:xfrm>
            <a:off x="145165" y="5085184"/>
            <a:ext cx="864096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ts val="0"/>
              </a:spcBef>
              <a:spcAft>
                <a:spcPts val="1200"/>
              </a:spcAft>
              <a:buFont typeface="Arial" charset="0"/>
              <a:buNone/>
              <a:defRPr sz="18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6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4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3200" dirty="0">
                <a:solidFill>
                  <a:srgbClr val="88898C">
                    <a:lumMod val="50000"/>
                  </a:srgbClr>
                </a:solidFill>
                <a:ea typeface="Tahoma" panose="020B0604030504040204" pitchFamily="34" charset="0"/>
                <a:cs typeface="Tahoma" panose="020B0604030504040204" pitchFamily="34" charset="0"/>
              </a:rPr>
              <a:t>To combine </a:t>
            </a:r>
            <a:r>
              <a:rPr lang="en-GB" sz="3200" dirty="0">
                <a:solidFill>
                  <a:srgbClr val="7A1F7F"/>
                </a:solidFill>
                <a:ea typeface="Tahoma" panose="020B0604030504040204" pitchFamily="34" charset="0"/>
                <a:cs typeface="Tahoma" panose="020B0604030504040204" pitchFamily="34" charset="0"/>
              </a:rPr>
              <a:t>key concepts</a:t>
            </a:r>
            <a:endParaRPr lang="en-GB" sz="3200" dirty="0">
              <a:solidFill>
                <a:srgbClr val="595959"/>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2911415"/>
      </p:ext>
    </p:extLst>
  </p:cSld>
  <p:clrMapOvr>
    <a:masterClrMapping/>
  </p:clrMapOvr>
</p:sld>
</file>

<file path=ppt/theme/theme1.xml><?xml version="1.0" encoding="utf-8"?>
<a:theme xmlns:a="http://schemas.openxmlformats.org/drawingml/2006/main" name="1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C7D3"/>
        </a:solidFill>
        <a:ln>
          <a:solidFill>
            <a:srgbClr val="7A1F7F"/>
          </a:solidFill>
        </a:ln>
      </a:spPr>
      <a:bodyPr rtlCol="0" anchor="ctr"/>
      <a:lstStyle>
        <a:defPPr marL="0" marR="0" indent="0" algn="l" defTabSz="1244569" rtl="0" eaLnBrk="1" fontAlgn="auto" latinLnBrk="0" hangingPunct="1">
          <a:lnSpc>
            <a:spcPct val="90000"/>
          </a:lnSpc>
          <a:spcBef>
            <a:spcPts val="0"/>
          </a:spcBef>
          <a:spcAft>
            <a:spcPct val="15000"/>
          </a:spcAft>
          <a:buClrTx/>
          <a:buSzTx/>
          <a:buFontTx/>
          <a:buNone/>
          <a:tabLst/>
          <a:defRPr kumimoji="0" sz="2400" b="1" i="0" u="none" strike="noStrike" kern="1200" cap="none" spc="0" normalizeH="0" baseline="0" noProof="0" dirty="0" smtClean="0">
            <a:ln>
              <a:noFill/>
            </a:ln>
            <a:solidFill>
              <a:srgbClr val="7A1F7F"/>
            </a:solidFill>
            <a:effectLst/>
            <a:uLnTx/>
            <a:uFillTx/>
            <a:latin typeface="Verdana" panose="020B0604030504040204" pitchFamily="34" charset="0"/>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2897</TotalTime>
  <Words>3317</Words>
  <Application>Microsoft Office PowerPoint</Application>
  <PresentationFormat>On-screen Show (4:3)</PresentationFormat>
  <Paragraphs>429</Paragraphs>
  <Slides>28</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Effra</vt:lpstr>
      <vt:lpstr>Open Sans</vt:lpstr>
      <vt:lpstr>Open Sans Semibold</vt:lpstr>
      <vt:lpstr>Roboto</vt:lpstr>
      <vt:lpstr>Tahoma</vt:lpstr>
      <vt:lpstr>Verdana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What can you see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 Think outside the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watching  and happy researching!</vt:lpstr>
      <vt:lpstr>PowerPoint Presentation</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Aston</dc:creator>
  <cp:lastModifiedBy>Claire Hodkinson</cp:lastModifiedBy>
  <cp:revision>94</cp:revision>
  <dcterms:created xsi:type="dcterms:W3CDTF">2018-10-01T08:43:41Z</dcterms:created>
  <dcterms:modified xsi:type="dcterms:W3CDTF">2021-08-24T15:54:03Z</dcterms:modified>
</cp:coreProperties>
</file>