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0" r:id="rId1"/>
    <p:sldMasterId id="2147483727" r:id="rId2"/>
    <p:sldMasterId id="2147483745" r:id="rId3"/>
    <p:sldMasterId id="2147483758" r:id="rId4"/>
    <p:sldMasterId id="2147483793" r:id="rId5"/>
    <p:sldMasterId id="2147483826" r:id="rId6"/>
  </p:sldMasterIdLst>
  <p:notesMasterIdLst>
    <p:notesMasterId r:id="rId54"/>
  </p:notesMasterIdLst>
  <p:handoutMasterIdLst>
    <p:handoutMasterId r:id="rId55"/>
  </p:handoutMasterIdLst>
  <p:sldIdLst>
    <p:sldId id="334" r:id="rId7"/>
    <p:sldId id="479" r:id="rId8"/>
    <p:sldId id="373" r:id="rId9"/>
    <p:sldId id="494" r:id="rId10"/>
    <p:sldId id="480" r:id="rId11"/>
    <p:sldId id="515" r:id="rId12"/>
    <p:sldId id="510" r:id="rId13"/>
    <p:sldId id="511" r:id="rId14"/>
    <p:sldId id="512" r:id="rId15"/>
    <p:sldId id="513" r:id="rId16"/>
    <p:sldId id="481" r:id="rId17"/>
    <p:sldId id="500" r:id="rId18"/>
    <p:sldId id="501" r:id="rId19"/>
    <p:sldId id="502" r:id="rId20"/>
    <p:sldId id="503" r:id="rId21"/>
    <p:sldId id="484" r:id="rId22"/>
    <p:sldId id="486" r:id="rId23"/>
    <p:sldId id="492" r:id="rId24"/>
    <p:sldId id="487" r:id="rId25"/>
    <p:sldId id="490" r:id="rId26"/>
    <p:sldId id="491" r:id="rId27"/>
    <p:sldId id="488" r:id="rId28"/>
    <p:sldId id="489" r:id="rId29"/>
    <p:sldId id="493" r:id="rId30"/>
    <p:sldId id="505" r:id="rId31"/>
    <p:sldId id="495" r:id="rId32"/>
    <p:sldId id="482" r:id="rId33"/>
    <p:sldId id="440" r:id="rId34"/>
    <p:sldId id="470" r:id="rId35"/>
    <p:sldId id="471" r:id="rId36"/>
    <p:sldId id="443" r:id="rId37"/>
    <p:sldId id="473" r:id="rId38"/>
    <p:sldId id="444" r:id="rId39"/>
    <p:sldId id="461" r:id="rId40"/>
    <p:sldId id="472" r:id="rId41"/>
    <p:sldId id="496" r:id="rId42"/>
    <p:sldId id="497" r:id="rId43"/>
    <p:sldId id="506" r:id="rId44"/>
    <p:sldId id="499" r:id="rId45"/>
    <p:sldId id="507" r:id="rId46"/>
    <p:sldId id="514" r:id="rId47"/>
    <p:sldId id="508" r:id="rId48"/>
    <p:sldId id="509" r:id="rId49"/>
    <p:sldId id="504" r:id="rId50"/>
    <p:sldId id="463" r:id="rId51"/>
    <p:sldId id="409" r:id="rId52"/>
    <p:sldId id="424" r:id="rId53"/>
  </p:sldIdLst>
  <p:sldSz cx="9144000" cy="6858000" type="screen4x3"/>
  <p:notesSz cx="7315200" cy="9601200"/>
  <p:embeddedFontLst>
    <p:embeddedFont>
      <p:font typeface="Open Sans" panose="020B0604020202020204" charset="0"/>
      <p:regular r:id="rId56"/>
      <p:bold r:id="rId57"/>
      <p:italic r:id="rId58"/>
      <p:boldItalic r:id="rId59"/>
    </p:embeddedFont>
    <p:embeddedFont>
      <p:font typeface="SimHei" panose="020B0604020202020204" charset="-122"/>
      <p:regular r:id="rId60"/>
    </p:embeddedFont>
    <p:embeddedFont>
      <p:font typeface="Verdana" panose="020B0604030504040204" pitchFamily="34" charset="0"/>
      <p:regular r:id="rId61"/>
      <p:bold r:id="rId62"/>
      <p:italic r:id="rId63"/>
      <p:boldItalic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Cambria Math" panose="02040503050406030204" pitchFamily="18" charset="0"/>
      <p:regular r:id="rId69"/>
    </p:embeddedFont>
    <p:embeddedFont>
      <p:font typeface="Open Sans Semibold" panose="020B0604020202020204" charset="0"/>
      <p:bold r:id="rId70"/>
      <p:boldItalic r:id="rId71"/>
    </p:embeddedFont>
    <p:embeddedFont>
      <p:font typeface="Tahoma" panose="020B0604030504040204" pitchFamily="34" charset="0"/>
      <p:regular r:id="rId72"/>
      <p:bold r:id="rId73"/>
    </p:embeddedFont>
    <p:embeddedFont>
      <p:font typeface="SimSun" panose="02010600030101010101" pitchFamily="2" charset="-122"/>
      <p:regular r:id="rId74"/>
    </p:embeddedFont>
    <p:embeddedFont>
      <p:font typeface="Roboto" panose="020B0604020202020204" charset="0"/>
      <p:regular r:id="rId75"/>
      <p:bold r:id="rId76"/>
      <p:italic r:id="rId77"/>
      <p:boldItalic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7">
          <p15:clr>
            <a:srgbClr val="A4A3A4"/>
          </p15:clr>
        </p15:guide>
        <p15:guide id="2" orient="horz" pos="119">
          <p15:clr>
            <a:srgbClr val="A4A3A4"/>
          </p15:clr>
        </p15:guide>
        <p15:guide id="3" pos="2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3885" autoAdjust="0"/>
  </p:normalViewPr>
  <p:slideViewPr>
    <p:cSldViewPr>
      <p:cViewPr varScale="1">
        <p:scale>
          <a:sx n="115" d="100"/>
          <a:sy n="115" d="100"/>
        </p:scale>
        <p:origin x="756" y="108"/>
      </p:cViewPr>
      <p:guideLst>
        <p:guide orient="horz" pos="527"/>
        <p:guide orient="horz" pos="119"/>
        <p:guide pos="2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handoutMaster" Target="handoutMasters/handoutMaster1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76" Type="http://schemas.openxmlformats.org/officeDocument/2006/relationships/font" Target="fonts/font21.fntdata"/><Relationship Id="rId7" Type="http://schemas.openxmlformats.org/officeDocument/2006/relationships/slide" Target="slides/slide1.xml"/><Relationship Id="rId71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font" Target="fonts/font19.fntdata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6.fntdata"/><Relationship Id="rId82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font" Target="fonts/font23.fnt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font" Target="fonts/font22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17.fntdata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font" Target="fonts/font2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375584370696022E-2"/>
          <c:y val="0.17752631747157469"/>
          <c:w val="0.91800922031590859"/>
          <c:h val="0.5745427068225296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Item 1</c:v>
                </c:pt>
              </c:strCache>
            </c:strRef>
          </c:tx>
          <c:spPr>
            <a:solidFill>
              <a:srgbClr val="FDB828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FDA-475B-9BCE-C31E4DFF837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FDA-475B-9BCE-C31E4DFF837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FDA-475B-9BCE-C31E4DFF837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FDA-475B-9BCE-C31E4DFF8375}"/>
              </c:ext>
            </c:extLst>
          </c:dPt>
          <c:dLbls>
            <c:delete val="1"/>
          </c:dLbls>
          <c:val>
            <c:numRef>
              <c:f>Sheet1!$A$2</c:f>
              <c:numCache>
                <c:formatCode>General</c:formatCode>
                <c:ptCount val="1"/>
                <c:pt idx="0">
                  <c:v>8.1999999999999993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DA-475B-9BCE-C31E4DFF8375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Item 2</c:v>
                </c:pt>
              </c:strCache>
            </c:strRef>
          </c:tx>
          <c:spPr>
            <a:solidFill>
              <a:srgbClr val="7A1F7F"/>
            </a:solidFill>
          </c:spPr>
          <c:invertIfNegative val="0"/>
          <c:dLbls>
            <c:delete val="1"/>
          </c:dLbls>
          <c:val>
            <c:numRef>
              <c:f>Sheet1!$B$2</c:f>
              <c:numCache>
                <c:formatCode>General</c:formatCode>
                <c:ptCount val="1"/>
                <c:pt idx="0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FDA-475B-9BCE-C31E4DFF8375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Item 3</c:v>
                </c:pt>
              </c:strCache>
            </c:strRef>
          </c:tx>
          <c:spPr>
            <a:solidFill>
              <a:srgbClr val="009B9B"/>
            </a:solidFill>
          </c:spPr>
          <c:invertIfNegative val="0"/>
          <c:dLbls>
            <c:delete val="1"/>
          </c:dLbls>
          <c:val>
            <c:numRef>
              <c:f>Sheet1!$C$2</c:f>
              <c:numCache>
                <c:formatCode>General</c:formatCode>
                <c:ptCount val="1"/>
                <c:pt idx="0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FDA-475B-9BCE-C31E4DFF8375}"/>
            </c:ext>
          </c:extLst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Item 4</c:v>
                </c:pt>
              </c:strCache>
            </c:strRef>
          </c:tx>
          <c:spPr>
            <a:solidFill>
              <a:srgbClr val="88898C"/>
            </a:solidFill>
          </c:spPr>
          <c:invertIfNegative val="0"/>
          <c:dLbls>
            <c:delete val="1"/>
          </c:dLbls>
          <c:val>
            <c:numRef>
              <c:f>Sheet1!$D$2</c:f>
              <c:numCache>
                <c:formatCode>General</c:formatCode>
                <c:ptCount val="1"/>
                <c:pt idx="0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FDA-475B-9BCE-C31E4DFF8375}"/>
            </c:ext>
          </c:extLst>
        </c:ser>
        <c:ser>
          <c:idx val="4"/>
          <c:order val="4"/>
          <c:tx>
            <c:strRef>
              <c:f>Sheet1!$E$1</c:f>
              <c:strCache>
                <c:ptCount val="1"/>
                <c:pt idx="0">
                  <c:v>Item 5</c:v>
                </c:pt>
              </c:strCache>
            </c:strRef>
          </c:tx>
          <c:spPr>
            <a:solidFill>
              <a:srgbClr val="C81976"/>
            </a:solidFill>
          </c:spPr>
          <c:invertIfNegative val="0"/>
          <c:dLbls>
            <c:delete val="1"/>
          </c:dLbls>
          <c:val>
            <c:numRef>
              <c:f>Sheet1!$E$2</c:f>
              <c:numCache>
                <c:formatCode>General</c:formatCode>
                <c:ptCount val="1"/>
                <c:pt idx="0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FDA-475B-9BCE-C31E4DFF837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37314560"/>
        <c:axId val="37316096"/>
      </c:barChart>
      <c:catAx>
        <c:axId val="373145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316096"/>
        <c:crossesAt val="10"/>
        <c:auto val="1"/>
        <c:lblAlgn val="ctr"/>
        <c:lblOffset val="100"/>
        <c:noMultiLvlLbl val="0"/>
      </c:catAx>
      <c:valAx>
        <c:axId val="37316096"/>
        <c:scaling>
          <c:orientation val="minMax"/>
          <c:max val="1"/>
        </c:scaling>
        <c:delete val="0"/>
        <c:axPos val="b"/>
        <c:majorGridlines>
          <c:spPr>
            <a:ln>
              <a:solidFill>
                <a:schemeClr val="bg1">
                  <a:lumMod val="50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>
                    <a:latin typeface="Open Sans"/>
                  </a:defRPr>
                </a:pPr>
                <a:r>
                  <a:rPr lang="en-GB" dirty="0" smtClean="0">
                    <a:latin typeface="Open Sans"/>
                  </a:rPr>
                  <a:t>Distribution</a:t>
                </a:r>
                <a:endParaRPr lang="en-GB" dirty="0">
                  <a:latin typeface="Open Sans"/>
                </a:endParaRPr>
              </a:p>
            </c:rich>
          </c:tx>
          <c:layout>
            <c:manualLayout>
              <c:xMode val="edge"/>
              <c:yMode val="edge"/>
              <c:x val="0.45914849849134926"/>
              <c:y val="0.88954442657056365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3731456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3.1248732504148568E-2"/>
          <c:y val="1.4496106216508669E-2"/>
          <c:w val="0.92770424097498871"/>
          <c:h val="0.12362952822593533"/>
        </c:manualLayout>
      </c:layout>
      <c:overlay val="0"/>
      <c:txPr>
        <a:bodyPr/>
        <a:lstStyle/>
        <a:p>
          <a:pPr>
            <a:defRPr sz="2000">
              <a:solidFill>
                <a:schemeClr val="tx1">
                  <a:lumMod val="75000"/>
                  <a:lumOff val="2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11804289881473E-2"/>
          <c:y val="0.32135950943722302"/>
          <c:w val="0.93642051709589647"/>
          <c:h val="0.600446863928699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7A1F7F"/>
              </a:solidFill>
            </c:spPr>
            <c:extLst>
              <c:ext xmlns:c16="http://schemas.microsoft.com/office/drawing/2014/chart" uri="{C3380CC4-5D6E-409C-BE32-E72D297353CC}">
                <c16:uniqueId val="{00000001-F5A2-4A56-BA4A-D5079C0E7928}"/>
              </c:ext>
            </c:extLst>
          </c:dPt>
          <c:dPt>
            <c:idx val="1"/>
            <c:invertIfNegative val="0"/>
            <c:bubble3D val="0"/>
            <c:spPr>
              <a:solidFill>
                <a:srgbClr val="C81976"/>
              </a:solidFill>
            </c:spPr>
            <c:extLst>
              <c:ext xmlns:c16="http://schemas.microsoft.com/office/drawing/2014/chart" uri="{C3380CC4-5D6E-409C-BE32-E72D297353CC}">
                <c16:uniqueId val="{00000003-F5A2-4A56-BA4A-D5079C0E7928}"/>
              </c:ext>
            </c:extLst>
          </c:dPt>
          <c:dPt>
            <c:idx val="2"/>
            <c:invertIfNegative val="0"/>
            <c:bubble3D val="0"/>
            <c:spPr>
              <a:solidFill>
                <a:srgbClr val="88898C"/>
              </a:solidFill>
            </c:spPr>
            <c:extLst>
              <c:ext xmlns:c16="http://schemas.microsoft.com/office/drawing/2014/chart" uri="{C3380CC4-5D6E-409C-BE32-E72D297353CC}">
                <c16:uniqueId val="{00000005-F5A2-4A56-BA4A-D5079C0E7928}"/>
              </c:ext>
            </c:extLst>
          </c:dPt>
          <c:dPt>
            <c:idx val="3"/>
            <c:invertIfNegative val="0"/>
            <c:bubble3D val="0"/>
            <c:spPr>
              <a:solidFill>
                <a:srgbClr val="FDB828"/>
              </a:solidFill>
            </c:spPr>
            <c:extLst>
              <c:ext xmlns:c16="http://schemas.microsoft.com/office/drawing/2014/chart" uri="{C3380CC4-5D6E-409C-BE32-E72D297353CC}">
                <c16:uniqueId val="{00000007-F5A2-4A56-BA4A-D5079C0E792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Item 1</c:v>
                </c:pt>
                <c:pt idx="1">
                  <c:v>Item 2</c:v>
                </c:pt>
                <c:pt idx="2">
                  <c:v>Item 3</c:v>
                </c:pt>
                <c:pt idx="3">
                  <c:v>Item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A2-4A56-BA4A-D5079C0E79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6327168"/>
        <c:axId val="76337152"/>
      </c:barChart>
      <c:catAx>
        <c:axId val="76327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6337152"/>
        <c:crosses val="autoZero"/>
        <c:auto val="1"/>
        <c:lblAlgn val="ctr"/>
        <c:lblOffset val="100"/>
        <c:noMultiLvlLbl val="0"/>
      </c:catAx>
      <c:valAx>
        <c:axId val="76337152"/>
        <c:scaling>
          <c:orientation val="minMax"/>
        </c:scaling>
        <c:delete val="0"/>
        <c:axPos val="l"/>
        <c:majorGridlines>
          <c:spPr>
            <a:ln w="6985"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76327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018495649243742"/>
          <c:y val="4.2959732869187375E-2"/>
          <c:w val="0.11703566454048722"/>
          <c:h val="0.23649779654112507"/>
        </c:manualLayout>
      </c:layout>
      <c:overlay val="0"/>
      <c:txPr>
        <a:bodyPr/>
        <a:lstStyle/>
        <a:p>
          <a:pPr>
            <a:defRPr sz="2000">
              <a:solidFill>
                <a:schemeClr val="tx1">
                  <a:lumMod val="75000"/>
                  <a:lumOff val="2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128595848024689E-2"/>
          <c:y val="0.24227955135632059"/>
          <c:w val="0.90941576666920065"/>
          <c:h val="0.63505932185801084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Item 1</c:v>
                </c:pt>
              </c:strCache>
            </c:strRef>
          </c:tx>
          <c:spPr>
            <a:ln>
              <a:solidFill>
                <a:srgbClr val="88898C"/>
              </a:solidFill>
            </a:ln>
          </c:spPr>
          <c:marker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88898C"/>
                </a:solidFill>
              </a:ln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B9E4-4101-BD05-8505968874CF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B9E4-4101-BD05-8505968874CF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B9E4-4101-BD05-8505968874CF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B9E4-4101-BD05-8505968874CF}"/>
              </c:ext>
            </c:extLst>
          </c:dPt>
          <c:cat>
            <c:strRef>
              <c:f>Sheet1!$A$2:$A$5</c:f>
              <c:strCache>
                <c:ptCount val="4"/>
                <c:pt idx="0">
                  <c:v>month 1</c:v>
                </c:pt>
                <c:pt idx="1">
                  <c:v>month 2</c:v>
                </c:pt>
                <c:pt idx="2">
                  <c:v>month 3</c:v>
                </c:pt>
                <c:pt idx="3">
                  <c:v>month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5</c:v>
                </c:pt>
                <c:pt idx="2">
                  <c:v>2</c:v>
                </c:pt>
                <c:pt idx="3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9E4-4101-BD05-8505968874C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Item 2</c:v>
                </c:pt>
              </c:strCache>
            </c:strRef>
          </c:tx>
          <c:spPr>
            <a:ln>
              <a:solidFill>
                <a:srgbClr val="7A1F7F"/>
              </a:solidFill>
            </a:ln>
          </c:spPr>
          <c:marker>
            <c:spPr>
              <a:ln>
                <a:solidFill>
                  <a:srgbClr val="7A1F7F"/>
                </a:solidFill>
              </a:ln>
            </c:spPr>
          </c:marker>
          <c:dPt>
            <c:idx val="0"/>
            <c:marker>
              <c:spPr>
                <a:solidFill>
                  <a:srgbClr val="7A1F7F"/>
                </a:solidFill>
                <a:ln>
                  <a:solidFill>
                    <a:srgbClr val="7A1F7F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B9E4-4101-BD05-8505968874CF}"/>
              </c:ext>
            </c:extLst>
          </c:dPt>
          <c:dPt>
            <c:idx val="1"/>
            <c:marker>
              <c:spPr>
                <a:solidFill>
                  <a:srgbClr val="7A1F7F"/>
                </a:solidFill>
                <a:ln>
                  <a:solidFill>
                    <a:srgbClr val="7A1F7F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B9E4-4101-BD05-8505968874CF}"/>
              </c:ext>
            </c:extLst>
          </c:dPt>
          <c:dPt>
            <c:idx val="2"/>
            <c:marker>
              <c:spPr>
                <a:solidFill>
                  <a:srgbClr val="7A1F7F"/>
                </a:solidFill>
                <a:ln>
                  <a:solidFill>
                    <a:srgbClr val="7A1F7F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B9E4-4101-BD05-8505968874CF}"/>
              </c:ext>
            </c:extLst>
          </c:dPt>
          <c:dPt>
            <c:idx val="3"/>
            <c:marker>
              <c:spPr>
                <a:solidFill>
                  <a:srgbClr val="7A1F7F"/>
                </a:solidFill>
                <a:ln>
                  <a:solidFill>
                    <a:srgbClr val="7A1F7F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B9E4-4101-BD05-8505968874CF}"/>
              </c:ext>
            </c:extLst>
          </c:dPt>
          <c:cat>
            <c:strRef>
              <c:f>Sheet1!$A$2:$A$5</c:f>
              <c:strCache>
                <c:ptCount val="4"/>
                <c:pt idx="0">
                  <c:v>month 1</c:v>
                </c:pt>
                <c:pt idx="1">
                  <c:v>month 2</c:v>
                </c:pt>
                <c:pt idx="2">
                  <c:v>month 3</c:v>
                </c:pt>
                <c:pt idx="3">
                  <c:v>month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B9E4-4101-BD05-8505968874C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Item 3</c:v>
                </c:pt>
              </c:strCache>
            </c:strRef>
          </c:tx>
          <c:spPr>
            <a:ln>
              <a:solidFill>
                <a:srgbClr val="009B9B"/>
              </a:solidFill>
            </a:ln>
          </c:spPr>
          <c:marker>
            <c:spPr>
              <a:solidFill>
                <a:srgbClr val="009B9B"/>
              </a:solidFill>
              <a:ln>
                <a:solidFill>
                  <a:srgbClr val="009B9B"/>
                </a:solidFill>
              </a:ln>
            </c:spPr>
          </c:marker>
          <c:cat>
            <c:strRef>
              <c:f>Sheet1!$A$2:$A$5</c:f>
              <c:strCache>
                <c:ptCount val="4"/>
                <c:pt idx="0">
                  <c:v>month 1</c:v>
                </c:pt>
                <c:pt idx="1">
                  <c:v>month 2</c:v>
                </c:pt>
                <c:pt idx="2">
                  <c:v>month 3</c:v>
                </c:pt>
                <c:pt idx="3">
                  <c:v>month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5</c:v>
                </c:pt>
                <c:pt idx="2">
                  <c:v>9</c:v>
                </c:pt>
                <c:pt idx="3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B9E4-4101-BD05-8505968874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395840"/>
        <c:axId val="37410304"/>
      </c:lineChart>
      <c:catAx>
        <c:axId val="37395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pPr>
            <a:endParaRPr lang="en-US"/>
          </a:p>
        </c:txPr>
        <c:crossAx val="37410304"/>
        <c:crosses val="autoZero"/>
        <c:auto val="1"/>
        <c:lblAlgn val="ctr"/>
        <c:lblOffset val="100"/>
        <c:noMultiLvlLbl val="0"/>
      </c:catAx>
      <c:valAx>
        <c:axId val="37410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pPr>
            <a:endParaRPr lang="en-US"/>
          </a:p>
        </c:txPr>
        <c:crossAx val="37395840"/>
        <c:crosses val="autoZero"/>
        <c:crossBetween val="between"/>
      </c:valAx>
    </c:plotArea>
    <c:legend>
      <c:legendPos val="tr"/>
      <c:layout>
        <c:manualLayout>
          <c:xMode val="edge"/>
          <c:yMode val="edge"/>
          <c:x val="0.83995238954930929"/>
          <c:y val="9.7539316619141118E-4"/>
          <c:w val="0.15153084842424913"/>
          <c:h val="0.19282039649915445"/>
        </c:manualLayout>
      </c:layout>
      <c:overlay val="0"/>
      <c:txPr>
        <a:bodyPr/>
        <a:lstStyle/>
        <a:p>
          <a:pPr>
            <a:defRPr sz="1600">
              <a:solidFill>
                <a:schemeClr val="tx1">
                  <a:lumMod val="75000"/>
                  <a:lumOff val="2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375584370696022E-2"/>
          <c:y val="0.17752631747157469"/>
          <c:w val="0.91800922031590859"/>
          <c:h val="0.5745427068225296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Item 1</c:v>
                </c:pt>
              </c:strCache>
            </c:strRef>
          </c:tx>
          <c:spPr>
            <a:solidFill>
              <a:srgbClr val="FDB828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AF8-462B-B8A5-FBE668AA727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AF8-462B-B8A5-FBE668AA727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AF8-462B-B8A5-FBE668AA727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AF8-462B-B8A5-FBE668AA727B}"/>
              </c:ext>
            </c:extLst>
          </c:dPt>
          <c:dLbls>
            <c:delete val="1"/>
          </c:dLbls>
          <c:val>
            <c:numRef>
              <c:f>Sheet1!$A$2</c:f>
              <c:numCache>
                <c:formatCode>General</c:formatCode>
                <c:ptCount val="1"/>
                <c:pt idx="0">
                  <c:v>8.1999999999999993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AF8-462B-B8A5-FBE668AA727B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Item 2</c:v>
                </c:pt>
              </c:strCache>
            </c:strRef>
          </c:tx>
          <c:spPr>
            <a:solidFill>
              <a:srgbClr val="7A1F7F"/>
            </a:solidFill>
          </c:spPr>
          <c:invertIfNegative val="0"/>
          <c:dLbls>
            <c:delete val="1"/>
          </c:dLbls>
          <c:val>
            <c:numRef>
              <c:f>Sheet1!$B$2</c:f>
              <c:numCache>
                <c:formatCode>General</c:formatCode>
                <c:ptCount val="1"/>
                <c:pt idx="0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AF8-462B-B8A5-FBE668AA727B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Item 3</c:v>
                </c:pt>
              </c:strCache>
            </c:strRef>
          </c:tx>
          <c:spPr>
            <a:solidFill>
              <a:srgbClr val="009B9B"/>
            </a:solidFill>
          </c:spPr>
          <c:invertIfNegative val="0"/>
          <c:dLbls>
            <c:delete val="1"/>
          </c:dLbls>
          <c:val>
            <c:numRef>
              <c:f>Sheet1!$C$2</c:f>
              <c:numCache>
                <c:formatCode>General</c:formatCode>
                <c:ptCount val="1"/>
                <c:pt idx="0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AF8-462B-B8A5-FBE668AA727B}"/>
            </c:ext>
          </c:extLst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Item 4</c:v>
                </c:pt>
              </c:strCache>
            </c:strRef>
          </c:tx>
          <c:spPr>
            <a:solidFill>
              <a:srgbClr val="88898C"/>
            </a:solidFill>
          </c:spPr>
          <c:invertIfNegative val="0"/>
          <c:dLbls>
            <c:delete val="1"/>
          </c:dLbls>
          <c:val>
            <c:numRef>
              <c:f>Sheet1!$D$2</c:f>
              <c:numCache>
                <c:formatCode>General</c:formatCode>
                <c:ptCount val="1"/>
                <c:pt idx="0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AF8-462B-B8A5-FBE668AA727B}"/>
            </c:ext>
          </c:extLst>
        </c:ser>
        <c:ser>
          <c:idx val="4"/>
          <c:order val="4"/>
          <c:tx>
            <c:strRef>
              <c:f>Sheet1!$E$1</c:f>
              <c:strCache>
                <c:ptCount val="1"/>
                <c:pt idx="0">
                  <c:v>Item 5</c:v>
                </c:pt>
              </c:strCache>
            </c:strRef>
          </c:tx>
          <c:spPr>
            <a:solidFill>
              <a:srgbClr val="C81976"/>
            </a:solidFill>
          </c:spPr>
          <c:invertIfNegative val="0"/>
          <c:dLbls>
            <c:delete val="1"/>
          </c:dLbls>
          <c:val>
            <c:numRef>
              <c:f>Sheet1!$E$2</c:f>
              <c:numCache>
                <c:formatCode>General</c:formatCode>
                <c:ptCount val="1"/>
                <c:pt idx="0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F8-462B-B8A5-FBE668AA727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97780608"/>
        <c:axId val="197782144"/>
      </c:barChart>
      <c:catAx>
        <c:axId val="197780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7782144"/>
        <c:crossesAt val="10"/>
        <c:auto val="1"/>
        <c:lblAlgn val="ctr"/>
        <c:lblOffset val="100"/>
        <c:noMultiLvlLbl val="0"/>
      </c:catAx>
      <c:valAx>
        <c:axId val="197782144"/>
        <c:scaling>
          <c:orientation val="minMax"/>
          <c:max val="1"/>
        </c:scaling>
        <c:delete val="0"/>
        <c:axPos val="b"/>
        <c:majorGridlines>
          <c:spPr>
            <a:ln>
              <a:solidFill>
                <a:schemeClr val="bg1">
                  <a:lumMod val="50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>
                    <a:latin typeface="Open Sans"/>
                  </a:defRPr>
                </a:pPr>
                <a:r>
                  <a:rPr lang="en-GB" dirty="0" smtClean="0">
                    <a:latin typeface="Open Sans"/>
                  </a:rPr>
                  <a:t>Distribution</a:t>
                </a:r>
                <a:endParaRPr lang="en-GB" dirty="0">
                  <a:latin typeface="Open Sans"/>
                </a:endParaRPr>
              </a:p>
            </c:rich>
          </c:tx>
          <c:layout>
            <c:manualLayout>
              <c:xMode val="edge"/>
              <c:yMode val="edge"/>
              <c:x val="0.45914849849134926"/>
              <c:y val="0.88954442657056365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19778060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3.1248732504148568E-2"/>
          <c:y val="1.4496106216508669E-2"/>
          <c:w val="0.92770424097498871"/>
          <c:h val="0.12362952822593533"/>
        </c:manualLayout>
      </c:layout>
      <c:overlay val="0"/>
      <c:txPr>
        <a:bodyPr/>
        <a:lstStyle/>
        <a:p>
          <a:pPr>
            <a:defRPr sz="2000">
              <a:solidFill>
                <a:schemeClr val="tx1">
                  <a:lumMod val="75000"/>
                  <a:lumOff val="2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11804289881473E-2"/>
          <c:y val="0.32135950943722302"/>
          <c:w val="0.93642051709589647"/>
          <c:h val="0.600446863928699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7A1F7F"/>
              </a:solidFill>
            </c:spPr>
            <c:extLst>
              <c:ext xmlns:c16="http://schemas.microsoft.com/office/drawing/2014/chart" uri="{C3380CC4-5D6E-409C-BE32-E72D297353CC}">
                <c16:uniqueId val="{00000001-9165-49E3-9397-B81CE50A29BF}"/>
              </c:ext>
            </c:extLst>
          </c:dPt>
          <c:dPt>
            <c:idx val="1"/>
            <c:invertIfNegative val="0"/>
            <c:bubble3D val="0"/>
            <c:spPr>
              <a:solidFill>
                <a:srgbClr val="C81976"/>
              </a:solidFill>
            </c:spPr>
            <c:extLst>
              <c:ext xmlns:c16="http://schemas.microsoft.com/office/drawing/2014/chart" uri="{C3380CC4-5D6E-409C-BE32-E72D297353CC}">
                <c16:uniqueId val="{00000003-9165-49E3-9397-B81CE50A29BF}"/>
              </c:ext>
            </c:extLst>
          </c:dPt>
          <c:dPt>
            <c:idx val="2"/>
            <c:invertIfNegative val="0"/>
            <c:bubble3D val="0"/>
            <c:spPr>
              <a:solidFill>
                <a:srgbClr val="88898C"/>
              </a:solidFill>
            </c:spPr>
            <c:extLst>
              <c:ext xmlns:c16="http://schemas.microsoft.com/office/drawing/2014/chart" uri="{C3380CC4-5D6E-409C-BE32-E72D297353CC}">
                <c16:uniqueId val="{00000005-9165-49E3-9397-B81CE50A29BF}"/>
              </c:ext>
            </c:extLst>
          </c:dPt>
          <c:dPt>
            <c:idx val="3"/>
            <c:invertIfNegative val="0"/>
            <c:bubble3D val="0"/>
            <c:spPr>
              <a:solidFill>
                <a:srgbClr val="FDB828"/>
              </a:solidFill>
            </c:spPr>
            <c:extLst>
              <c:ext xmlns:c16="http://schemas.microsoft.com/office/drawing/2014/chart" uri="{C3380CC4-5D6E-409C-BE32-E72D297353CC}">
                <c16:uniqueId val="{00000007-9165-49E3-9397-B81CE50A29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Item 1</c:v>
                </c:pt>
                <c:pt idx="1">
                  <c:v>Item 2</c:v>
                </c:pt>
                <c:pt idx="2">
                  <c:v>Item 3</c:v>
                </c:pt>
                <c:pt idx="3">
                  <c:v>Item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165-49E3-9397-B81CE50A29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97826048"/>
        <c:axId val="197827584"/>
      </c:barChart>
      <c:catAx>
        <c:axId val="197826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7827584"/>
        <c:crosses val="autoZero"/>
        <c:auto val="1"/>
        <c:lblAlgn val="ctr"/>
        <c:lblOffset val="100"/>
        <c:noMultiLvlLbl val="0"/>
      </c:catAx>
      <c:valAx>
        <c:axId val="197827584"/>
        <c:scaling>
          <c:orientation val="minMax"/>
        </c:scaling>
        <c:delete val="0"/>
        <c:axPos val="l"/>
        <c:majorGridlines>
          <c:spPr>
            <a:ln w="6985"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978260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018495649243742"/>
          <c:y val="4.2959732869187375E-2"/>
          <c:w val="0.11703566454048722"/>
          <c:h val="0.23649779654112507"/>
        </c:manualLayout>
      </c:layout>
      <c:overlay val="0"/>
      <c:txPr>
        <a:bodyPr/>
        <a:lstStyle/>
        <a:p>
          <a:pPr>
            <a:defRPr sz="2000">
              <a:solidFill>
                <a:schemeClr val="tx1">
                  <a:lumMod val="75000"/>
                  <a:lumOff val="2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128595848024689E-2"/>
          <c:y val="0.24227955135632059"/>
          <c:w val="0.90941576666920065"/>
          <c:h val="0.63505932185801084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Item 1</c:v>
                </c:pt>
              </c:strCache>
            </c:strRef>
          </c:tx>
          <c:spPr>
            <a:ln>
              <a:solidFill>
                <a:srgbClr val="88898C"/>
              </a:solidFill>
            </a:ln>
          </c:spPr>
          <c:marker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88898C"/>
                </a:solidFill>
              </a:ln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ACD8-4E79-9E0C-8A70B320EB2B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ACD8-4E79-9E0C-8A70B320EB2B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ACD8-4E79-9E0C-8A70B320EB2B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ACD8-4E79-9E0C-8A70B320EB2B}"/>
              </c:ext>
            </c:extLst>
          </c:dPt>
          <c:cat>
            <c:strRef>
              <c:f>Sheet1!$A$2:$A$5</c:f>
              <c:strCache>
                <c:ptCount val="4"/>
                <c:pt idx="0">
                  <c:v>month 1</c:v>
                </c:pt>
                <c:pt idx="1">
                  <c:v>month 2</c:v>
                </c:pt>
                <c:pt idx="2">
                  <c:v>month 3</c:v>
                </c:pt>
                <c:pt idx="3">
                  <c:v>month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5</c:v>
                </c:pt>
                <c:pt idx="2">
                  <c:v>2</c:v>
                </c:pt>
                <c:pt idx="3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CD8-4E79-9E0C-8A70B320EB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Item 2</c:v>
                </c:pt>
              </c:strCache>
            </c:strRef>
          </c:tx>
          <c:spPr>
            <a:ln>
              <a:solidFill>
                <a:srgbClr val="7A1F7F"/>
              </a:solidFill>
            </a:ln>
          </c:spPr>
          <c:marker>
            <c:spPr>
              <a:ln>
                <a:solidFill>
                  <a:srgbClr val="7A1F7F"/>
                </a:solidFill>
              </a:ln>
            </c:spPr>
          </c:marker>
          <c:dPt>
            <c:idx val="0"/>
            <c:marker>
              <c:spPr>
                <a:solidFill>
                  <a:srgbClr val="7A1F7F"/>
                </a:solidFill>
                <a:ln>
                  <a:solidFill>
                    <a:srgbClr val="7A1F7F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ACD8-4E79-9E0C-8A70B320EB2B}"/>
              </c:ext>
            </c:extLst>
          </c:dPt>
          <c:dPt>
            <c:idx val="1"/>
            <c:marker>
              <c:spPr>
                <a:solidFill>
                  <a:srgbClr val="7A1F7F"/>
                </a:solidFill>
                <a:ln>
                  <a:solidFill>
                    <a:srgbClr val="7A1F7F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ACD8-4E79-9E0C-8A70B320EB2B}"/>
              </c:ext>
            </c:extLst>
          </c:dPt>
          <c:dPt>
            <c:idx val="2"/>
            <c:marker>
              <c:spPr>
                <a:solidFill>
                  <a:srgbClr val="7A1F7F"/>
                </a:solidFill>
                <a:ln>
                  <a:solidFill>
                    <a:srgbClr val="7A1F7F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ACD8-4E79-9E0C-8A70B320EB2B}"/>
              </c:ext>
            </c:extLst>
          </c:dPt>
          <c:dPt>
            <c:idx val="3"/>
            <c:marker>
              <c:spPr>
                <a:solidFill>
                  <a:srgbClr val="7A1F7F"/>
                </a:solidFill>
                <a:ln>
                  <a:solidFill>
                    <a:srgbClr val="7A1F7F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ACD8-4E79-9E0C-8A70B320EB2B}"/>
              </c:ext>
            </c:extLst>
          </c:dPt>
          <c:cat>
            <c:strRef>
              <c:f>Sheet1!$A$2:$A$5</c:f>
              <c:strCache>
                <c:ptCount val="4"/>
                <c:pt idx="0">
                  <c:v>month 1</c:v>
                </c:pt>
                <c:pt idx="1">
                  <c:v>month 2</c:v>
                </c:pt>
                <c:pt idx="2">
                  <c:v>month 3</c:v>
                </c:pt>
                <c:pt idx="3">
                  <c:v>month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ACD8-4E79-9E0C-8A70B320EB2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Item 3</c:v>
                </c:pt>
              </c:strCache>
            </c:strRef>
          </c:tx>
          <c:spPr>
            <a:ln>
              <a:solidFill>
                <a:srgbClr val="009B9B"/>
              </a:solidFill>
            </a:ln>
          </c:spPr>
          <c:marker>
            <c:spPr>
              <a:solidFill>
                <a:srgbClr val="009B9B"/>
              </a:solidFill>
              <a:ln>
                <a:solidFill>
                  <a:srgbClr val="009B9B"/>
                </a:solidFill>
              </a:ln>
            </c:spPr>
          </c:marker>
          <c:cat>
            <c:strRef>
              <c:f>Sheet1!$A$2:$A$5</c:f>
              <c:strCache>
                <c:ptCount val="4"/>
                <c:pt idx="0">
                  <c:v>month 1</c:v>
                </c:pt>
                <c:pt idx="1">
                  <c:v>month 2</c:v>
                </c:pt>
                <c:pt idx="2">
                  <c:v>month 3</c:v>
                </c:pt>
                <c:pt idx="3">
                  <c:v>month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5</c:v>
                </c:pt>
                <c:pt idx="2">
                  <c:v>9</c:v>
                </c:pt>
                <c:pt idx="3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ACD8-4E79-9E0C-8A70B320EB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702784"/>
        <c:axId val="199709056"/>
      </c:lineChart>
      <c:catAx>
        <c:axId val="199702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pPr>
            <a:endParaRPr lang="en-US"/>
          </a:p>
        </c:txPr>
        <c:crossAx val="199709056"/>
        <c:crosses val="autoZero"/>
        <c:auto val="1"/>
        <c:lblAlgn val="ctr"/>
        <c:lblOffset val="100"/>
        <c:noMultiLvlLbl val="0"/>
      </c:catAx>
      <c:valAx>
        <c:axId val="199709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pPr>
            <a:endParaRPr lang="en-US"/>
          </a:p>
        </c:txPr>
        <c:crossAx val="199702784"/>
        <c:crosses val="autoZero"/>
        <c:crossBetween val="between"/>
      </c:valAx>
    </c:plotArea>
    <c:legend>
      <c:legendPos val="tr"/>
      <c:layout>
        <c:manualLayout>
          <c:xMode val="edge"/>
          <c:yMode val="edge"/>
          <c:x val="0.83995238954930929"/>
          <c:y val="9.7539316619141118E-4"/>
          <c:w val="0.15153084842424913"/>
          <c:h val="0.19282039649915445"/>
        </c:manualLayout>
      </c:layout>
      <c:overlay val="0"/>
      <c:txPr>
        <a:bodyPr/>
        <a:lstStyle/>
        <a:p>
          <a:pPr>
            <a:defRPr sz="1600">
              <a:solidFill>
                <a:schemeClr val="tx1">
                  <a:lumMod val="75000"/>
                  <a:lumOff val="2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375584370696022E-2"/>
          <c:y val="0.17752631747157469"/>
          <c:w val="0.91800922031590859"/>
          <c:h val="0.5745427068225296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Item 1</c:v>
                </c:pt>
              </c:strCache>
            </c:strRef>
          </c:tx>
          <c:spPr>
            <a:solidFill>
              <a:srgbClr val="FDB828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99C-4E11-99E9-F12C0DA7389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99C-4E11-99E9-F12C0DA7389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99C-4E11-99E9-F12C0DA7389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99C-4E11-99E9-F12C0DA7389E}"/>
              </c:ext>
            </c:extLst>
          </c:dPt>
          <c:dLbls>
            <c:delete val="1"/>
          </c:dLbls>
          <c:val>
            <c:numRef>
              <c:f>Sheet1!$A$2</c:f>
              <c:numCache>
                <c:formatCode>General</c:formatCode>
                <c:ptCount val="1"/>
                <c:pt idx="0">
                  <c:v>8.1999999999999993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9C-4E11-99E9-F12C0DA7389E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Item 2</c:v>
                </c:pt>
              </c:strCache>
            </c:strRef>
          </c:tx>
          <c:spPr>
            <a:solidFill>
              <a:srgbClr val="7A1F7F"/>
            </a:solidFill>
          </c:spPr>
          <c:invertIfNegative val="0"/>
          <c:dLbls>
            <c:delete val="1"/>
          </c:dLbls>
          <c:val>
            <c:numRef>
              <c:f>Sheet1!$B$2</c:f>
              <c:numCache>
                <c:formatCode>General</c:formatCode>
                <c:ptCount val="1"/>
                <c:pt idx="0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99C-4E11-99E9-F12C0DA7389E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Item 3</c:v>
                </c:pt>
              </c:strCache>
            </c:strRef>
          </c:tx>
          <c:spPr>
            <a:solidFill>
              <a:srgbClr val="009B9B"/>
            </a:solidFill>
          </c:spPr>
          <c:invertIfNegative val="0"/>
          <c:dLbls>
            <c:delete val="1"/>
          </c:dLbls>
          <c:val>
            <c:numRef>
              <c:f>Sheet1!$C$2</c:f>
              <c:numCache>
                <c:formatCode>General</c:formatCode>
                <c:ptCount val="1"/>
                <c:pt idx="0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99C-4E11-99E9-F12C0DA7389E}"/>
            </c:ext>
          </c:extLst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Item 4</c:v>
                </c:pt>
              </c:strCache>
            </c:strRef>
          </c:tx>
          <c:spPr>
            <a:solidFill>
              <a:srgbClr val="88898C"/>
            </a:solidFill>
          </c:spPr>
          <c:invertIfNegative val="0"/>
          <c:dLbls>
            <c:delete val="1"/>
          </c:dLbls>
          <c:val>
            <c:numRef>
              <c:f>Sheet1!$D$2</c:f>
              <c:numCache>
                <c:formatCode>General</c:formatCode>
                <c:ptCount val="1"/>
                <c:pt idx="0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99C-4E11-99E9-F12C0DA7389E}"/>
            </c:ext>
          </c:extLst>
        </c:ser>
        <c:ser>
          <c:idx val="4"/>
          <c:order val="4"/>
          <c:tx>
            <c:strRef>
              <c:f>Sheet1!$E$1</c:f>
              <c:strCache>
                <c:ptCount val="1"/>
                <c:pt idx="0">
                  <c:v>Item 5</c:v>
                </c:pt>
              </c:strCache>
            </c:strRef>
          </c:tx>
          <c:spPr>
            <a:solidFill>
              <a:srgbClr val="C81976"/>
            </a:solidFill>
          </c:spPr>
          <c:invertIfNegative val="0"/>
          <c:dLbls>
            <c:delete val="1"/>
          </c:dLbls>
          <c:val>
            <c:numRef>
              <c:f>Sheet1!$E$2</c:f>
              <c:numCache>
                <c:formatCode>General</c:formatCode>
                <c:ptCount val="1"/>
                <c:pt idx="0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99C-4E11-99E9-F12C0DA738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87252992"/>
        <c:axId val="87254528"/>
      </c:barChart>
      <c:catAx>
        <c:axId val="872529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7254528"/>
        <c:crossesAt val="10"/>
        <c:auto val="1"/>
        <c:lblAlgn val="ctr"/>
        <c:lblOffset val="100"/>
        <c:noMultiLvlLbl val="0"/>
      </c:catAx>
      <c:valAx>
        <c:axId val="87254528"/>
        <c:scaling>
          <c:orientation val="minMax"/>
          <c:max val="1"/>
        </c:scaling>
        <c:delete val="0"/>
        <c:axPos val="b"/>
        <c:majorGridlines>
          <c:spPr>
            <a:ln>
              <a:solidFill>
                <a:schemeClr val="bg1">
                  <a:lumMod val="50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>
                    <a:latin typeface="Open Sans"/>
                  </a:defRPr>
                </a:pPr>
                <a:r>
                  <a:rPr lang="en-GB" dirty="0" smtClean="0">
                    <a:latin typeface="Open Sans"/>
                  </a:rPr>
                  <a:t>Distribution</a:t>
                </a:r>
                <a:endParaRPr lang="en-GB" dirty="0">
                  <a:latin typeface="Open Sans"/>
                </a:endParaRPr>
              </a:p>
            </c:rich>
          </c:tx>
          <c:layout>
            <c:manualLayout>
              <c:xMode val="edge"/>
              <c:yMode val="edge"/>
              <c:x val="0.45914849849134926"/>
              <c:y val="0.88954442657056365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8725299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3.1248732504148568E-2"/>
          <c:y val="1.4496106216508669E-2"/>
          <c:w val="0.92770424097498871"/>
          <c:h val="0.12362952822593533"/>
        </c:manualLayout>
      </c:layout>
      <c:overlay val="0"/>
      <c:txPr>
        <a:bodyPr/>
        <a:lstStyle/>
        <a:p>
          <a:pPr>
            <a:defRPr sz="2000">
              <a:solidFill>
                <a:schemeClr val="tx1">
                  <a:lumMod val="75000"/>
                  <a:lumOff val="2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11804289881473E-2"/>
          <c:y val="0.32135950943722302"/>
          <c:w val="0.93642051709589647"/>
          <c:h val="0.600446863928699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7A1F7F"/>
              </a:solidFill>
            </c:spPr>
            <c:extLst>
              <c:ext xmlns:c16="http://schemas.microsoft.com/office/drawing/2014/chart" uri="{C3380CC4-5D6E-409C-BE32-E72D297353CC}">
                <c16:uniqueId val="{00000001-43E9-446F-8608-D9C67396FDEE}"/>
              </c:ext>
            </c:extLst>
          </c:dPt>
          <c:dPt>
            <c:idx val="1"/>
            <c:invertIfNegative val="0"/>
            <c:bubble3D val="0"/>
            <c:spPr>
              <a:solidFill>
                <a:srgbClr val="C81976"/>
              </a:solidFill>
            </c:spPr>
            <c:extLst>
              <c:ext xmlns:c16="http://schemas.microsoft.com/office/drawing/2014/chart" uri="{C3380CC4-5D6E-409C-BE32-E72D297353CC}">
                <c16:uniqueId val="{00000003-43E9-446F-8608-D9C67396FDEE}"/>
              </c:ext>
            </c:extLst>
          </c:dPt>
          <c:dPt>
            <c:idx val="2"/>
            <c:invertIfNegative val="0"/>
            <c:bubble3D val="0"/>
            <c:spPr>
              <a:solidFill>
                <a:srgbClr val="88898C"/>
              </a:solidFill>
            </c:spPr>
            <c:extLst>
              <c:ext xmlns:c16="http://schemas.microsoft.com/office/drawing/2014/chart" uri="{C3380CC4-5D6E-409C-BE32-E72D297353CC}">
                <c16:uniqueId val="{00000005-43E9-446F-8608-D9C67396FDEE}"/>
              </c:ext>
            </c:extLst>
          </c:dPt>
          <c:dPt>
            <c:idx val="3"/>
            <c:invertIfNegative val="0"/>
            <c:bubble3D val="0"/>
            <c:spPr>
              <a:solidFill>
                <a:srgbClr val="FDB828"/>
              </a:solidFill>
            </c:spPr>
            <c:extLst>
              <c:ext xmlns:c16="http://schemas.microsoft.com/office/drawing/2014/chart" uri="{C3380CC4-5D6E-409C-BE32-E72D297353CC}">
                <c16:uniqueId val="{00000007-43E9-446F-8608-D9C67396FDE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 Semibold" panose="020B0706030804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Item 1</c:v>
                </c:pt>
                <c:pt idx="1">
                  <c:v>Item 2</c:v>
                </c:pt>
                <c:pt idx="2">
                  <c:v>Item 3</c:v>
                </c:pt>
                <c:pt idx="3">
                  <c:v>Item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3E9-446F-8608-D9C67396FD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7427712"/>
        <c:axId val="87437696"/>
      </c:barChart>
      <c:catAx>
        <c:axId val="87427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7437696"/>
        <c:crosses val="autoZero"/>
        <c:auto val="1"/>
        <c:lblAlgn val="ctr"/>
        <c:lblOffset val="100"/>
        <c:noMultiLvlLbl val="0"/>
      </c:catAx>
      <c:valAx>
        <c:axId val="87437696"/>
        <c:scaling>
          <c:orientation val="minMax"/>
        </c:scaling>
        <c:delete val="0"/>
        <c:axPos val="l"/>
        <c:majorGridlines>
          <c:spPr>
            <a:ln w="6985"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87427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018495649243742"/>
          <c:y val="4.2959732869187375E-2"/>
          <c:w val="0.11703566454048722"/>
          <c:h val="0.23649779654112507"/>
        </c:manualLayout>
      </c:layout>
      <c:overlay val="0"/>
      <c:txPr>
        <a:bodyPr/>
        <a:lstStyle/>
        <a:p>
          <a:pPr>
            <a:defRPr sz="2000">
              <a:solidFill>
                <a:schemeClr val="tx1">
                  <a:lumMod val="75000"/>
                  <a:lumOff val="2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128595848024689E-2"/>
          <c:y val="0.24227955135632059"/>
          <c:w val="0.90941576666920065"/>
          <c:h val="0.63505932185801084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Item 1</c:v>
                </c:pt>
              </c:strCache>
            </c:strRef>
          </c:tx>
          <c:spPr>
            <a:ln>
              <a:solidFill>
                <a:srgbClr val="88898C"/>
              </a:solidFill>
            </a:ln>
          </c:spPr>
          <c:marker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88898C"/>
                </a:solidFill>
              </a:ln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89EC-421B-80CC-8413C3EAEA9E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89EC-421B-80CC-8413C3EAEA9E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89EC-421B-80CC-8413C3EAEA9E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89EC-421B-80CC-8413C3EAEA9E}"/>
              </c:ext>
            </c:extLst>
          </c:dPt>
          <c:cat>
            <c:strRef>
              <c:f>Sheet1!$A$2:$A$5</c:f>
              <c:strCache>
                <c:ptCount val="4"/>
                <c:pt idx="0">
                  <c:v>month 1</c:v>
                </c:pt>
                <c:pt idx="1">
                  <c:v>month 2</c:v>
                </c:pt>
                <c:pt idx="2">
                  <c:v>month 3</c:v>
                </c:pt>
                <c:pt idx="3">
                  <c:v>month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5</c:v>
                </c:pt>
                <c:pt idx="2">
                  <c:v>2</c:v>
                </c:pt>
                <c:pt idx="3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9EC-421B-80CC-8413C3EAEA9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Item 2</c:v>
                </c:pt>
              </c:strCache>
            </c:strRef>
          </c:tx>
          <c:spPr>
            <a:ln>
              <a:solidFill>
                <a:srgbClr val="7A1F7F"/>
              </a:solidFill>
            </a:ln>
          </c:spPr>
          <c:marker>
            <c:spPr>
              <a:ln>
                <a:solidFill>
                  <a:srgbClr val="7A1F7F"/>
                </a:solidFill>
              </a:ln>
            </c:spPr>
          </c:marker>
          <c:dPt>
            <c:idx val="0"/>
            <c:marker>
              <c:spPr>
                <a:solidFill>
                  <a:srgbClr val="7A1F7F"/>
                </a:solidFill>
                <a:ln>
                  <a:solidFill>
                    <a:srgbClr val="7A1F7F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89EC-421B-80CC-8413C3EAEA9E}"/>
              </c:ext>
            </c:extLst>
          </c:dPt>
          <c:dPt>
            <c:idx val="1"/>
            <c:marker>
              <c:spPr>
                <a:solidFill>
                  <a:srgbClr val="7A1F7F"/>
                </a:solidFill>
                <a:ln>
                  <a:solidFill>
                    <a:srgbClr val="7A1F7F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89EC-421B-80CC-8413C3EAEA9E}"/>
              </c:ext>
            </c:extLst>
          </c:dPt>
          <c:dPt>
            <c:idx val="2"/>
            <c:marker>
              <c:spPr>
                <a:solidFill>
                  <a:srgbClr val="7A1F7F"/>
                </a:solidFill>
                <a:ln>
                  <a:solidFill>
                    <a:srgbClr val="7A1F7F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89EC-421B-80CC-8413C3EAEA9E}"/>
              </c:ext>
            </c:extLst>
          </c:dPt>
          <c:dPt>
            <c:idx val="3"/>
            <c:marker>
              <c:spPr>
                <a:solidFill>
                  <a:srgbClr val="7A1F7F"/>
                </a:solidFill>
                <a:ln>
                  <a:solidFill>
                    <a:srgbClr val="7A1F7F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89EC-421B-80CC-8413C3EAEA9E}"/>
              </c:ext>
            </c:extLst>
          </c:dPt>
          <c:cat>
            <c:strRef>
              <c:f>Sheet1!$A$2:$A$5</c:f>
              <c:strCache>
                <c:ptCount val="4"/>
                <c:pt idx="0">
                  <c:v>month 1</c:v>
                </c:pt>
                <c:pt idx="1">
                  <c:v>month 2</c:v>
                </c:pt>
                <c:pt idx="2">
                  <c:v>month 3</c:v>
                </c:pt>
                <c:pt idx="3">
                  <c:v>month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9EC-421B-80CC-8413C3EAEA9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Item 3</c:v>
                </c:pt>
              </c:strCache>
            </c:strRef>
          </c:tx>
          <c:spPr>
            <a:ln>
              <a:solidFill>
                <a:srgbClr val="009B9B"/>
              </a:solidFill>
            </a:ln>
          </c:spPr>
          <c:marker>
            <c:spPr>
              <a:solidFill>
                <a:srgbClr val="009B9B"/>
              </a:solidFill>
              <a:ln>
                <a:solidFill>
                  <a:srgbClr val="009B9B"/>
                </a:solidFill>
              </a:ln>
            </c:spPr>
          </c:marker>
          <c:cat>
            <c:strRef>
              <c:f>Sheet1!$A$2:$A$5</c:f>
              <c:strCache>
                <c:ptCount val="4"/>
                <c:pt idx="0">
                  <c:v>month 1</c:v>
                </c:pt>
                <c:pt idx="1">
                  <c:v>month 2</c:v>
                </c:pt>
                <c:pt idx="2">
                  <c:v>month 3</c:v>
                </c:pt>
                <c:pt idx="3">
                  <c:v>month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5</c:v>
                </c:pt>
                <c:pt idx="2">
                  <c:v>9</c:v>
                </c:pt>
                <c:pt idx="3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89EC-421B-80CC-8413C3EAEA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870912"/>
        <c:axId val="88872832"/>
      </c:lineChart>
      <c:catAx>
        <c:axId val="88870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pPr>
            <a:endParaRPr lang="en-US"/>
          </a:p>
        </c:txPr>
        <c:crossAx val="88872832"/>
        <c:crosses val="autoZero"/>
        <c:auto val="1"/>
        <c:lblAlgn val="ctr"/>
        <c:lblOffset val="100"/>
        <c:noMultiLvlLbl val="0"/>
      </c:catAx>
      <c:valAx>
        <c:axId val="888728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pPr>
            <a:endParaRPr lang="en-US"/>
          </a:p>
        </c:txPr>
        <c:crossAx val="88870912"/>
        <c:crosses val="autoZero"/>
        <c:crossBetween val="between"/>
      </c:valAx>
    </c:plotArea>
    <c:legend>
      <c:legendPos val="tr"/>
      <c:layout>
        <c:manualLayout>
          <c:xMode val="edge"/>
          <c:yMode val="edge"/>
          <c:x val="0.83995238954930929"/>
          <c:y val="9.7539316619141118E-4"/>
          <c:w val="0.15153084842424913"/>
          <c:h val="0.19282039649915445"/>
        </c:manualLayout>
      </c:layout>
      <c:overlay val="0"/>
      <c:txPr>
        <a:bodyPr/>
        <a:lstStyle/>
        <a:p>
          <a:pPr>
            <a:defRPr sz="1600">
              <a:solidFill>
                <a:schemeClr val="tx1">
                  <a:lumMod val="75000"/>
                  <a:lumOff val="2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50EC37-17E3-4131-A9CC-8316A0ACDC3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03889199-88F4-4754-85C2-69A871A4B3B1}">
      <dgm:prSet/>
      <dgm:spPr>
        <a:xfrm>
          <a:off x="0" y="204951"/>
          <a:ext cx="8229600" cy="623610"/>
        </a:xfrm>
      </dgm:spPr>
      <dgm:t>
        <a:bodyPr/>
        <a:lstStyle/>
        <a:p>
          <a:pPr rtl="0"/>
          <a:r>
            <a:rPr lang="en-GB" dirty="0" smtClean="0">
              <a:latin typeface="Calibri"/>
              <a:ea typeface="+mn-ea"/>
              <a:cs typeface="+mn-cs"/>
            </a:rPr>
            <a:t>Planning Your Search</a:t>
          </a:r>
          <a:endParaRPr lang="en-GB" dirty="0">
            <a:latin typeface="Calibri"/>
            <a:ea typeface="+mn-ea"/>
            <a:cs typeface="+mn-cs"/>
          </a:endParaRPr>
        </a:p>
      </dgm:t>
    </dgm:pt>
    <dgm:pt modelId="{44B90204-6491-4D2A-9AB8-380BA6D88173}" type="parTrans" cxnId="{44CD9131-56EA-4DF8-922C-BD57AC3C4BCF}">
      <dgm:prSet/>
      <dgm:spPr/>
      <dgm:t>
        <a:bodyPr/>
        <a:lstStyle/>
        <a:p>
          <a:endParaRPr lang="en-GB"/>
        </a:p>
      </dgm:t>
    </dgm:pt>
    <dgm:pt modelId="{3CFF7A35-9CDC-4C9D-9B46-4993D0704F5D}" type="sibTrans" cxnId="{44CD9131-56EA-4DF8-922C-BD57AC3C4BCF}">
      <dgm:prSet/>
      <dgm:spPr/>
      <dgm:t>
        <a:bodyPr/>
        <a:lstStyle/>
        <a:p>
          <a:endParaRPr lang="en-GB"/>
        </a:p>
      </dgm:t>
    </dgm:pt>
    <dgm:pt modelId="{D3773E70-6F7B-4F2A-BF13-DD52B4966516}">
      <dgm:prSet/>
      <dgm:spPr>
        <a:xfrm>
          <a:off x="0" y="893725"/>
          <a:ext cx="8229600" cy="623610"/>
        </a:xfrm>
      </dgm:spPr>
      <dgm:t>
        <a:bodyPr/>
        <a:lstStyle/>
        <a:p>
          <a:pPr rtl="0"/>
          <a:r>
            <a:rPr lang="en-GB" dirty="0" smtClean="0">
              <a:latin typeface="Calibri"/>
              <a:ea typeface="+mn-ea"/>
              <a:cs typeface="+mn-cs"/>
            </a:rPr>
            <a:t>Searching Strategies</a:t>
          </a:r>
          <a:endParaRPr lang="en-GB" dirty="0">
            <a:latin typeface="Calibri"/>
            <a:ea typeface="+mn-ea"/>
            <a:cs typeface="+mn-cs"/>
          </a:endParaRPr>
        </a:p>
      </dgm:t>
    </dgm:pt>
    <dgm:pt modelId="{5E11FB8D-01BA-4A3D-BCDC-95497DF64312}" type="parTrans" cxnId="{99C803A5-2916-4F08-9ED6-3D4911086FAF}">
      <dgm:prSet/>
      <dgm:spPr/>
      <dgm:t>
        <a:bodyPr/>
        <a:lstStyle/>
        <a:p>
          <a:endParaRPr lang="en-GB"/>
        </a:p>
      </dgm:t>
    </dgm:pt>
    <dgm:pt modelId="{0B21ED0D-857A-4DE5-83CC-7721D9CE5B07}" type="sibTrans" cxnId="{99C803A5-2916-4F08-9ED6-3D4911086FAF}">
      <dgm:prSet/>
      <dgm:spPr/>
      <dgm:t>
        <a:bodyPr/>
        <a:lstStyle/>
        <a:p>
          <a:endParaRPr lang="en-GB"/>
        </a:p>
      </dgm:t>
    </dgm:pt>
    <dgm:pt modelId="{278EFDC5-5743-4630-8E34-F9296A5A786D}">
      <dgm:prSet/>
      <dgm:spPr>
        <a:xfrm>
          <a:off x="0" y="1601931"/>
          <a:ext cx="8229600" cy="623610"/>
        </a:xfrm>
      </dgm:spPr>
      <dgm:t>
        <a:bodyPr/>
        <a:lstStyle/>
        <a:p>
          <a:pPr rtl="0"/>
          <a:r>
            <a:rPr lang="en-GB" i="1" dirty="0" smtClean="0">
              <a:latin typeface="Calibri"/>
              <a:ea typeface="+mn-ea"/>
              <a:cs typeface="+mn-cs"/>
            </a:rPr>
            <a:t>My Learning Essentials</a:t>
          </a:r>
          <a:endParaRPr lang="en-GB" i="1" dirty="0">
            <a:latin typeface="Calibri"/>
            <a:ea typeface="+mn-ea"/>
            <a:cs typeface="+mn-cs"/>
          </a:endParaRPr>
        </a:p>
      </dgm:t>
    </dgm:pt>
    <dgm:pt modelId="{E2201066-BE31-408A-93DA-9357D023ECE5}" type="parTrans" cxnId="{99B641C6-972F-495D-83FC-1EC60CDB288E}">
      <dgm:prSet/>
      <dgm:spPr/>
      <dgm:t>
        <a:bodyPr/>
        <a:lstStyle/>
        <a:p>
          <a:endParaRPr lang="en-GB"/>
        </a:p>
      </dgm:t>
    </dgm:pt>
    <dgm:pt modelId="{A2ABA7E7-FBF5-4D7C-96E9-82E5970BE595}" type="sibTrans" cxnId="{99B641C6-972F-495D-83FC-1EC60CDB288E}">
      <dgm:prSet/>
      <dgm:spPr/>
      <dgm:t>
        <a:bodyPr/>
        <a:lstStyle/>
        <a:p>
          <a:endParaRPr lang="en-GB"/>
        </a:p>
      </dgm:t>
    </dgm:pt>
    <dgm:pt modelId="{B84783E7-D9DE-4E2B-A74D-7FF44ECD90C2}">
      <dgm:prSet/>
      <dgm:spPr>
        <a:xfrm>
          <a:off x="0" y="204951"/>
          <a:ext cx="8229600" cy="623610"/>
        </a:xfrm>
      </dgm:spPr>
      <dgm:t>
        <a:bodyPr/>
        <a:lstStyle/>
        <a:p>
          <a:pPr rtl="0"/>
          <a:r>
            <a:rPr lang="en-GB" dirty="0" smtClean="0">
              <a:latin typeface="Calibri"/>
              <a:ea typeface="+mn-ea"/>
              <a:cs typeface="+mn-cs"/>
            </a:rPr>
            <a:t>Understanding sources</a:t>
          </a:r>
          <a:endParaRPr lang="en-GB" dirty="0">
            <a:latin typeface="Calibri"/>
            <a:ea typeface="+mn-ea"/>
            <a:cs typeface="+mn-cs"/>
          </a:endParaRPr>
        </a:p>
      </dgm:t>
    </dgm:pt>
    <dgm:pt modelId="{93F2AD7C-456A-408B-902D-58A5CA4202EA}" type="parTrans" cxnId="{5724BAE7-BDFA-4F3D-A68A-565E566018A3}">
      <dgm:prSet/>
      <dgm:spPr/>
      <dgm:t>
        <a:bodyPr/>
        <a:lstStyle/>
        <a:p>
          <a:endParaRPr lang="en-GB"/>
        </a:p>
      </dgm:t>
    </dgm:pt>
    <dgm:pt modelId="{2804FE7E-8C97-475D-89D6-5C81D776EE4A}" type="sibTrans" cxnId="{5724BAE7-BDFA-4F3D-A68A-565E566018A3}">
      <dgm:prSet/>
      <dgm:spPr/>
      <dgm:t>
        <a:bodyPr/>
        <a:lstStyle/>
        <a:p>
          <a:endParaRPr lang="en-GB"/>
        </a:p>
      </dgm:t>
    </dgm:pt>
    <dgm:pt modelId="{78D6D6A6-110A-4207-8F8A-147FA8164DE1}" type="pres">
      <dgm:prSet presAssocID="{6350EC37-17E3-4131-A9CC-8316A0ACDC3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E75E50F-2E6D-4E97-8ECD-F75977CEBF76}" type="pres">
      <dgm:prSet presAssocID="{B84783E7-D9DE-4E2B-A74D-7FF44ECD90C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0A89D81-573B-4DB1-AB02-16C970E7A3E3}" type="pres">
      <dgm:prSet presAssocID="{2804FE7E-8C97-475D-89D6-5C81D776EE4A}" presName="sibTrans" presStyleCnt="0"/>
      <dgm:spPr/>
      <dgm:t>
        <a:bodyPr/>
        <a:lstStyle/>
        <a:p>
          <a:endParaRPr lang="en-GB"/>
        </a:p>
      </dgm:t>
    </dgm:pt>
    <dgm:pt modelId="{101BAFA0-1957-4A2C-A721-DEDEB67A53F8}" type="pres">
      <dgm:prSet presAssocID="{03889199-88F4-4754-85C2-69A871A4B3B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29AEAD2-F02D-4E97-982E-7B8558E1B886}" type="pres">
      <dgm:prSet presAssocID="{3CFF7A35-9CDC-4C9D-9B46-4993D0704F5D}" presName="sibTrans" presStyleCnt="0"/>
      <dgm:spPr/>
      <dgm:t>
        <a:bodyPr/>
        <a:lstStyle/>
        <a:p>
          <a:endParaRPr lang="en-GB"/>
        </a:p>
      </dgm:t>
    </dgm:pt>
    <dgm:pt modelId="{F0C3E0F3-394D-4ED9-89C9-CD63FD816A8A}" type="pres">
      <dgm:prSet presAssocID="{D3773E70-6F7B-4F2A-BF13-DD52B496651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B51EAB6-7C61-4524-B8B7-5E01B373F156}" type="pres">
      <dgm:prSet presAssocID="{0B21ED0D-857A-4DE5-83CC-7721D9CE5B07}" presName="sibTrans" presStyleCnt="0"/>
      <dgm:spPr/>
      <dgm:t>
        <a:bodyPr/>
        <a:lstStyle/>
        <a:p>
          <a:endParaRPr lang="en-GB"/>
        </a:p>
      </dgm:t>
    </dgm:pt>
    <dgm:pt modelId="{5AF947FF-B698-4A77-A5E4-EE11D4D1128E}" type="pres">
      <dgm:prSet presAssocID="{278EFDC5-5743-4630-8E34-F9296A5A786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9B641C6-972F-495D-83FC-1EC60CDB288E}" srcId="{6350EC37-17E3-4131-A9CC-8316A0ACDC38}" destId="{278EFDC5-5743-4630-8E34-F9296A5A786D}" srcOrd="3" destOrd="0" parTransId="{E2201066-BE31-408A-93DA-9357D023ECE5}" sibTransId="{A2ABA7E7-FBF5-4D7C-96E9-82E5970BE595}"/>
    <dgm:cxn modelId="{7D7B24F2-2503-4B4F-8048-205AD4D5321E}" type="presOf" srcId="{B84783E7-D9DE-4E2B-A74D-7FF44ECD90C2}" destId="{4E75E50F-2E6D-4E97-8ECD-F75977CEBF76}" srcOrd="0" destOrd="0" presId="urn:microsoft.com/office/officeart/2005/8/layout/default"/>
    <dgm:cxn modelId="{DB4AE01B-6597-4109-AF53-4BB3638EDAD2}" type="presOf" srcId="{03889199-88F4-4754-85C2-69A871A4B3B1}" destId="{101BAFA0-1957-4A2C-A721-DEDEB67A53F8}" srcOrd="0" destOrd="0" presId="urn:microsoft.com/office/officeart/2005/8/layout/default"/>
    <dgm:cxn modelId="{01F15EC5-E4B2-4410-AED9-3F3B15A2253F}" type="presOf" srcId="{278EFDC5-5743-4630-8E34-F9296A5A786D}" destId="{5AF947FF-B698-4A77-A5E4-EE11D4D1128E}" srcOrd="0" destOrd="0" presId="urn:microsoft.com/office/officeart/2005/8/layout/default"/>
    <dgm:cxn modelId="{3E017187-0A01-4B24-BCD8-4D48154DA7F2}" type="presOf" srcId="{6350EC37-17E3-4131-A9CC-8316A0ACDC38}" destId="{78D6D6A6-110A-4207-8F8A-147FA8164DE1}" srcOrd="0" destOrd="0" presId="urn:microsoft.com/office/officeart/2005/8/layout/default"/>
    <dgm:cxn modelId="{5F9D0249-AB5B-49EE-A530-C28C8C960E1E}" type="presOf" srcId="{D3773E70-6F7B-4F2A-BF13-DD52B4966516}" destId="{F0C3E0F3-394D-4ED9-89C9-CD63FD816A8A}" srcOrd="0" destOrd="0" presId="urn:microsoft.com/office/officeart/2005/8/layout/default"/>
    <dgm:cxn modelId="{44CD9131-56EA-4DF8-922C-BD57AC3C4BCF}" srcId="{6350EC37-17E3-4131-A9CC-8316A0ACDC38}" destId="{03889199-88F4-4754-85C2-69A871A4B3B1}" srcOrd="1" destOrd="0" parTransId="{44B90204-6491-4D2A-9AB8-380BA6D88173}" sibTransId="{3CFF7A35-9CDC-4C9D-9B46-4993D0704F5D}"/>
    <dgm:cxn modelId="{99C803A5-2916-4F08-9ED6-3D4911086FAF}" srcId="{6350EC37-17E3-4131-A9CC-8316A0ACDC38}" destId="{D3773E70-6F7B-4F2A-BF13-DD52B4966516}" srcOrd="2" destOrd="0" parTransId="{5E11FB8D-01BA-4A3D-BCDC-95497DF64312}" sibTransId="{0B21ED0D-857A-4DE5-83CC-7721D9CE5B07}"/>
    <dgm:cxn modelId="{5724BAE7-BDFA-4F3D-A68A-565E566018A3}" srcId="{6350EC37-17E3-4131-A9CC-8316A0ACDC38}" destId="{B84783E7-D9DE-4E2B-A74D-7FF44ECD90C2}" srcOrd="0" destOrd="0" parTransId="{93F2AD7C-456A-408B-902D-58A5CA4202EA}" sibTransId="{2804FE7E-8C97-475D-89D6-5C81D776EE4A}"/>
    <dgm:cxn modelId="{02B67579-DB7B-460B-A903-815216E07D0D}" type="presParOf" srcId="{78D6D6A6-110A-4207-8F8A-147FA8164DE1}" destId="{4E75E50F-2E6D-4E97-8ECD-F75977CEBF76}" srcOrd="0" destOrd="0" presId="urn:microsoft.com/office/officeart/2005/8/layout/default"/>
    <dgm:cxn modelId="{4AE1063F-C5ED-4B83-924D-0057BC16C6D1}" type="presParOf" srcId="{78D6D6A6-110A-4207-8F8A-147FA8164DE1}" destId="{70A89D81-573B-4DB1-AB02-16C970E7A3E3}" srcOrd="1" destOrd="0" presId="urn:microsoft.com/office/officeart/2005/8/layout/default"/>
    <dgm:cxn modelId="{1892EA66-A12A-46A8-B505-02C96EF4AC97}" type="presParOf" srcId="{78D6D6A6-110A-4207-8F8A-147FA8164DE1}" destId="{101BAFA0-1957-4A2C-A721-DEDEB67A53F8}" srcOrd="2" destOrd="0" presId="urn:microsoft.com/office/officeart/2005/8/layout/default"/>
    <dgm:cxn modelId="{DBE1E1D0-CFBC-4F2C-97A6-B467793F29CE}" type="presParOf" srcId="{78D6D6A6-110A-4207-8F8A-147FA8164DE1}" destId="{F29AEAD2-F02D-4E97-982E-7B8558E1B886}" srcOrd="3" destOrd="0" presId="urn:microsoft.com/office/officeart/2005/8/layout/default"/>
    <dgm:cxn modelId="{440C6401-E7CF-4500-80FC-690BA7563411}" type="presParOf" srcId="{78D6D6A6-110A-4207-8F8A-147FA8164DE1}" destId="{F0C3E0F3-394D-4ED9-89C9-CD63FD816A8A}" srcOrd="4" destOrd="0" presId="urn:microsoft.com/office/officeart/2005/8/layout/default"/>
    <dgm:cxn modelId="{D9F3EA90-CD56-4839-BE6A-1A9259C29BF9}" type="presParOf" srcId="{78D6D6A6-110A-4207-8F8A-147FA8164DE1}" destId="{7B51EAB6-7C61-4524-B8B7-5E01B373F156}" srcOrd="5" destOrd="0" presId="urn:microsoft.com/office/officeart/2005/8/layout/default"/>
    <dgm:cxn modelId="{2E4D3AF7-3B20-4F90-893B-79538B5F83FD}" type="presParOf" srcId="{78D6D6A6-110A-4207-8F8A-147FA8164DE1}" destId="{5AF947FF-B698-4A77-A5E4-EE11D4D1128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FA1ACE-4B90-42F5-A9A8-61E9EEEA7BB9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2D665F5-7D87-4874-91CB-A20630121AD7}" type="pres">
      <dgm:prSet presAssocID="{F9FA1ACE-4B90-42F5-A9A8-61E9EEEA7BB9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</dgm:ptLst>
  <dgm:cxnLst>
    <dgm:cxn modelId="{162D0AE1-729A-4184-A940-BD668061104C}" type="presOf" srcId="{F9FA1ACE-4B90-42F5-A9A8-61E9EEEA7BB9}" destId="{F2D665F5-7D87-4874-91CB-A20630121AD7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75E50F-2E6D-4E97-8ECD-F75977CEBF76}">
      <dsp:nvSpPr>
        <dsp:cNvPr id="0" name=""/>
        <dsp:cNvSpPr/>
      </dsp:nvSpPr>
      <dsp:spPr>
        <a:xfrm>
          <a:off x="460905" y="1047"/>
          <a:ext cx="3479899" cy="20879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100" kern="1200" dirty="0" smtClean="0">
              <a:latin typeface="Calibri"/>
              <a:ea typeface="+mn-ea"/>
              <a:cs typeface="+mn-cs"/>
            </a:rPr>
            <a:t>Understanding sources</a:t>
          </a:r>
          <a:endParaRPr lang="en-GB" sz="4100" kern="1200" dirty="0">
            <a:latin typeface="Calibri"/>
            <a:ea typeface="+mn-ea"/>
            <a:cs typeface="+mn-cs"/>
          </a:endParaRPr>
        </a:p>
      </dsp:txBody>
      <dsp:txXfrm>
        <a:off x="460905" y="1047"/>
        <a:ext cx="3479899" cy="2087939"/>
      </dsp:txXfrm>
    </dsp:sp>
    <dsp:sp modelId="{101BAFA0-1957-4A2C-A721-DEDEB67A53F8}">
      <dsp:nvSpPr>
        <dsp:cNvPr id="0" name=""/>
        <dsp:cNvSpPr/>
      </dsp:nvSpPr>
      <dsp:spPr>
        <a:xfrm>
          <a:off x="4288794" y="1047"/>
          <a:ext cx="3479899" cy="208793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100" kern="1200" dirty="0" smtClean="0">
              <a:latin typeface="Calibri"/>
              <a:ea typeface="+mn-ea"/>
              <a:cs typeface="+mn-cs"/>
            </a:rPr>
            <a:t>Planning Your Search</a:t>
          </a:r>
          <a:endParaRPr lang="en-GB" sz="4100" kern="1200" dirty="0">
            <a:latin typeface="Calibri"/>
            <a:ea typeface="+mn-ea"/>
            <a:cs typeface="+mn-cs"/>
          </a:endParaRPr>
        </a:p>
      </dsp:txBody>
      <dsp:txXfrm>
        <a:off x="4288794" y="1047"/>
        <a:ext cx="3479899" cy="2087939"/>
      </dsp:txXfrm>
    </dsp:sp>
    <dsp:sp modelId="{F0C3E0F3-394D-4ED9-89C9-CD63FD816A8A}">
      <dsp:nvSpPr>
        <dsp:cNvPr id="0" name=""/>
        <dsp:cNvSpPr/>
      </dsp:nvSpPr>
      <dsp:spPr>
        <a:xfrm>
          <a:off x="460905" y="2436976"/>
          <a:ext cx="3479899" cy="208793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100" kern="1200" dirty="0" smtClean="0">
              <a:latin typeface="Calibri"/>
              <a:ea typeface="+mn-ea"/>
              <a:cs typeface="+mn-cs"/>
            </a:rPr>
            <a:t>Searching Strategies</a:t>
          </a:r>
          <a:endParaRPr lang="en-GB" sz="4100" kern="1200" dirty="0">
            <a:latin typeface="Calibri"/>
            <a:ea typeface="+mn-ea"/>
            <a:cs typeface="+mn-cs"/>
          </a:endParaRPr>
        </a:p>
      </dsp:txBody>
      <dsp:txXfrm>
        <a:off x="460905" y="2436976"/>
        <a:ext cx="3479899" cy="2087939"/>
      </dsp:txXfrm>
    </dsp:sp>
    <dsp:sp modelId="{5AF947FF-B698-4A77-A5E4-EE11D4D1128E}">
      <dsp:nvSpPr>
        <dsp:cNvPr id="0" name=""/>
        <dsp:cNvSpPr/>
      </dsp:nvSpPr>
      <dsp:spPr>
        <a:xfrm>
          <a:off x="4288794" y="2436976"/>
          <a:ext cx="3479899" cy="208793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100" i="1" kern="1200" dirty="0" smtClean="0">
              <a:latin typeface="Calibri"/>
              <a:ea typeface="+mn-ea"/>
              <a:cs typeface="+mn-cs"/>
            </a:rPr>
            <a:t>My Learning Essentials</a:t>
          </a:r>
          <a:endParaRPr lang="en-GB" sz="4100" i="1" kern="1200" dirty="0">
            <a:latin typeface="Calibri"/>
            <a:ea typeface="+mn-ea"/>
            <a:cs typeface="+mn-cs"/>
          </a:endParaRPr>
        </a:p>
      </dsp:txBody>
      <dsp:txXfrm>
        <a:off x="4288794" y="2436976"/>
        <a:ext cx="3479899" cy="20879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0060"/>
          </a:xfrm>
          <a:prstGeom prst="rect">
            <a:avLst/>
          </a:prstGeom>
        </p:spPr>
        <p:txBody>
          <a:bodyPr vert="horz" lIns="95264" tIns="47632" rIns="95264" bIns="47632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9" y="2"/>
            <a:ext cx="3169920" cy="480060"/>
          </a:xfrm>
          <a:prstGeom prst="rect">
            <a:avLst/>
          </a:prstGeom>
        </p:spPr>
        <p:txBody>
          <a:bodyPr vert="horz" lIns="95264" tIns="47632" rIns="95264" bIns="47632" rtlCol="0"/>
          <a:lstStyle>
            <a:lvl1pPr algn="r">
              <a:defRPr sz="1300"/>
            </a:lvl1pPr>
          </a:lstStyle>
          <a:p>
            <a:fld id="{67F5A155-C3E5-4869-BD98-7BC1B5E9D2B8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6"/>
            <a:ext cx="3169920" cy="480060"/>
          </a:xfrm>
          <a:prstGeom prst="rect">
            <a:avLst/>
          </a:prstGeom>
        </p:spPr>
        <p:txBody>
          <a:bodyPr vert="horz" lIns="95264" tIns="47632" rIns="95264" bIns="47632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9" y="9119476"/>
            <a:ext cx="3169920" cy="480060"/>
          </a:xfrm>
          <a:prstGeom prst="rect">
            <a:avLst/>
          </a:prstGeom>
        </p:spPr>
        <p:txBody>
          <a:bodyPr vert="horz" lIns="95264" tIns="47632" rIns="95264" bIns="47632" rtlCol="0" anchor="b"/>
          <a:lstStyle>
            <a:lvl1pPr algn="r">
              <a:defRPr sz="1300"/>
            </a:lvl1pPr>
          </a:lstStyle>
          <a:p>
            <a:fld id="{B2356AA2-44EF-411F-9A21-7399E5784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85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0060"/>
          </a:xfrm>
          <a:prstGeom prst="rect">
            <a:avLst/>
          </a:prstGeom>
        </p:spPr>
        <p:txBody>
          <a:bodyPr vert="horz" lIns="95264" tIns="47632" rIns="95264" bIns="47632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2"/>
            <a:ext cx="3169920" cy="480060"/>
          </a:xfrm>
          <a:prstGeom prst="rect">
            <a:avLst/>
          </a:prstGeom>
        </p:spPr>
        <p:txBody>
          <a:bodyPr vert="horz" lIns="95264" tIns="47632" rIns="95264" bIns="47632" rtlCol="0"/>
          <a:lstStyle>
            <a:lvl1pPr algn="r">
              <a:defRPr sz="1300"/>
            </a:lvl1pPr>
          </a:lstStyle>
          <a:p>
            <a:fld id="{BBE4E41C-3DC1-4BFE-A1E0-29443C7BE8DC}" type="datetimeFigureOut">
              <a:rPr lang="en-GB" smtClean="0"/>
              <a:pPr/>
              <a:t>14/02/2020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64" tIns="47632" rIns="95264" bIns="4763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5264" tIns="47632" rIns="95264" bIns="4763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6"/>
            <a:ext cx="3169920" cy="480060"/>
          </a:xfrm>
          <a:prstGeom prst="rect">
            <a:avLst/>
          </a:prstGeom>
        </p:spPr>
        <p:txBody>
          <a:bodyPr vert="horz" lIns="95264" tIns="47632" rIns="95264" bIns="47632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6"/>
            <a:ext cx="3169920" cy="480060"/>
          </a:xfrm>
          <a:prstGeom prst="rect">
            <a:avLst/>
          </a:prstGeom>
        </p:spPr>
        <p:txBody>
          <a:bodyPr vert="horz" lIns="95264" tIns="47632" rIns="95264" bIns="47632" rtlCol="0" anchor="b"/>
          <a:lstStyle>
            <a:lvl1pPr algn="r">
              <a:defRPr sz="1300"/>
            </a:lvl1pPr>
          </a:lstStyle>
          <a:p>
            <a:fld id="{9204FF18-A803-43FA-BB20-19CBC0D46B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82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4FF18-A803-43FA-BB20-19CBC0D46B21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007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Show</a:t>
            </a:r>
            <a:r>
              <a:rPr lang="en-GB" baseline="0" dirty="0" smtClean="0"/>
              <a:t> of hands – who has heard of Library Search?</a:t>
            </a:r>
          </a:p>
          <a:p>
            <a:endParaRPr lang="en-GB" baseline="0" dirty="0" smtClean="0"/>
          </a:p>
          <a:p>
            <a:r>
              <a:rPr lang="en-GB" baseline="0" dirty="0" smtClean="0"/>
              <a:t>It can be a good tool when you are trying to get a feel for your search terms and the current work surrounding your topic.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98C81C-3E9C-4EC2-87AA-2413C3D09C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66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Where am I going to look for these resources?</a:t>
            </a:r>
          </a:p>
          <a:p>
            <a:endParaRPr lang="en-GB" dirty="0" smtClean="0"/>
          </a:p>
          <a:p>
            <a:r>
              <a:rPr lang="en-GB" dirty="0" smtClean="0"/>
              <a:t>As a student at the University of Manchester</a:t>
            </a:r>
            <a:r>
              <a:rPr lang="en-GB" baseline="0" dirty="0" smtClean="0"/>
              <a:t> you have a whole host of search resources available to you electronically, as well as use of the physical library.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8C81C-3E9C-4EC2-87AA-2413C3D09C3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356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Show</a:t>
            </a:r>
            <a:r>
              <a:rPr lang="en-GB" baseline="0" dirty="0" smtClean="0"/>
              <a:t> of hands – who uses Google Scholar?</a:t>
            </a:r>
          </a:p>
          <a:p>
            <a:endParaRPr lang="en-GB" baseline="0" dirty="0" smtClean="0"/>
          </a:p>
          <a:p>
            <a:r>
              <a:rPr lang="en-GB" baseline="0" dirty="0" smtClean="0"/>
              <a:t>It can be a good tool when you are trying to get a feel for your search terms and the current work surrounding your topic.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98C81C-3E9C-4EC2-87AA-2413C3D09C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877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There are however</a:t>
            </a:r>
            <a:r>
              <a:rPr lang="en-GB" baseline="0" dirty="0" smtClean="0"/>
              <a:t> a number of limitations.  Mainly the volume of results returned and the relative lack of control you have in narrowing those results.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98C81C-3E9C-4EC2-87AA-2413C3D09C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333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Where am I going to look for these resources?</a:t>
            </a:r>
          </a:p>
          <a:p>
            <a:endParaRPr lang="en-GB" dirty="0" smtClean="0"/>
          </a:p>
          <a:p>
            <a:r>
              <a:rPr lang="en-GB" dirty="0" smtClean="0"/>
              <a:t>As a student at the University of Manchester</a:t>
            </a:r>
            <a:r>
              <a:rPr lang="en-GB" baseline="0" dirty="0" smtClean="0"/>
              <a:t> you have a whole host of search resources available to you electronically, as well as use of the physical library.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8C81C-3E9C-4EC2-87AA-2413C3D09C3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084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Where am I going to look for these resources?</a:t>
            </a:r>
          </a:p>
          <a:p>
            <a:endParaRPr lang="en-GB" dirty="0" smtClean="0"/>
          </a:p>
          <a:p>
            <a:r>
              <a:rPr lang="en-GB" dirty="0" smtClean="0"/>
              <a:t>As a student at the University of Manchester</a:t>
            </a:r>
            <a:r>
              <a:rPr lang="en-GB" baseline="0" dirty="0" smtClean="0"/>
              <a:t> you have a whole host of search resources available to you electronically, as well as use of the physical library.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8C81C-3E9C-4EC2-87AA-2413C3D09C3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721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98C81C-3E9C-4EC2-87AA-2413C3D09C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30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Where am I going to look for these resources?</a:t>
            </a:r>
          </a:p>
          <a:p>
            <a:endParaRPr lang="en-GB" dirty="0" smtClean="0"/>
          </a:p>
          <a:p>
            <a:r>
              <a:rPr lang="en-GB" dirty="0" smtClean="0"/>
              <a:t>As a student at the University of Manchester</a:t>
            </a:r>
            <a:r>
              <a:rPr lang="en-GB" baseline="0" dirty="0" smtClean="0"/>
              <a:t> you have a whole host of search resources available to you electronically, as well as use of the physical library.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8C81C-3E9C-4EC2-87AA-2413C3D09C33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171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So, let’s take this example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8C81C-3E9C-4EC2-87AA-2413C3D09C3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05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So, let’s take this example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8C81C-3E9C-4EC2-87AA-2413C3D09C3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05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D8C3-44EF-4981-8420-90F68A947746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1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So, let’s take this example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8C81C-3E9C-4EC2-87AA-2413C3D09C3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05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So, let’s take this example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8C81C-3E9C-4EC2-87AA-2413C3D09C3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05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So, let’s take this example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8C81C-3E9C-4EC2-87AA-2413C3D09C3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4056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So, let’s take this example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8C81C-3E9C-4EC2-87AA-2413C3D09C3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2304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This table could be used to compare two options</a:t>
            </a:r>
            <a:r>
              <a:rPr lang="en-GB" baseline="0" dirty="0" smtClean="0"/>
              <a:t> i.e., fixed vs growth </a:t>
            </a:r>
            <a:r>
              <a:rPr lang="en-GB" baseline="0" dirty="0" err="1" smtClean="0"/>
              <a:t>mindset</a:t>
            </a:r>
            <a:r>
              <a:rPr lang="en-GB" baseline="0" dirty="0" smtClean="0"/>
              <a:t>.</a:t>
            </a:r>
            <a:endParaRPr lang="en-GB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434F24-1626-428C-8CC5-7EAC1A754F2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1780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So, let’s take this example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8C81C-3E9C-4EC2-87AA-2413C3D09C3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94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434F24-1626-428C-8CC5-7EAC1A754F2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6711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4FF18-A803-43FA-BB20-19CBC0D46B21}" type="slidenum">
              <a:rPr lang="en-GB" smtClean="0">
                <a:solidFill>
                  <a:prstClr val="black"/>
                </a:solidFill>
              </a:rPr>
              <a:pPr/>
              <a:t>46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129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Where am I going to look for these resources?</a:t>
            </a:r>
          </a:p>
          <a:p>
            <a:endParaRPr lang="en-GB" dirty="0" smtClean="0"/>
          </a:p>
          <a:p>
            <a:r>
              <a:rPr lang="en-GB" dirty="0" smtClean="0"/>
              <a:t>As a student at the University of Manchester</a:t>
            </a:r>
            <a:r>
              <a:rPr lang="en-GB" baseline="0" dirty="0" smtClean="0"/>
              <a:t> you have a whole host of search resources available to you electronically, as well as use of the physical library.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8C81C-3E9C-4EC2-87AA-2413C3D09C3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24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Where am I going to look for these resources?</a:t>
            </a:r>
          </a:p>
          <a:p>
            <a:endParaRPr lang="en-GB" dirty="0" smtClean="0"/>
          </a:p>
          <a:p>
            <a:r>
              <a:rPr lang="en-GB" dirty="0" smtClean="0"/>
              <a:t>As a student at the University of Manchester</a:t>
            </a:r>
            <a:r>
              <a:rPr lang="en-GB" baseline="0" dirty="0" smtClean="0"/>
              <a:t> you have a whole host of search resources available to you electronically, as well as use of the physical library.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8C81C-3E9C-4EC2-87AA-2413C3D09C3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8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Where am I going to look for these resources?</a:t>
            </a:r>
          </a:p>
          <a:p>
            <a:endParaRPr lang="en-GB" dirty="0" smtClean="0"/>
          </a:p>
          <a:p>
            <a:r>
              <a:rPr lang="en-GB" dirty="0" smtClean="0"/>
              <a:t>As a student at the University of Manchester</a:t>
            </a:r>
            <a:r>
              <a:rPr lang="en-GB" baseline="0" dirty="0" smtClean="0"/>
              <a:t> you have a whole host of search resources available to you electronically, as well as use of the physical library.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8C81C-3E9C-4EC2-87AA-2413C3D09C3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55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Where am I going to look for these resources?</a:t>
            </a:r>
          </a:p>
          <a:p>
            <a:endParaRPr lang="en-GB" dirty="0" smtClean="0"/>
          </a:p>
          <a:p>
            <a:r>
              <a:rPr lang="en-GB" dirty="0" smtClean="0"/>
              <a:t>As a student at the University of Manchester</a:t>
            </a:r>
            <a:r>
              <a:rPr lang="en-GB" baseline="0" dirty="0" smtClean="0"/>
              <a:t> you have a whole host of search resources available to you electronically, as well as use of the physical library.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8C81C-3E9C-4EC2-87AA-2413C3D09C3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638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D8C3-44EF-4981-8420-90F68A947746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32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Where am I going to look for these resources?</a:t>
            </a:r>
          </a:p>
          <a:p>
            <a:endParaRPr lang="en-GB" dirty="0" smtClean="0"/>
          </a:p>
          <a:p>
            <a:r>
              <a:rPr lang="en-GB" dirty="0" smtClean="0"/>
              <a:t>As a student at the University of Manchester</a:t>
            </a:r>
            <a:r>
              <a:rPr lang="en-GB" baseline="0" dirty="0" smtClean="0"/>
              <a:t> you have a whole host of search resources available to you electronically, as well as use of the physical library.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8C81C-3E9C-4EC2-87AA-2413C3D09C3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650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Where am I going to look for these resources?</a:t>
            </a:r>
          </a:p>
          <a:p>
            <a:endParaRPr lang="en-GB" dirty="0" smtClean="0"/>
          </a:p>
          <a:p>
            <a:r>
              <a:rPr lang="en-GB" dirty="0" smtClean="0"/>
              <a:t>As a student at the University of Manchester</a:t>
            </a:r>
            <a:r>
              <a:rPr lang="en-GB" baseline="0" dirty="0" smtClean="0"/>
              <a:t> you have a whole host of search resources available to you electronically, as well as use of the physical library.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8C81C-3E9C-4EC2-87AA-2413C3D09C3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18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rveymonkey.com/s/UML-Training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png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44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2.wdp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0.pn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44.png"/><Relationship Id="rId4" Type="http://schemas.openxmlformats.org/officeDocument/2006/relationships/image" Target="../media/image36.png"/><Relationship Id="rId9" Type="http://schemas.openxmlformats.org/officeDocument/2006/relationships/image" Target="../media/image4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pn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2.wdp"/><Relationship Id="rId7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0.pn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44.png"/><Relationship Id="rId4" Type="http://schemas.openxmlformats.org/officeDocument/2006/relationships/image" Target="../media/image36.png"/><Relationship Id="rId9" Type="http://schemas.openxmlformats.org/officeDocument/2006/relationships/image" Target="../media/image4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5.png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347663" y="1836738"/>
            <a:ext cx="3108325" cy="2619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100" b="1">
                <a:solidFill>
                  <a:schemeClr val="accent3"/>
                </a:solidFill>
                <a:latin typeface="Verdana" pitchFamily="34" charset="0"/>
              </a:rPr>
              <a:t>The University of Manchester Library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300" y="2349500"/>
            <a:ext cx="7921625" cy="50323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44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>
              <a:defRPr/>
            </a:pPr>
            <a:r>
              <a:rPr lang="en-GB" sz="1800" dirty="0" smtClean="0">
                <a:solidFill>
                  <a:schemeClr val="bg1"/>
                </a:solidFill>
                <a:effectLst/>
                <a:ea typeface="Open Sans Semibold" pitchFamily="34" charset="0"/>
                <a:cs typeface="Open Sans Semibold" pitchFamily="34" charset="0"/>
              </a:rPr>
              <a:t>My Learning Essentials </a:t>
            </a:r>
            <a:endParaRPr lang="en-GB" sz="1800" dirty="0">
              <a:solidFill>
                <a:schemeClr val="bg1"/>
              </a:solidFill>
              <a:effectLst/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7" name="Picture 2" descr="P:\Desktop\assets\background-graphics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61963"/>
            <a:ext cx="2232025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52963"/>
            <a:ext cx="91440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989" y="2780928"/>
            <a:ext cx="6866698" cy="1080120"/>
          </a:xfrm>
          <a:noFill/>
          <a:ln>
            <a:noFill/>
          </a:ln>
          <a:extLst/>
        </p:spPr>
        <p:txBody>
          <a:bodyPr/>
          <a:lstStyle>
            <a:lvl1pPr marL="0" indent="0">
              <a:buNone/>
              <a:defRPr lang="en-GB" sz="4000" b="0" i="0" u="none" strike="noStrike" cap="none" spc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 Semibold" pitchFamily="34" charset="0"/>
                <a:ea typeface="Open Sans Semibold" pitchFamily="34" charset="0"/>
                <a:cs typeface="Open Sans Semibold" pitchFamily="34" charset="0"/>
                <a:sym typeface="Arial"/>
              </a:defRPr>
            </a:lvl1pPr>
          </a:lstStyle>
          <a:p>
            <a:pPr lvl="0"/>
            <a:r>
              <a:rPr lang="en-US" dirty="0" smtClean="0"/>
              <a:t>Title of session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9" y="6381750"/>
            <a:ext cx="3024584" cy="359618"/>
          </a:xfrm>
        </p:spPr>
        <p:txBody>
          <a:bodyPr anchor="ctr"/>
          <a:lstStyle>
            <a:lvl1pPr>
              <a:lnSpc>
                <a:spcPct val="100000"/>
              </a:lnSpc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Name of presenter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868144" y="6381750"/>
            <a:ext cx="3024584" cy="359618"/>
          </a:xfrm>
        </p:spPr>
        <p:txBody>
          <a:bodyPr anchor="ctr"/>
          <a:lstStyle>
            <a:lvl1pPr algn="r">
              <a:lnSpc>
                <a:spcPct val="100000"/>
              </a:lnSpc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 of session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66899" y="3645024"/>
            <a:ext cx="5329237" cy="50482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buNone/>
              <a:defRPr lang="en-US" sz="2400" b="0" i="0" u="none" strike="noStrike" cap="none" spc="0" baseline="0" smtClean="0">
                <a:ln>
                  <a:noFill/>
                </a:ln>
                <a:solidFill>
                  <a:schemeClr val="bg1"/>
                </a:solidFill>
                <a:effectLst/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  <a:lvl2pPr>
              <a:defRPr lang="en-US" sz="1100" smtClean="0"/>
            </a:lvl2pPr>
            <a:lvl3pPr>
              <a:defRPr lang="en-US" sz="1050" smtClean="0"/>
            </a:lvl3pPr>
            <a:lvl4pPr>
              <a:defRPr lang="en-US" sz="1000" smtClean="0"/>
            </a:lvl4pPr>
            <a:lvl5pPr>
              <a:defRPr lang="en-GB" sz="1000"/>
            </a:lvl5pPr>
          </a:lstStyle>
          <a:p>
            <a:pPr marL="0" lvl="0" indent="0"/>
            <a:r>
              <a:rPr lang="en-US" dirty="0" smtClean="0"/>
              <a:t>Subtitle if necessary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3700"/>
            <a:ext cx="1962150" cy="8302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3173413" y="577850"/>
            <a:ext cx="31083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1100" b="1" dirty="0">
                <a:solidFill>
                  <a:prstClr val="white"/>
                </a:solidFill>
                <a:latin typeface="Verdana" pitchFamily="34" charset="0"/>
              </a:rPr>
              <a:t>The University of Manchester Library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0825" y="2349500"/>
            <a:ext cx="6121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>
              <a:defRPr/>
            </a:pPr>
            <a:r>
              <a:rPr lang="en-GB" dirty="0" smtClean="0">
                <a:solidFill>
                  <a:srgbClr val="FDB828"/>
                </a:solidFill>
              </a:rPr>
              <a:t>MyLearningEssentials </a:t>
            </a:r>
            <a:endParaRPr lang="en-GB" dirty="0">
              <a:solidFill>
                <a:srgbClr val="FDB828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95288" y="3117850"/>
            <a:ext cx="5761037" cy="1666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89233" y="4797152"/>
            <a:ext cx="6126983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u="sng" dirty="0">
                <a:solidFill>
                  <a:srgbClr val="595959"/>
                </a:solidFill>
                <a:hlinkClick r:id="rId3"/>
              </a:rPr>
              <a:t>www.surveymonkey.com/s/UML-Training</a:t>
            </a:r>
            <a:endParaRPr lang="en-GB" sz="2400" u="sng" dirty="0">
              <a:solidFill>
                <a:srgbClr val="595959"/>
              </a:solidFill>
            </a:endParaRPr>
          </a:p>
          <a:p>
            <a:endParaRPr lang="en-GB" sz="2800" dirty="0">
              <a:solidFill>
                <a:srgbClr val="59595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288" y="3903439"/>
            <a:ext cx="5886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indent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/>
            </a:lvl1pPr>
            <a:lvl2pPr indent="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>
                <a:solidFill>
                  <a:srgbClr val="595959"/>
                </a:solidFill>
              </a:rPr>
              <a:t>Please fill in this short feedback survey:</a:t>
            </a:r>
            <a:endParaRPr lang="en-GB" dirty="0">
              <a:solidFill>
                <a:srgbClr val="595959"/>
              </a:solidFill>
            </a:endParaRPr>
          </a:p>
        </p:txBody>
      </p:sp>
      <p:pic>
        <p:nvPicPr>
          <p:cNvPr id="14" name="Content Placeholder 6" descr="Feedback QR code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4005064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6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_t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806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 title="purple circle white fill"/>
          <p:cNvSpPr/>
          <p:nvPr userDrawn="1"/>
        </p:nvSpPr>
        <p:spPr>
          <a:xfrm>
            <a:off x="539552" y="1556794"/>
            <a:ext cx="4888854" cy="4890919"/>
          </a:xfrm>
          <a:prstGeom prst="ellipse">
            <a:avLst/>
          </a:prstGeom>
          <a:solidFill>
            <a:schemeClr val="bg2">
              <a:alpha val="43000"/>
            </a:schemeClr>
          </a:solidFill>
          <a:ln w="38100">
            <a:solidFill>
              <a:srgbClr val="7A1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Oval 4" title="gold circle white fill"/>
          <p:cNvSpPr/>
          <p:nvPr userDrawn="1"/>
        </p:nvSpPr>
        <p:spPr>
          <a:xfrm>
            <a:off x="3643586" y="1634427"/>
            <a:ext cx="4888854" cy="4890919"/>
          </a:xfrm>
          <a:prstGeom prst="ellipse">
            <a:avLst/>
          </a:prstGeom>
          <a:solidFill>
            <a:schemeClr val="bg1">
              <a:alpha val="43000"/>
            </a:schemeClr>
          </a:solidFill>
          <a:ln w="38100">
            <a:solidFill>
              <a:srgbClr val="FDB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2386" b="1"/>
          <a:stretch/>
        </p:blipFill>
        <p:spPr>
          <a:xfrm>
            <a:off x="0" y="1218653"/>
            <a:ext cx="7668344" cy="4571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179391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868144" y="3068960"/>
            <a:ext cx="2520280" cy="1656184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Placeholder text</a:t>
            </a:r>
          </a:p>
        </p:txBody>
      </p:sp>
      <p:sp>
        <p:nvSpPr>
          <p:cNvPr id="12" name="Text Placeholder 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83568" y="3068960"/>
            <a:ext cx="2520280" cy="1656184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Placeholder text</a:t>
            </a:r>
          </a:p>
        </p:txBody>
      </p:sp>
      <p:sp>
        <p:nvSpPr>
          <p:cNvPr id="13" name="Text Placeholder 8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707904" y="3068960"/>
            <a:ext cx="1656184" cy="2160240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Placeholder text</a:t>
            </a:r>
          </a:p>
        </p:txBody>
      </p:sp>
    </p:spTree>
    <p:extLst>
      <p:ext uri="{BB962C8B-B14F-4D97-AF65-F5344CB8AC3E}">
        <p14:creationId xmlns:p14="http://schemas.microsoft.com/office/powerpoint/2010/main" val="3272256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ou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75656" y="1988840"/>
            <a:ext cx="6264696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Lorem ipsum dolor sit amet, consectetuer adipiscing elit. Maecenas porttitor congue massa. Fusce posuere, magna sed pulvinar ultricies, purus lectus </a:t>
            </a:r>
            <a:r>
              <a:rPr lang="en-US" dirty="0" err="1" smtClean="0"/>
              <a:t>malesuada</a:t>
            </a:r>
            <a:r>
              <a:rPr lang="en-US" dirty="0" smtClean="0"/>
              <a:t> libero.</a:t>
            </a:r>
          </a:p>
        </p:txBody>
      </p:sp>
      <p:pic>
        <p:nvPicPr>
          <p:cNvPr id="8" name="Picture 7" title="grey line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2386" b="1"/>
          <a:stretch/>
        </p:blipFill>
        <p:spPr>
          <a:xfrm>
            <a:off x="0" y="1218653"/>
            <a:ext cx="7668344" cy="4571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91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995936" y="5301208"/>
            <a:ext cx="3584458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rgbClr val="7A1F7F"/>
                </a:solidFill>
                <a:latin typeface="Open Sans"/>
                <a:ea typeface="Open Sans"/>
                <a:cs typeface="Open San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 here</a:t>
            </a:r>
          </a:p>
        </p:txBody>
      </p:sp>
    </p:spTree>
    <p:extLst>
      <p:ext uri="{BB962C8B-B14F-4D97-AF65-F5344CB8AC3E}">
        <p14:creationId xmlns:p14="http://schemas.microsoft.com/office/powerpoint/2010/main" val="142084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ou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75656" y="1988840"/>
            <a:ext cx="6264696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Lorem ipsum dolor sit amet, consectetuer adipiscing elit. Maecenas porttitor congue massa. Fusce posuere, magna sed pulvinar ultricies, purus lectus </a:t>
            </a:r>
            <a:r>
              <a:rPr lang="en-US" dirty="0" err="1" smtClean="0"/>
              <a:t>malesuada</a:t>
            </a:r>
            <a:r>
              <a:rPr lang="en-US" dirty="0" smtClean="0"/>
              <a:t> libero.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91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995936" y="5301208"/>
            <a:ext cx="3584458" cy="504056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400" b="0">
                <a:solidFill>
                  <a:srgbClr val="7A1F7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 here</a:t>
            </a:r>
          </a:p>
        </p:txBody>
      </p:sp>
      <p:pic>
        <p:nvPicPr>
          <p:cNvPr id="2050" name="Picture 2" title="gold lin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97" y="1196753"/>
            <a:ext cx="6200775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330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cep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title="purple box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0789"/>
            <a:ext cx="2664296" cy="2131437"/>
          </a:xfrm>
          <a:prstGeom prst="rect">
            <a:avLst/>
          </a:prstGeom>
        </p:spPr>
      </p:pic>
      <p:pic>
        <p:nvPicPr>
          <p:cNvPr id="3" name="Picture 2" title="grey line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t="18173"/>
          <a:stretch/>
        </p:blipFill>
        <p:spPr>
          <a:xfrm>
            <a:off x="0" y="1209040"/>
            <a:ext cx="6947248" cy="55331"/>
          </a:xfrm>
          <a:prstGeom prst="rect">
            <a:avLst/>
          </a:prstGeom>
        </p:spPr>
      </p:pic>
      <p:pic>
        <p:nvPicPr>
          <p:cNvPr id="6" name="Picture 5" title="gold box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636912"/>
            <a:ext cx="2667600" cy="21312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305885" y="2754678"/>
            <a:ext cx="2486307" cy="1943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pic>
        <p:nvPicPr>
          <p:cNvPr id="8" name="Picture 7" title="grey box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047" y="2636909"/>
            <a:ext cx="2667906" cy="2131200"/>
          </a:xfrm>
          <a:prstGeom prst="rect">
            <a:avLst/>
          </a:prstGeom>
        </p:spPr>
      </p:pic>
      <p:sp>
        <p:nvSpPr>
          <p:cNvPr id="20" name="Text Placeholder 1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372200" y="2780928"/>
            <a:ext cx="2376264" cy="1872208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21" name="Text Placeholder 16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47864" y="2780928"/>
            <a:ext cx="2376264" cy="1872208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22" name="Text Placeholder 16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95536" y="2780928"/>
            <a:ext cx="2376264" cy="1872208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23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179391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9229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ncep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grey line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t="18173"/>
          <a:stretch/>
        </p:blipFill>
        <p:spPr>
          <a:xfrm>
            <a:off x="0" y="1209040"/>
            <a:ext cx="6947248" cy="55331"/>
          </a:xfrm>
          <a:prstGeom prst="rect">
            <a:avLst/>
          </a:prstGeom>
        </p:spPr>
      </p:pic>
      <p:sp>
        <p:nvSpPr>
          <p:cNvPr id="20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6372200" y="2780928"/>
            <a:ext cx="2376264" cy="1872208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611560" y="2780928"/>
            <a:ext cx="2376264" cy="1872208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91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3491880" y="2780928"/>
            <a:ext cx="2376264" cy="1872208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3303340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cep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title="grey box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17" y="2276872"/>
            <a:ext cx="3425395" cy="2736304"/>
          </a:xfrm>
          <a:prstGeom prst="rect">
            <a:avLst/>
          </a:prstGeom>
        </p:spPr>
      </p:pic>
      <p:pic>
        <p:nvPicPr>
          <p:cNvPr id="9" name="Picture 8" title="purple box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9" y="2276874"/>
            <a:ext cx="3456384" cy="2765108"/>
          </a:xfrm>
          <a:prstGeom prst="rect">
            <a:avLst/>
          </a:prstGeom>
        </p:spPr>
      </p:pic>
      <p:pic>
        <p:nvPicPr>
          <p:cNvPr id="3" name="Picture 2" title="gold lin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1209040"/>
            <a:ext cx="6252299" cy="55331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963029" y="2492896"/>
            <a:ext cx="3096344" cy="2376264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14557" y="2492896"/>
            <a:ext cx="3168352" cy="2448272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91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1265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ncep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gold lin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209040"/>
            <a:ext cx="6252299" cy="55331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963029" y="2492896"/>
            <a:ext cx="3096344" cy="2376264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14557" y="2492896"/>
            <a:ext cx="3168352" cy="2448272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91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0710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heading gold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purple lin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04" y="1196753"/>
            <a:ext cx="7640834" cy="67619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91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0826" y="1628777"/>
            <a:ext cx="8425631" cy="4968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3" name="Picture 2" title="gold open book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88640"/>
            <a:ext cx="864096" cy="79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36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rple heading gold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purple lin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04" y="1196753"/>
            <a:ext cx="7640834" cy="67619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9391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Chart title</a:t>
            </a:r>
          </a:p>
        </p:txBody>
      </p:sp>
      <p:graphicFrame>
        <p:nvGraphicFramePr>
          <p:cNvPr id="7" name="Chart 6"/>
          <p:cNvGraphicFramePr/>
          <p:nvPr userDrawn="1">
            <p:extLst/>
          </p:nvPr>
        </p:nvGraphicFramePr>
        <p:xfrm>
          <a:off x="35496" y="1484784"/>
          <a:ext cx="907300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759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184576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 sz="11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90800"/>
            <a:ext cx="8229600" cy="71792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lang="en-GB" sz="280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pPr lvl="0" algn="l"/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6577" r="43884" b="-126447"/>
          <a:stretch/>
        </p:blipFill>
        <p:spPr>
          <a:xfrm>
            <a:off x="-108520" y="790113"/>
            <a:ext cx="5131293" cy="3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66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urple heading gold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 userDrawn="1">
            <p:extLst/>
          </p:nvPr>
        </p:nvGraphicFramePr>
        <p:xfrm>
          <a:off x="251520" y="188640"/>
          <a:ext cx="8712968" cy="648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 title="purple lin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04" y="1196753"/>
            <a:ext cx="7640834" cy="67619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9391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1378457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urple heading gold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 userDrawn="1">
            <p:extLst/>
          </p:nvPr>
        </p:nvGraphicFramePr>
        <p:xfrm>
          <a:off x="179512" y="289229"/>
          <a:ext cx="8640960" cy="655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 title="purple lin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04" y="1196753"/>
            <a:ext cx="7640834" cy="67619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9389" y="188640"/>
            <a:ext cx="7344940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360902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rple heading gold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purple lin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04" y="1196753"/>
            <a:ext cx="7640834" cy="67619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91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0826" y="1628777"/>
            <a:ext cx="8425631" cy="4968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3" name="Picture 2" title="gold lightbulb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98" y="188640"/>
            <a:ext cx="764073" cy="79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21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d list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title="1"/>
          <p:cNvGrpSpPr/>
          <p:nvPr userDrawn="1"/>
        </p:nvGrpSpPr>
        <p:grpSpPr>
          <a:xfrm>
            <a:off x="776853" y="2766831"/>
            <a:ext cx="566400" cy="590167"/>
            <a:chOff x="796833" y="2766827"/>
            <a:chExt cx="566400" cy="590165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833" y="2766827"/>
              <a:ext cx="566400" cy="59016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920121" y="2852936"/>
              <a:ext cx="323499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7A1F7F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1</a:t>
              </a: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776857" y="3776411"/>
            <a:ext cx="536489" cy="558998"/>
            <a:chOff x="786204" y="3526135"/>
            <a:chExt cx="536489" cy="55899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204" y="3526135"/>
              <a:ext cx="536489" cy="558999"/>
            </a:xfrm>
            <a:prstGeom prst="rect">
              <a:avLst/>
            </a:prstGeom>
          </p:spPr>
        </p:pic>
        <p:sp>
          <p:nvSpPr>
            <p:cNvPr id="15" name="TextBox 14" title="2"/>
            <p:cNvSpPr txBox="1"/>
            <p:nvPr/>
          </p:nvSpPr>
          <p:spPr>
            <a:xfrm>
              <a:off x="892698" y="3605579"/>
              <a:ext cx="323499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7A1F7F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2</a:t>
              </a:r>
            </a:p>
          </p:txBody>
        </p:sp>
      </p:grpSp>
      <p:grpSp>
        <p:nvGrpSpPr>
          <p:cNvPr id="16" name="Group 15" title="3"/>
          <p:cNvGrpSpPr/>
          <p:nvPr userDrawn="1"/>
        </p:nvGrpSpPr>
        <p:grpSpPr>
          <a:xfrm>
            <a:off x="776857" y="4754831"/>
            <a:ext cx="536489" cy="558998"/>
            <a:chOff x="786204" y="3526135"/>
            <a:chExt cx="536489" cy="55899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204" y="3526135"/>
              <a:ext cx="536489" cy="55899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92698" y="3605579"/>
              <a:ext cx="323499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7A1F7F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3</a:t>
              </a:r>
            </a:p>
          </p:txBody>
        </p:sp>
      </p:grpSp>
      <p:sp>
        <p:nvSpPr>
          <p:cNvPr id="2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91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74112" y="1608482"/>
            <a:ext cx="6274152" cy="865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7A1F7F"/>
                </a:solidFill>
                <a:latin typeface="Open Sans"/>
                <a:ea typeface="Open Sans"/>
                <a:cs typeface="Open Sans"/>
              </a:defRPr>
            </a:lvl1pPr>
            <a:lvl2pPr marL="457200" indent="0">
              <a:buNone/>
              <a:defRPr lang="en-US" sz="2800" b="1" kern="1200" dirty="0" smtClean="0">
                <a:solidFill>
                  <a:srgbClr val="7A1F7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</a:lstStyle>
          <a:p>
            <a:pPr lvl="0"/>
            <a:r>
              <a:rPr lang="en-US" dirty="0" smtClean="0"/>
              <a:t>Subtitle</a:t>
            </a:r>
          </a:p>
        </p:txBody>
      </p:sp>
      <p:grpSp>
        <p:nvGrpSpPr>
          <p:cNvPr id="22" name="Group 21" title="4"/>
          <p:cNvGrpSpPr/>
          <p:nvPr userDrawn="1"/>
        </p:nvGrpSpPr>
        <p:grpSpPr>
          <a:xfrm>
            <a:off x="776857" y="5733253"/>
            <a:ext cx="536489" cy="558998"/>
            <a:chOff x="786204" y="3526135"/>
            <a:chExt cx="536489" cy="55899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204" y="3526135"/>
              <a:ext cx="536489" cy="55899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58212" y="3605579"/>
              <a:ext cx="323499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rgbClr val="7A1F7F"/>
                  </a:solidFill>
                  <a:ea typeface="Open Sans Semibold" panose="020B0706030804020204" pitchFamily="34" charset="0"/>
                  <a:cs typeface="Open Sans Semibold" panose="020B0706030804020204" pitchFamily="34" charset="0"/>
                </a:rPr>
                <a:t>4</a:t>
              </a:r>
            </a:p>
          </p:txBody>
        </p:sp>
      </p:grp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75656" y="4749147"/>
            <a:ext cx="3024336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algn="l" defTabSz="914400" rtl="0" eaLnBrk="1" latinLnBrk="0" hangingPunct="1"/>
            <a:r>
              <a:rPr lang="en-US" dirty="0" smtClean="0"/>
              <a:t>Placeholder text</a:t>
            </a:r>
            <a:endParaRPr lang="en-GB" dirty="0"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475656" y="3765037"/>
            <a:ext cx="3024336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algn="l" defTabSz="914400" rtl="0" eaLnBrk="1" latinLnBrk="0" hangingPunct="1"/>
            <a:r>
              <a:rPr lang="en-US" dirty="0" smtClean="0"/>
              <a:t>Placeholder text</a:t>
            </a:r>
            <a:endParaRPr lang="en-GB"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475656" y="5733256"/>
            <a:ext cx="3024336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algn="l" defTabSz="914400" rtl="0" eaLnBrk="1" latinLnBrk="0" hangingPunct="1"/>
            <a:r>
              <a:rPr lang="en-US" dirty="0" smtClean="0"/>
              <a:t>Placeholder text</a:t>
            </a:r>
            <a:endParaRPr lang="en-GB" dirty="0"/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475656" y="2780928"/>
            <a:ext cx="3024336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algn="l" defTabSz="914400" rtl="0" eaLnBrk="1" latinLnBrk="0" hangingPunct="1"/>
            <a:r>
              <a:rPr lang="en-US" dirty="0" smtClean="0"/>
              <a:t>Placeholder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6925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nner whit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923" y="2075260"/>
            <a:ext cx="3309937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91" y="322852"/>
            <a:ext cx="7488237" cy="585866"/>
          </a:xfrm>
          <a:prstGeom prst="rect">
            <a:avLst/>
          </a:prstGeom>
        </p:spPr>
        <p:txBody>
          <a:bodyPr tIns="46800" anchor="ctr" anchorCtr="0">
            <a:spAutoFit/>
          </a:bodyPr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0107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banner whit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91" y="322852"/>
            <a:ext cx="7488237" cy="585866"/>
          </a:xfrm>
          <a:prstGeom prst="rect">
            <a:avLst/>
          </a:prstGeom>
        </p:spPr>
        <p:txBody>
          <a:bodyPr tIns="46800" anchor="ctr" anchorCtr="0">
            <a:spAutoFit/>
          </a:bodyPr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pic>
        <p:nvPicPr>
          <p:cNvPr id="2" name="Picture 1" title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576064" cy="576064"/>
          </a:xfrm>
          <a:prstGeom prst="rect">
            <a:avLst/>
          </a:prstGeom>
        </p:spPr>
      </p:pic>
      <p:pic>
        <p:nvPicPr>
          <p:cNvPr id="4" name="Picture 3" title="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34935"/>
            <a:ext cx="576064" cy="576064"/>
          </a:xfrm>
          <a:prstGeom prst="rect">
            <a:avLst/>
          </a:prstGeom>
        </p:spPr>
      </p:pic>
      <p:pic>
        <p:nvPicPr>
          <p:cNvPr id="7" name="Picture 6" title="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25044"/>
            <a:ext cx="576064" cy="576064"/>
          </a:xfrm>
          <a:prstGeom prst="rect">
            <a:avLst/>
          </a:prstGeom>
        </p:spPr>
      </p:pic>
      <p:pic>
        <p:nvPicPr>
          <p:cNvPr id="8" name="Picture 7" title="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815155"/>
            <a:ext cx="576064" cy="576064"/>
          </a:xfrm>
          <a:prstGeom prst="rect">
            <a:avLst/>
          </a:prstGeom>
        </p:spPr>
      </p:pic>
      <p:pic>
        <p:nvPicPr>
          <p:cNvPr id="9" name="Picture 8" title="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8" y="5805264"/>
            <a:ext cx="576000" cy="576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187624" y="1844824"/>
            <a:ext cx="7488832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1187624" y="2834935"/>
            <a:ext cx="7488832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187624" y="3825044"/>
            <a:ext cx="7488832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187624" y="4815155"/>
            <a:ext cx="7488832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187624" y="5805264"/>
            <a:ext cx="7488832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8556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k &amp;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062260"/>
            <a:ext cx="9144000" cy="5795741"/>
          </a:xfrm>
          <a:prstGeom prst="rect">
            <a:avLst/>
          </a:prstGeom>
          <a:solidFill>
            <a:srgbClr val="7A1F7F"/>
          </a:solidFill>
          <a:ln>
            <a:solidFill>
              <a:srgbClr val="7A1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pic>
        <p:nvPicPr>
          <p:cNvPr id="10" name="Picture 2" title="My Learning Essentials punk hea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7465" y="2201740"/>
            <a:ext cx="3203849" cy="465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294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971600" y="0"/>
            <a:ext cx="568863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>
              <a:defRPr/>
            </a:pPr>
            <a:r>
              <a:rPr lang="en-GB" sz="3600" dirty="0" smtClean="0">
                <a:solidFill>
                  <a:srgbClr val="7A1F7F"/>
                </a:solidFill>
                <a:effectLst/>
                <a:ea typeface="Open Sans Semibold" panose="020B0706030804020204" pitchFamily="34" charset="0"/>
                <a:cs typeface="Open Sans Semibold" panose="020B0706030804020204" pitchFamily="34" charset="0"/>
              </a:rPr>
              <a:t>Tell us what you think!</a:t>
            </a:r>
            <a:endParaRPr lang="en-GB" sz="3600" dirty="0">
              <a:solidFill>
                <a:srgbClr val="7A1F7F"/>
              </a:solidFill>
              <a:effectLst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7" name="Picture 16" title="gold lightbulb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721338" cy="751603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539552" y="6381328"/>
            <a:ext cx="216024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buFont typeface="+mj-lt"/>
              <a:buNone/>
            </a:pPr>
            <a:r>
              <a:rPr lang="en-GB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@</a:t>
            </a:r>
            <a:r>
              <a:rPr lang="en-GB" dirty="0" err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mlemanchester</a:t>
            </a:r>
            <a:endParaRPr lang="en-GB" dirty="0">
              <a:solidFill>
                <a:srgbClr val="FFFFFF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0" name="Picture 19" title="gold twitter icon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453338"/>
            <a:ext cx="366843" cy="297609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3203848" y="6401348"/>
            <a:ext cx="280831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buFont typeface="+mj-lt"/>
              <a:buNone/>
            </a:pPr>
            <a:r>
              <a:rPr lang="en-GB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mle@manchester.ac.uk</a:t>
            </a:r>
          </a:p>
        </p:txBody>
      </p:sp>
      <p:pic>
        <p:nvPicPr>
          <p:cNvPr id="23" name="Picture 2" title="gold arrow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808" y="6381328"/>
            <a:ext cx="360040" cy="37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 userDrawn="1"/>
        </p:nvSpPr>
        <p:spPr>
          <a:xfrm>
            <a:off x="825226" y="1556792"/>
            <a:ext cx="54029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prstClr val="white"/>
                </a:solidFill>
              </a:rPr>
              <a:t>I have found this session engaging.</a:t>
            </a:r>
          </a:p>
        </p:txBody>
      </p:sp>
      <p:pic>
        <p:nvPicPr>
          <p:cNvPr id="25" name="Picture 5" descr="S:\Teaching and Learning Team\Online resources\MLE\assets\icons\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47" y="1484784"/>
            <a:ext cx="527518" cy="52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825226" y="2636912"/>
            <a:ext cx="52343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prstClr val="white"/>
                </a:solidFill>
              </a:rPr>
              <a:t>Do you feel more confident as a result</a:t>
            </a:r>
          </a:p>
          <a:p>
            <a:r>
              <a:rPr lang="en-GB" sz="2000" dirty="0">
                <a:solidFill>
                  <a:prstClr val="white"/>
                </a:solidFill>
              </a:rPr>
              <a:t>of what you have learned?</a:t>
            </a:r>
          </a:p>
        </p:txBody>
      </p:sp>
      <p:pic>
        <p:nvPicPr>
          <p:cNvPr id="26" name="Picture 6" descr="S:\Teaching and Learning Team\Online resources\MLE\assets\icons\2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48" y="2681163"/>
            <a:ext cx="527517" cy="52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825226" y="3789040"/>
            <a:ext cx="5378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prstClr val="white"/>
                </a:solidFill>
              </a:rPr>
              <a:t>Do you think this session will be</a:t>
            </a:r>
          </a:p>
          <a:p>
            <a:r>
              <a:rPr lang="en-GB" sz="2000" dirty="0">
                <a:solidFill>
                  <a:prstClr val="white"/>
                </a:solidFill>
              </a:rPr>
              <a:t>beneficial to your learning?</a:t>
            </a:r>
          </a:p>
        </p:txBody>
      </p:sp>
      <p:pic>
        <p:nvPicPr>
          <p:cNvPr id="27" name="Picture 7" title="3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47" y="3877540"/>
            <a:ext cx="527518" cy="52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 userDrawn="1"/>
        </p:nvSpPr>
        <p:spPr>
          <a:xfrm>
            <a:off x="825226" y="5097377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white"/>
                </a:solidFill>
              </a:rPr>
              <a:t>Will you change the way you work based on what you’ve learned?</a:t>
            </a:r>
          </a:p>
        </p:txBody>
      </p:sp>
      <p:pic>
        <p:nvPicPr>
          <p:cNvPr id="28" name="Picture 8" title="4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48" y="5073918"/>
            <a:ext cx="527517" cy="52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title="grey line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5" b="26318"/>
          <a:stretch/>
        </p:blipFill>
        <p:spPr>
          <a:xfrm>
            <a:off x="-108520" y="980728"/>
            <a:ext cx="9252520" cy="1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51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grey lin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6752" y="1196753"/>
            <a:ext cx="9144000" cy="67619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91" y="260648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4" y="3540009"/>
            <a:ext cx="1974451" cy="658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0928"/>
            <a:ext cx="1944216" cy="6480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49280"/>
            <a:ext cx="1944216" cy="7200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309371"/>
            <a:ext cx="1944216" cy="6978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18193"/>
            <a:ext cx="1944216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58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grey lin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97955"/>
            <a:ext cx="6767736" cy="50047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4688" y="44624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cxnSp>
        <p:nvCxnSpPr>
          <p:cNvPr id="7" name="Straight Connector 6" title="gold line"/>
          <p:cNvCxnSpPr/>
          <p:nvPr userDrawn="1"/>
        </p:nvCxnSpPr>
        <p:spPr>
          <a:xfrm>
            <a:off x="2987824" y="1556792"/>
            <a:ext cx="0" cy="5040560"/>
          </a:xfrm>
          <a:prstGeom prst="line">
            <a:avLst/>
          </a:prstGeom>
          <a:ln w="38100">
            <a:solidFill>
              <a:srgbClr val="FDB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 title="gold line"/>
          <p:cNvCxnSpPr/>
          <p:nvPr userDrawn="1"/>
        </p:nvCxnSpPr>
        <p:spPr>
          <a:xfrm>
            <a:off x="6156176" y="1556792"/>
            <a:ext cx="0" cy="5040560"/>
          </a:xfrm>
          <a:prstGeom prst="line">
            <a:avLst/>
          </a:prstGeom>
          <a:ln w="38100">
            <a:solidFill>
              <a:srgbClr val="FDB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 title="ywllow line"/>
          <p:cNvCxnSpPr/>
          <p:nvPr userDrawn="1"/>
        </p:nvCxnSpPr>
        <p:spPr>
          <a:xfrm flipH="1">
            <a:off x="179512" y="2420888"/>
            <a:ext cx="8712968" cy="0"/>
          </a:xfrm>
          <a:prstGeom prst="line">
            <a:avLst/>
          </a:prstGeom>
          <a:ln w="38100">
            <a:solidFill>
              <a:srgbClr val="FDB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44016" y="1556792"/>
            <a:ext cx="284380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059832" y="1556792"/>
            <a:ext cx="2952328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228184" y="1556792"/>
            <a:ext cx="2736304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79512" y="4077072"/>
            <a:ext cx="284380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095328" y="4077072"/>
            <a:ext cx="2952328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263680" y="4077072"/>
            <a:ext cx="2736304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492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grey lin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97955"/>
            <a:ext cx="6767736" cy="50047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4688" y="44624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cxnSp>
        <p:nvCxnSpPr>
          <p:cNvPr id="7" name="Straight Connector 6" title="teal line"/>
          <p:cNvCxnSpPr/>
          <p:nvPr userDrawn="1"/>
        </p:nvCxnSpPr>
        <p:spPr>
          <a:xfrm>
            <a:off x="2987824" y="1556792"/>
            <a:ext cx="0" cy="5040560"/>
          </a:xfrm>
          <a:prstGeom prst="line">
            <a:avLst/>
          </a:prstGeom>
          <a:ln w="38100">
            <a:solidFill>
              <a:srgbClr val="009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 title="teal line"/>
          <p:cNvCxnSpPr/>
          <p:nvPr userDrawn="1"/>
        </p:nvCxnSpPr>
        <p:spPr>
          <a:xfrm>
            <a:off x="6156176" y="1556792"/>
            <a:ext cx="0" cy="5040560"/>
          </a:xfrm>
          <a:prstGeom prst="line">
            <a:avLst/>
          </a:prstGeom>
          <a:ln w="38100">
            <a:solidFill>
              <a:srgbClr val="009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 title="teal line"/>
          <p:cNvCxnSpPr/>
          <p:nvPr userDrawn="1"/>
        </p:nvCxnSpPr>
        <p:spPr>
          <a:xfrm flipH="1">
            <a:off x="179512" y="2420888"/>
            <a:ext cx="8712968" cy="0"/>
          </a:xfrm>
          <a:prstGeom prst="line">
            <a:avLst/>
          </a:prstGeom>
          <a:ln w="38100">
            <a:solidFill>
              <a:srgbClr val="009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44016" y="1556792"/>
            <a:ext cx="284380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059832" y="1556792"/>
            <a:ext cx="2952328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228184" y="1556792"/>
            <a:ext cx="2736304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79512" y="4077072"/>
            <a:ext cx="284380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095328" y="4077072"/>
            <a:ext cx="2952328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263680" y="4077072"/>
            <a:ext cx="2736304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962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am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328592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 sz="11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144" y="190800"/>
            <a:ext cx="7272088" cy="71792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lang="en-GB" sz="280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pPr lvl="0" algn="l"/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4" t="-16139" b="-56500"/>
          <a:stretch/>
        </p:blipFill>
        <p:spPr>
          <a:xfrm flipH="1">
            <a:off x="5725144" y="967667"/>
            <a:ext cx="412907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68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97955"/>
            <a:ext cx="6767736" cy="50047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4688" y="44624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cxnSp>
        <p:nvCxnSpPr>
          <p:cNvPr id="7" name="Straight Connector 6" title="gold line"/>
          <p:cNvCxnSpPr/>
          <p:nvPr userDrawn="1"/>
        </p:nvCxnSpPr>
        <p:spPr>
          <a:xfrm>
            <a:off x="4572000" y="1628528"/>
            <a:ext cx="0" cy="5040560"/>
          </a:xfrm>
          <a:prstGeom prst="line">
            <a:avLst/>
          </a:prstGeom>
          <a:ln w="38100">
            <a:solidFill>
              <a:srgbClr val="FDB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 title="gold line"/>
          <p:cNvCxnSpPr/>
          <p:nvPr userDrawn="1"/>
        </p:nvCxnSpPr>
        <p:spPr>
          <a:xfrm flipH="1">
            <a:off x="179512" y="2420888"/>
            <a:ext cx="8712968" cy="0"/>
          </a:xfrm>
          <a:prstGeom prst="line">
            <a:avLst/>
          </a:prstGeom>
          <a:ln w="38100">
            <a:solidFill>
              <a:srgbClr val="FDB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1520" y="1628800"/>
            <a:ext cx="403244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16016" y="1628800"/>
            <a:ext cx="4032448" cy="720080"/>
          </a:xfrm>
          <a:prstGeom prst="rect">
            <a:avLst/>
          </a:prstGeom>
        </p:spPr>
        <p:txBody>
          <a:bodyPr/>
          <a:lstStyle>
            <a:lvl1pPr>
              <a:def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51520" y="2728225"/>
            <a:ext cx="403244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716016" y="2728225"/>
            <a:ext cx="4032448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3947317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97955"/>
            <a:ext cx="6767736" cy="50047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4688" y="44624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cxnSp>
        <p:nvCxnSpPr>
          <p:cNvPr id="7" name="Straight Connector 6" title="teal line"/>
          <p:cNvCxnSpPr/>
          <p:nvPr userDrawn="1"/>
        </p:nvCxnSpPr>
        <p:spPr>
          <a:xfrm>
            <a:off x="4572000" y="1628528"/>
            <a:ext cx="0" cy="5040560"/>
          </a:xfrm>
          <a:prstGeom prst="line">
            <a:avLst/>
          </a:prstGeom>
          <a:ln w="38100">
            <a:solidFill>
              <a:srgbClr val="009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 title="teal line"/>
          <p:cNvCxnSpPr/>
          <p:nvPr userDrawn="1"/>
        </p:nvCxnSpPr>
        <p:spPr>
          <a:xfrm flipH="1">
            <a:off x="179512" y="2420888"/>
            <a:ext cx="8712968" cy="0"/>
          </a:xfrm>
          <a:prstGeom prst="line">
            <a:avLst/>
          </a:prstGeom>
          <a:ln w="38100">
            <a:solidFill>
              <a:srgbClr val="009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1520" y="1628800"/>
            <a:ext cx="403244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16016" y="1628800"/>
            <a:ext cx="4032448" cy="720080"/>
          </a:xfrm>
          <a:prstGeom prst="rect">
            <a:avLst/>
          </a:prstGeom>
        </p:spPr>
        <p:txBody>
          <a:bodyPr/>
          <a:lstStyle>
            <a:lvl1pPr>
              <a:def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51520" y="2728225"/>
            <a:ext cx="403244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716016" y="2728225"/>
            <a:ext cx="4032448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1883453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373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9388" y="190800"/>
            <a:ext cx="8229600" cy="71792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lang="en-GB" sz="280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pPr lvl="0" algn="l"/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6577" r="43884" b="-126447"/>
          <a:stretch/>
        </p:blipFill>
        <p:spPr>
          <a:xfrm>
            <a:off x="-108520" y="790113"/>
            <a:ext cx="5131293" cy="3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4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hort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5184576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 sz="24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 sz="20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90800"/>
            <a:ext cx="6120804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lang="en-GB" sz="4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lvl="0" algn="l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5096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5A7E90-DE8B-4995-96FB-1F2D292927C6}" type="datetimeFigureOut">
              <a:rPr lang="en-GB" smtClean="0">
                <a:solidFill>
                  <a:srgbClr val="595959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14/02/2020</a:t>
            </a:fld>
            <a:endParaRPr lang="en-GB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937F95-94B4-4989-986C-82EB8A8F58D0}" type="slidenum">
              <a:rPr lang="en-GB" smtClean="0">
                <a:solidFill>
                  <a:srgbClr val="595959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60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3263D-9AAA-4AD5-B717-770CBACD63F2}" type="datetimeFigureOut">
              <a:rPr lang="en-GB"/>
              <a:pPr>
                <a:defRPr/>
              </a:pPr>
              <a:t>14/02/2020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9792A-C7CD-4107-BAC7-B579BEDF09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972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5D783-9926-4561-AD66-5E2EECB2B8A0}" type="datetimeFigureOut">
              <a:rPr lang="en-GB"/>
              <a:pPr>
                <a:defRPr/>
              </a:pPr>
              <a:t>14/02/2020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1D579-0D05-4BC2-851B-16360459FF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208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DE76C-890A-4F43-84CE-EA3E2B1165F7}" type="datetimeFigureOut">
              <a:rPr lang="en-GB"/>
              <a:pPr>
                <a:defRPr/>
              </a:pPr>
              <a:t>14/02/2020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298FA-EE55-4387-B380-66C8A2F5E5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635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387BE-4DA2-4403-BC17-DB7ACA94259B}" type="datetimeFigureOut">
              <a:rPr lang="en-GB"/>
              <a:pPr>
                <a:defRPr/>
              </a:pPr>
              <a:t>14/02/2020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B6F36-BE6D-4729-AF50-78FAFF8C55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643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gre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347663" y="1836738"/>
            <a:ext cx="3108325" cy="26193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GB" sz="1100" b="1">
                <a:solidFill>
                  <a:schemeClr val="accent3"/>
                </a:solidFill>
                <a:latin typeface="Verdana" pitchFamily="34" charset="0"/>
              </a:rPr>
              <a:t>The University of Manchester Library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300" y="2349500"/>
            <a:ext cx="7921625" cy="50323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 sz="44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>
              <a:defRPr/>
            </a:pPr>
            <a:r>
              <a:rPr lang="en-GB" sz="1800" dirty="0" smtClean="0">
                <a:solidFill>
                  <a:schemeClr val="bg1"/>
                </a:solidFill>
                <a:effectLst/>
                <a:ea typeface="Open Sans Semibold" pitchFamily="34" charset="0"/>
                <a:cs typeface="Open Sans Semibold" pitchFamily="34" charset="0"/>
              </a:rPr>
              <a:t>My Learning Essentials </a:t>
            </a:r>
            <a:endParaRPr lang="en-GB" sz="1800" dirty="0">
              <a:solidFill>
                <a:schemeClr val="bg1"/>
              </a:solidFill>
              <a:effectLst/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7" name="Picture 2" descr="P:\Desktop\assets\background-graphics\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61963"/>
            <a:ext cx="2232025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52963"/>
            <a:ext cx="91440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9989" y="2780928"/>
            <a:ext cx="6866698" cy="1080120"/>
          </a:xfrm>
          <a:noFill/>
          <a:ln>
            <a:noFill/>
          </a:ln>
          <a:extLst/>
        </p:spPr>
        <p:txBody>
          <a:bodyPr/>
          <a:lstStyle>
            <a:lvl1pPr marL="0" indent="0">
              <a:buNone/>
              <a:defRPr lang="en-GB" sz="4000" b="0" i="0" u="none" strike="noStrike" cap="none" spc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 Semibold" pitchFamily="34" charset="0"/>
                <a:ea typeface="Open Sans Semibold" pitchFamily="34" charset="0"/>
                <a:cs typeface="Open Sans Semibold" pitchFamily="34" charset="0"/>
                <a:sym typeface="Arial"/>
              </a:defRPr>
            </a:lvl1pPr>
          </a:lstStyle>
          <a:p>
            <a:pPr lvl="0"/>
            <a:r>
              <a:rPr lang="en-US" dirty="0" smtClean="0"/>
              <a:t>Title of session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9" y="6381750"/>
            <a:ext cx="3024584" cy="359618"/>
          </a:xfrm>
        </p:spPr>
        <p:txBody>
          <a:bodyPr anchor="ctr"/>
          <a:lstStyle>
            <a:lvl1pPr>
              <a:lnSpc>
                <a:spcPct val="100000"/>
              </a:lnSpc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Name of presenter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868144" y="6381750"/>
            <a:ext cx="3024584" cy="359618"/>
          </a:xfrm>
        </p:spPr>
        <p:txBody>
          <a:bodyPr anchor="ctr"/>
          <a:lstStyle>
            <a:lvl1pPr algn="r">
              <a:lnSpc>
                <a:spcPct val="100000"/>
              </a:lnSpc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Date of session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66899" y="3645024"/>
            <a:ext cx="5329237" cy="50482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>
              <a:buNone/>
              <a:defRPr lang="en-US" sz="2400" b="0" i="0" u="none" strike="noStrike" cap="none" spc="0" baseline="0" smtClean="0">
                <a:ln>
                  <a:noFill/>
                </a:ln>
                <a:solidFill>
                  <a:schemeClr val="bg1"/>
                </a:solidFill>
                <a:effectLst/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  <a:lvl2pPr>
              <a:defRPr lang="en-US" sz="1100" smtClean="0"/>
            </a:lvl2pPr>
            <a:lvl3pPr>
              <a:defRPr lang="en-US" sz="1050" smtClean="0"/>
            </a:lvl3pPr>
            <a:lvl4pPr>
              <a:defRPr lang="en-US" sz="1000" smtClean="0"/>
            </a:lvl4pPr>
            <a:lvl5pPr>
              <a:defRPr lang="en-GB" sz="1000"/>
            </a:lvl5pPr>
          </a:lstStyle>
          <a:p>
            <a:pPr marL="0" lvl="0" indent="0"/>
            <a:r>
              <a:rPr lang="en-US" dirty="0" smtClean="0"/>
              <a:t>Subtitle if necessary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9382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CECEE-2064-45F1-9532-ACF6A7FF7ADD}" type="datetimeFigureOut">
              <a:rPr lang="en-GB"/>
              <a:pPr>
                <a:defRPr/>
              </a:pPr>
              <a:t>14/02/2020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F324E-3E70-4906-916D-C2D5751A83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186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4A7E1-792C-4189-909B-2702907B9CDF}" type="datetimeFigureOut">
              <a:rPr lang="en-GB"/>
              <a:pPr>
                <a:defRPr/>
              </a:pPr>
              <a:t>14/02/2020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549C0-8361-4548-BF48-7DA0F30978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674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2B96A-A1BA-4510-9D2F-6C87E2E32DFD}" type="datetimeFigureOut">
              <a:rPr lang="en-GB"/>
              <a:pPr>
                <a:defRPr/>
              </a:pPr>
              <a:t>14/02/2020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992A7-7AC2-42B4-B5E8-7A68A54B6E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5967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684D8-DBE9-485E-B732-1D32AB149449}" type="datetimeFigureOut">
              <a:rPr lang="en-GB"/>
              <a:pPr>
                <a:defRPr/>
              </a:pPr>
              <a:t>14/02/2020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7564C-4E0F-4B8F-9FFD-906675843C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824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EFD1C-890E-4EB6-8C25-D688B3C8F533}" type="datetimeFigureOut">
              <a:rPr lang="en-GB"/>
              <a:pPr>
                <a:defRPr/>
              </a:pPr>
              <a:t>14/02/2020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F71A8-5DAC-4708-BB35-C29A6777DD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036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94B3B-8583-4322-ADAB-5D12D8ACFDD9}" type="datetimeFigureOut">
              <a:rPr lang="en-GB"/>
              <a:pPr>
                <a:defRPr/>
              </a:pPr>
              <a:t>14/02/2020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CB75-13A5-4B3F-A394-6875B165C3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9773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4A961-AEC7-437D-93D0-FDC83BFE535B}" type="datetimeFigureOut">
              <a:rPr lang="en-GB"/>
              <a:pPr>
                <a:defRPr/>
              </a:pPr>
              <a:t>14/02/2020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92CD0-6BE0-41B9-9ECA-D64B75530B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371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3" t="1543"/>
          <a:stretch/>
        </p:blipFill>
        <p:spPr>
          <a:xfrm rot="5400000">
            <a:off x="3537110" y="-3573624"/>
            <a:ext cx="2097161" cy="9189642"/>
          </a:xfrm>
          <a:prstGeom prst="rect">
            <a:avLst/>
          </a:prstGeom>
        </p:spPr>
      </p:pic>
      <p:pic>
        <p:nvPicPr>
          <p:cNvPr id="16" name="Picture 2" descr="IMG_0186.png"/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08" y="2276872"/>
            <a:ext cx="3170873" cy="460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294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 userDrawn="1"/>
        </p:nvSpPr>
        <p:spPr>
          <a:xfrm>
            <a:off x="858597" y="4619163"/>
            <a:ext cx="540295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+mj-lt"/>
              <a:buNone/>
            </a:pPr>
            <a:r>
              <a:rPr lang="en-GB" sz="2000" dirty="0">
                <a:solidFill>
                  <a:prstClr val="white"/>
                </a:solidFill>
                <a:latin typeface="Arial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will use the skills I’ve learned in this session in my work.</a:t>
            </a:r>
            <a:endParaRPr lang="en-GB" sz="20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43608" y="116012"/>
            <a:ext cx="3456384" cy="15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dirty="0" smtClean="0">
                <a:solidFill>
                  <a:srgbClr val="7A1F7F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Keep in touch!</a:t>
            </a:r>
            <a:endParaRPr lang="en-GB" sz="3600" dirty="0">
              <a:solidFill>
                <a:srgbClr val="7A1F7F"/>
              </a:solidFill>
              <a:effectLst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5" y="486474"/>
            <a:ext cx="739226" cy="770243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043608" y="2060848"/>
            <a:ext cx="5688632" cy="15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dirty="0" smtClean="0">
                <a:solidFill>
                  <a:prstClr val="white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Tell us what you think!</a:t>
            </a:r>
            <a:endParaRPr lang="en-GB" sz="3600" dirty="0">
              <a:solidFill>
                <a:prstClr val="white"/>
              </a:solidFill>
              <a:effectLst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9" y="2431310"/>
            <a:ext cx="721338" cy="770243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5278432" y="392404"/>
            <a:ext cx="5867884" cy="410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ts val="1000"/>
              </a:spcBef>
              <a:spcAft>
                <a:spcPct val="0"/>
              </a:spcAft>
              <a:buFont typeface="+mj-lt"/>
              <a:buNone/>
            </a:pPr>
            <a:r>
              <a:rPr lang="en-GB" sz="2000" dirty="0">
                <a:solidFill>
                  <a:srgbClr val="7A1F7F"/>
                </a:solidFill>
                <a:latin typeface="Arial" charset="0"/>
                <a:ea typeface="Times New Roman" panose="02020603050405020304" pitchFamily="18" charset="0"/>
                <a:cs typeface="Times New Roman" panose="02020603050405020304" pitchFamily="18" charset="0"/>
              </a:rPr>
              <a:t>mle@manchester.ac.uk</a:t>
            </a:r>
            <a:endParaRPr lang="en-GB" sz="2000" dirty="0">
              <a:solidFill>
                <a:srgbClr val="7A1F7F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5278432" y="1073838"/>
            <a:ext cx="5867884" cy="410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ts val="1000"/>
              </a:spcBef>
              <a:spcAft>
                <a:spcPct val="0"/>
              </a:spcAft>
              <a:buFont typeface="+mj-lt"/>
              <a:buNone/>
            </a:pPr>
            <a:r>
              <a:rPr lang="en-GB" sz="2000" dirty="0">
                <a:solidFill>
                  <a:srgbClr val="7A1F7F"/>
                </a:solidFill>
                <a:latin typeface="Arial" charset="0"/>
                <a:ea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GB" sz="2000" dirty="0" err="1">
                <a:solidFill>
                  <a:srgbClr val="7A1F7F"/>
                </a:solidFill>
                <a:latin typeface="Arial" charset="0"/>
                <a:ea typeface="Times New Roman" panose="02020603050405020304" pitchFamily="18" charset="0"/>
                <a:cs typeface="Times New Roman" panose="02020603050405020304" pitchFamily="18" charset="0"/>
              </a:rPr>
              <a:t>mlemanchester</a:t>
            </a:r>
            <a:endParaRPr lang="en-GB" sz="2000" dirty="0">
              <a:solidFill>
                <a:srgbClr val="7A1F7F"/>
              </a:solidFill>
              <a:latin typeface="Arial" charset="0"/>
              <a:cs typeface="Arial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75" y="1102144"/>
            <a:ext cx="471657" cy="3826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9533" y="3858807"/>
            <a:ext cx="602031" cy="6257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3053" y="4763256"/>
            <a:ext cx="602650" cy="626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08905" y="5754928"/>
            <a:ext cx="602650" cy="626400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858597" y="3918828"/>
            <a:ext cx="540295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ts val="1000"/>
              </a:spcBef>
              <a:spcAft>
                <a:spcPct val="0"/>
              </a:spcAft>
              <a:buFont typeface="+mj-lt"/>
              <a:buNone/>
            </a:pPr>
            <a:r>
              <a:rPr lang="en-GB" sz="2000" dirty="0">
                <a:solidFill>
                  <a:prstClr val="white"/>
                </a:solidFill>
                <a:latin typeface="Arial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found this session engaging.</a:t>
            </a:r>
            <a:endParaRPr lang="en-GB" sz="20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858597" y="5673442"/>
            <a:ext cx="54029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+mj-lt"/>
              <a:buNone/>
            </a:pPr>
            <a:r>
              <a:rPr lang="en-GB" sz="2000" dirty="0">
                <a:solidFill>
                  <a:prstClr val="white"/>
                </a:solidFill>
                <a:latin typeface="Arial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will change my behaviour based on what I’ve learned in this session</a:t>
            </a:r>
            <a:endParaRPr lang="en-GB" sz="20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1026" name="Picture 2" descr="S:\Teaching and Learning Team\my-learning-essentials\3.e-learning-development\assets\misc\purple-click-edit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030"/>
            <a:ext cx="479500" cy="4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009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8" b="6304"/>
          <a:stretch/>
        </p:blipFill>
        <p:spPr bwMode="auto">
          <a:xfrm>
            <a:off x="-36511" y="-99391"/>
            <a:ext cx="576064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IMG_0186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656" y="1916832"/>
            <a:ext cx="3409926" cy="49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294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2"/>
          <p:cNvSpPr txBox="1">
            <a:spLocks noChangeArrowheads="1"/>
          </p:cNvSpPr>
          <p:nvPr userDrawn="1"/>
        </p:nvSpPr>
        <p:spPr bwMode="auto">
          <a:xfrm>
            <a:off x="107504" y="2132856"/>
            <a:ext cx="5470550" cy="673075"/>
          </a:xfrm>
          <a:prstGeom prst="rect">
            <a:avLst/>
          </a:prstGeom>
          <a:noFill/>
          <a:ln>
            <a:noFill/>
          </a:ln>
          <a:extLst/>
        </p:spPr>
        <p:txBody>
          <a:bodyPr upright="1"/>
          <a:lstStyle/>
          <a:p>
            <a:pPr>
              <a:lnSpc>
                <a:spcPct val="150000"/>
              </a:lnSpc>
              <a:spcBef>
                <a:spcPts val="844"/>
              </a:spcBef>
              <a:spcAft>
                <a:spcPts val="211"/>
              </a:spcAft>
              <a:defRPr/>
            </a:pPr>
            <a:r>
              <a:rPr lang="en-GB" sz="2800" b="0" kern="1400" dirty="0">
                <a:solidFill>
                  <a:srgbClr val="FFFFFF"/>
                </a:solidFill>
                <a:latin typeface="Open Sans Semibold" panose="020B0706030804020204" pitchFamily="34" charset="0"/>
                <a:ea typeface="SimHei" panose="02010609060101010101" pitchFamily="49" charset="-122"/>
              </a:rPr>
              <a:t>My Learning Essentials</a:t>
            </a:r>
            <a:endParaRPr lang="en-GB" sz="2000" b="0" kern="1400" dirty="0">
              <a:solidFill>
                <a:srgbClr val="6B2D91"/>
              </a:solidFill>
              <a:latin typeface="Open Sans Semibold" panose="020B0706030804020204" pitchFamily="34" charset="0"/>
              <a:ea typeface="SimHei" panose="02010609060101010101" pitchFamily="49" charset="-122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0" y="202035"/>
            <a:ext cx="1832818" cy="7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167432" y="1196752"/>
            <a:ext cx="34579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 b="0" dirty="0">
                <a:solidFill>
                  <a:srgbClr val="FDB828"/>
                </a:solidFill>
                <a:latin typeface="Effra" panose="020B06030202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University of Manchester Library</a:t>
            </a:r>
            <a:endParaRPr lang="en-GB" sz="1800" b="0" dirty="0">
              <a:solidFill>
                <a:srgbClr val="595959"/>
              </a:solidFill>
              <a:latin typeface="Effra" panose="020B0603020203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r="3637"/>
          <a:stretch/>
        </p:blipFill>
        <p:spPr bwMode="auto">
          <a:xfrm>
            <a:off x="-36512" y="2996952"/>
            <a:ext cx="570992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0542" y="332656"/>
            <a:ext cx="296595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 userDrawn="1"/>
        </p:nvGrpSpPr>
        <p:grpSpPr>
          <a:xfrm>
            <a:off x="179512" y="6165304"/>
            <a:ext cx="2592288" cy="390876"/>
            <a:chOff x="395536" y="1124744"/>
            <a:chExt cx="2592288" cy="390876"/>
          </a:xfrm>
        </p:grpSpPr>
        <p:sp>
          <p:nvSpPr>
            <p:cNvPr id="18" name="Rectangle 17"/>
            <p:cNvSpPr/>
            <p:nvPr userDrawn="1"/>
          </p:nvSpPr>
          <p:spPr>
            <a:xfrm>
              <a:off x="827584" y="1124744"/>
              <a:ext cx="2160240" cy="39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Bef>
                  <a:spcPts val="1000"/>
                </a:spcBef>
                <a:buFont typeface="+mj-lt"/>
                <a:buNone/>
              </a:pPr>
              <a:r>
                <a:rPr lang="en-GB" sz="1800" dirty="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@</a:t>
              </a:r>
              <a:r>
                <a:rPr lang="en-GB" sz="1800" dirty="0" err="1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mlemanchester</a:t>
              </a:r>
              <a:endParaRPr lang="en-GB" sz="18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124744"/>
              <a:ext cx="455603" cy="369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8596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 &amp;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194" y="2780928"/>
            <a:ext cx="2807887" cy="408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 userDrawn="1"/>
            </p:nvSpPr>
            <p:spPr>
              <a:xfrm>
                <a:off x="36512" y="27384"/>
                <a:ext cx="9144000" cy="6858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A00A6F97-B4DF-4E86-83D6-896A65FB8E97}" type="mathplaceholder">
                        <a:rPr lang="en-GB" i="1" smtClean="0">
                          <a:latin typeface="Open Sans Semibold"/>
                        </a:rPr>
                        <a:t>Type equation here.</a:t>
                      </a:fld>
                    </m:oMath>
                  </m:oMathPara>
                </a14:m>
                <a:endParaRPr lang="en-GB" dirty="0">
                  <a:latin typeface="Open Sans Semibold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36512" y="27384"/>
                <a:ext cx="9144000" cy="68580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0825" y="1628774"/>
            <a:ext cx="5545311" cy="4968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2386" b="1"/>
          <a:stretch/>
        </p:blipFill>
        <p:spPr>
          <a:xfrm>
            <a:off x="0" y="1218650"/>
            <a:ext cx="7668344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66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 t="-146577" r="43884" b="-126447"/>
          <a:stretch>
            <a:fillRect/>
          </a:stretch>
        </p:blipFill>
        <p:spPr bwMode="auto">
          <a:xfrm>
            <a:off x="-107950" y="836712"/>
            <a:ext cx="69119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184576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 sz="16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 sz="14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90800"/>
            <a:ext cx="8229600" cy="717920"/>
          </a:xfrm>
          <a:noFill/>
          <a:ln>
            <a:noFill/>
          </a:ln>
          <a:extLst/>
        </p:spPr>
        <p:txBody>
          <a:bodyPr/>
          <a:lstStyle>
            <a:lvl1pPr algn="l">
              <a:defRPr lang="en-GB" sz="320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nk &amp;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51330"/>
            <a:ext cx="3309937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 userDrawn="1"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6B233AE3-B530-4483-83B5-F9804C1DA7D1}" type="mathplaceholder">
                        <a:rPr lang="en-GB" i="1" smtClean="0">
                          <a:latin typeface="Open Sans Semibold"/>
                        </a:rPr>
                        <a:t>Type equation here.</a:t>
                      </a:fld>
                    </m:oMath>
                  </m:oMathPara>
                </a14:m>
                <a:endParaRPr lang="en-GB" dirty="0">
                  <a:latin typeface="Open Sans Semibold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0825" y="1628774"/>
            <a:ext cx="5545311" cy="4968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2386" b="1"/>
          <a:stretch/>
        </p:blipFill>
        <p:spPr>
          <a:xfrm>
            <a:off x="0" y="1218650"/>
            <a:ext cx="7668344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09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heading grey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2386" b="1"/>
          <a:stretch/>
        </p:blipFill>
        <p:spPr>
          <a:xfrm>
            <a:off x="0" y="1218650"/>
            <a:ext cx="7668344" cy="45719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0825" y="1628774"/>
            <a:ext cx="8425631" cy="4968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24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heading gold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09" y="1196752"/>
            <a:ext cx="7640845" cy="67618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0825" y="1628774"/>
            <a:ext cx="8425631" cy="4968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1172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-27384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80728"/>
            <a:ext cx="6200432" cy="5487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890444"/>
            <a:ext cx="864095" cy="80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547664" y="5877272"/>
            <a:ext cx="6624736" cy="71936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GB" sz="2400" b="0" i="0" u="none" smtClean="0">
                <a:effectLst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b="0" i="0" dirty="0" smtClean="0">
                <a:solidFill>
                  <a:srgbClr val="444444"/>
                </a:solidFill>
                <a:effectLst/>
                <a:latin typeface="Roboto"/>
              </a:rPr>
              <a:t>https://goo.gl/kG3AKz place video URL here</a:t>
            </a:r>
            <a:endParaRPr lang="en-US" dirty="0" smtClean="0"/>
          </a:p>
        </p:txBody>
      </p:sp>
      <p:sp>
        <p:nvSpPr>
          <p:cNvPr id="16" name="Media Placeholder 15"/>
          <p:cNvSpPr>
            <a:spLocks noGrp="1"/>
          </p:cNvSpPr>
          <p:nvPr>
            <p:ph type="media" sz="quarter" idx="13"/>
          </p:nvPr>
        </p:nvSpPr>
        <p:spPr>
          <a:xfrm>
            <a:off x="1331640" y="1484784"/>
            <a:ext cx="6624736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833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t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96752"/>
            <a:ext cx="6200432" cy="5487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4408" y="5949280"/>
            <a:ext cx="601460" cy="61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able Placeholder 2"/>
          <p:cNvSpPr>
            <a:spLocks noGrp="1"/>
          </p:cNvSpPr>
          <p:nvPr>
            <p:ph type="tbl" sz="quarter" idx="14"/>
          </p:nvPr>
        </p:nvSpPr>
        <p:spPr>
          <a:xfrm>
            <a:off x="539552" y="1556792"/>
            <a:ext cx="8064896" cy="403244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032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_t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807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79388" y="1286614"/>
            <a:ext cx="8785100" cy="5571386"/>
            <a:chOff x="611560" y="1628800"/>
            <a:chExt cx="7416824" cy="4608512"/>
          </a:xfrm>
        </p:grpSpPr>
        <p:sp>
          <p:nvSpPr>
            <p:cNvPr id="4" name="Oval 3"/>
            <p:cNvSpPr/>
            <p:nvPr userDrawn="1"/>
          </p:nvSpPr>
          <p:spPr>
            <a:xfrm>
              <a:off x="611560" y="1628800"/>
              <a:ext cx="4536504" cy="4536504"/>
            </a:xfrm>
            <a:prstGeom prst="ellipse">
              <a:avLst/>
            </a:prstGeom>
            <a:solidFill>
              <a:schemeClr val="bg1">
                <a:alpha val="43000"/>
              </a:schemeClr>
            </a:solidFill>
            <a:ln w="38100">
              <a:solidFill>
                <a:srgbClr val="7A1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/>
            <p:cNvSpPr/>
            <p:nvPr userDrawn="1"/>
          </p:nvSpPr>
          <p:spPr>
            <a:xfrm>
              <a:off x="3491880" y="1700808"/>
              <a:ext cx="4536504" cy="4536504"/>
            </a:xfrm>
            <a:prstGeom prst="ellipse">
              <a:avLst/>
            </a:prstGeom>
            <a:solidFill>
              <a:schemeClr val="bg1">
                <a:alpha val="43000"/>
              </a:schemeClr>
            </a:solidFill>
            <a:ln w="38100">
              <a:solidFill>
                <a:srgbClr val="FDB8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2386" b="1"/>
          <a:stretch/>
        </p:blipFill>
        <p:spPr>
          <a:xfrm>
            <a:off x="0" y="1218650"/>
            <a:ext cx="7668344" cy="4571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5868144" y="3068960"/>
            <a:ext cx="2520280" cy="1656184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Placeholder text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3068960"/>
            <a:ext cx="2520280" cy="1656184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Placeholder text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707904" y="3068960"/>
            <a:ext cx="1656184" cy="2160240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Placeholder text</a:t>
            </a:r>
          </a:p>
        </p:txBody>
      </p:sp>
    </p:spTree>
    <p:extLst>
      <p:ext uri="{BB962C8B-B14F-4D97-AF65-F5344CB8AC3E}">
        <p14:creationId xmlns:p14="http://schemas.microsoft.com/office/powerpoint/2010/main" val="2009277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ou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75656" y="1988840"/>
            <a:ext cx="6264696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Lorem ipsum dolor sit amet, consectetuer adipiscing elit. Maecenas porttitor congue massa. Fusce posuere, magna sed pulvinar ultricies, purus lectus </a:t>
            </a:r>
            <a:r>
              <a:rPr lang="en-US" dirty="0" err="1" smtClean="0"/>
              <a:t>malesuada</a:t>
            </a:r>
            <a:r>
              <a:rPr lang="en-US" dirty="0" smtClean="0"/>
              <a:t> libero.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2386" b="1"/>
          <a:stretch/>
        </p:blipFill>
        <p:spPr>
          <a:xfrm>
            <a:off x="0" y="1218650"/>
            <a:ext cx="7668344" cy="4571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995936" y="5301208"/>
            <a:ext cx="3584458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rgbClr val="7A1F7F"/>
                </a:solidFill>
                <a:latin typeface="Open Sans"/>
                <a:ea typeface="Open Sans"/>
                <a:cs typeface="Open San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 here</a:t>
            </a:r>
          </a:p>
        </p:txBody>
      </p:sp>
    </p:spTree>
    <p:extLst>
      <p:ext uri="{BB962C8B-B14F-4D97-AF65-F5344CB8AC3E}">
        <p14:creationId xmlns:p14="http://schemas.microsoft.com/office/powerpoint/2010/main" val="3510801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ou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75656" y="1988840"/>
            <a:ext cx="6264696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Lorem ipsum dolor sit amet, consectetuer adipiscing elit. Maecenas porttitor congue massa. Fusce posuere, magna sed pulvinar ultricies, purus lectus </a:t>
            </a:r>
            <a:r>
              <a:rPr lang="en-US" dirty="0" err="1" smtClean="0"/>
              <a:t>malesuada</a:t>
            </a:r>
            <a:r>
              <a:rPr lang="en-US" dirty="0" smtClean="0"/>
              <a:t> libero.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995936" y="5301208"/>
            <a:ext cx="3584458" cy="504056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400" b="0">
                <a:solidFill>
                  <a:srgbClr val="7A1F7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 here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99" y="1196752"/>
            <a:ext cx="6200775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69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cep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0789"/>
            <a:ext cx="2664296" cy="21314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t="18173"/>
          <a:stretch/>
        </p:blipFill>
        <p:spPr>
          <a:xfrm>
            <a:off x="0" y="1209040"/>
            <a:ext cx="6947248" cy="55330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 userDrawn="1"/>
        </p:nvGrpSpPr>
        <p:grpSpPr>
          <a:xfrm>
            <a:off x="6228184" y="2636912"/>
            <a:ext cx="2667600" cy="2131200"/>
            <a:chOff x="755576" y="1484784"/>
            <a:chExt cx="7416824" cy="5212627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1484784"/>
              <a:ext cx="7416824" cy="521262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971600" y="1772816"/>
              <a:ext cx="6912768" cy="4752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047" y="2636910"/>
            <a:ext cx="2667906" cy="2131200"/>
          </a:xfrm>
          <a:prstGeom prst="rect">
            <a:avLst/>
          </a:prstGeom>
        </p:spPr>
      </p:pic>
      <p:sp>
        <p:nvSpPr>
          <p:cNvPr id="20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6372200" y="2780928"/>
            <a:ext cx="2376264" cy="1872208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3347864" y="2780928"/>
            <a:ext cx="2376264" cy="1872208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95536" y="2780928"/>
            <a:ext cx="2376264" cy="1872208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5463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aligned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 t="-16139" r="54845" b="-56500"/>
          <a:stretch>
            <a:fillRect/>
          </a:stretch>
        </p:blipFill>
        <p:spPr bwMode="auto">
          <a:xfrm>
            <a:off x="3203575" y="836712"/>
            <a:ext cx="6218238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1438"/>
            <a:ext cx="8640960" cy="5183906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 sz="16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 sz="14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848" y="190800"/>
            <a:ext cx="5940152" cy="717920"/>
          </a:xfrm>
          <a:noFill/>
          <a:ln>
            <a:noFill/>
          </a:ln>
          <a:extLst/>
        </p:spPr>
        <p:txBody>
          <a:bodyPr/>
          <a:lstStyle>
            <a:lvl1pPr algn="r">
              <a:defRPr lang="en-GB" sz="320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ncep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t="18173"/>
          <a:stretch/>
        </p:blipFill>
        <p:spPr>
          <a:xfrm>
            <a:off x="0" y="1209040"/>
            <a:ext cx="6947248" cy="55330"/>
          </a:xfrm>
          <a:prstGeom prst="rect">
            <a:avLst/>
          </a:prstGeom>
        </p:spPr>
      </p:pic>
      <p:sp>
        <p:nvSpPr>
          <p:cNvPr id="20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6372200" y="2780928"/>
            <a:ext cx="2376264" cy="1872208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611560" y="2780928"/>
            <a:ext cx="2376264" cy="1872208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3491880" y="2780928"/>
            <a:ext cx="2376264" cy="1872208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698737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cep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13" y="2276872"/>
            <a:ext cx="3425395" cy="2736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9" y="2276872"/>
            <a:ext cx="3456384" cy="27651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209040"/>
            <a:ext cx="6252299" cy="5533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963029" y="2492896"/>
            <a:ext cx="3096344" cy="2376264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14557" y="2492896"/>
            <a:ext cx="3168352" cy="2448272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338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ncep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209040"/>
            <a:ext cx="6252299" cy="5533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963029" y="2492896"/>
            <a:ext cx="3096344" cy="2376264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14557" y="2492896"/>
            <a:ext cx="3168352" cy="2448272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5208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heading gold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04" y="1196752"/>
            <a:ext cx="7640834" cy="67618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0825" y="1628774"/>
            <a:ext cx="8425631" cy="4968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88640"/>
            <a:ext cx="864096" cy="79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25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rple heading gold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04" y="1196752"/>
            <a:ext cx="7640834" cy="67618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Chart title</a:t>
            </a:r>
          </a:p>
        </p:txBody>
      </p:sp>
      <p:graphicFrame>
        <p:nvGraphicFramePr>
          <p:cNvPr id="7" name="Chart 6"/>
          <p:cNvGraphicFramePr/>
          <p:nvPr userDrawn="1">
            <p:extLst/>
          </p:nvPr>
        </p:nvGraphicFramePr>
        <p:xfrm>
          <a:off x="35496" y="1484784"/>
          <a:ext cx="907300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43466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urple heading gold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 userDrawn="1">
            <p:extLst/>
          </p:nvPr>
        </p:nvGraphicFramePr>
        <p:xfrm>
          <a:off x="251520" y="188640"/>
          <a:ext cx="8712968" cy="648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04" y="1196752"/>
            <a:ext cx="7640834" cy="67618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2779295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urple heading gold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 userDrawn="1">
            <p:extLst/>
          </p:nvPr>
        </p:nvGraphicFramePr>
        <p:xfrm>
          <a:off x="179512" y="289229"/>
          <a:ext cx="8640960" cy="655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04" y="1196752"/>
            <a:ext cx="7640834" cy="67618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9389" y="188640"/>
            <a:ext cx="7344940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3985685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rple heading gold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04" y="1196752"/>
            <a:ext cx="7640834" cy="67618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0825" y="1628774"/>
            <a:ext cx="8425631" cy="4968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95" y="188640"/>
            <a:ext cx="764073" cy="79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48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d list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776853" y="2766827"/>
            <a:ext cx="566400" cy="590165"/>
            <a:chOff x="796833" y="2766827"/>
            <a:chExt cx="566400" cy="590165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833" y="2766827"/>
              <a:ext cx="566400" cy="59016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920121" y="2852936"/>
              <a:ext cx="323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rgbClr val="7A1F7F"/>
                  </a:solidFill>
                  <a:latin typeface="Open Sans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1</a:t>
              </a:r>
              <a:endParaRPr lang="en-GB" sz="2400" b="1" dirty="0">
                <a:solidFill>
                  <a:srgbClr val="7A1F7F"/>
                </a:solidFill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776853" y="3776414"/>
            <a:ext cx="536489" cy="558999"/>
            <a:chOff x="786204" y="3526135"/>
            <a:chExt cx="536489" cy="55899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204" y="3526135"/>
              <a:ext cx="536489" cy="55899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92698" y="3605579"/>
              <a:ext cx="323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914400" rtl="0" eaLnBrk="1" latinLnBrk="0" hangingPunct="1"/>
              <a:r>
                <a:rPr lang="en-GB" sz="2400" b="1" kern="1200" dirty="0" smtClean="0">
                  <a:solidFill>
                    <a:srgbClr val="7A1F7F"/>
                  </a:solidFill>
                  <a:latin typeface="Open Sans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2</a:t>
              </a:r>
              <a:endParaRPr lang="en-GB" sz="2400" b="1" kern="1200" dirty="0">
                <a:solidFill>
                  <a:srgbClr val="7A1F7F"/>
                </a:solidFill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776853" y="4754835"/>
            <a:ext cx="536489" cy="558999"/>
            <a:chOff x="786204" y="3526135"/>
            <a:chExt cx="536489" cy="55899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204" y="3526135"/>
              <a:ext cx="536489" cy="55899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92698" y="3605579"/>
              <a:ext cx="323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914400" rtl="0" eaLnBrk="1" latinLnBrk="0" hangingPunct="1"/>
              <a:r>
                <a:rPr lang="en-GB" sz="2400" b="1" kern="1200" dirty="0" smtClean="0">
                  <a:solidFill>
                    <a:srgbClr val="7A1F7F"/>
                  </a:solidFill>
                  <a:latin typeface="Open Sans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3</a:t>
              </a:r>
              <a:endParaRPr lang="en-GB" sz="2400" b="1" kern="1200" dirty="0">
                <a:solidFill>
                  <a:srgbClr val="7A1F7F"/>
                </a:solidFill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sp>
        <p:nvSpPr>
          <p:cNvPr id="2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74112" y="1608480"/>
            <a:ext cx="6274152" cy="865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7A1F7F"/>
                </a:solidFill>
                <a:latin typeface="Open Sans"/>
                <a:ea typeface="Open Sans"/>
                <a:cs typeface="Open Sans"/>
              </a:defRPr>
            </a:lvl1pPr>
            <a:lvl2pPr marL="457200" indent="0">
              <a:buNone/>
              <a:defRPr lang="en-US" sz="2800" b="1" kern="1200" dirty="0" smtClean="0">
                <a:solidFill>
                  <a:srgbClr val="7A1F7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</a:lstStyle>
          <a:p>
            <a:pPr lvl="0"/>
            <a:r>
              <a:rPr lang="en-US" dirty="0" smtClean="0"/>
              <a:t>Subtitle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776853" y="5733256"/>
            <a:ext cx="536489" cy="558999"/>
            <a:chOff x="786204" y="3526135"/>
            <a:chExt cx="536489" cy="55899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204" y="3526135"/>
              <a:ext cx="536489" cy="55899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58212" y="3605579"/>
              <a:ext cx="323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914400" rtl="0" eaLnBrk="1" latinLnBrk="0" hangingPunct="1"/>
              <a:r>
                <a:rPr lang="en-GB" sz="2400" b="1" kern="1200" dirty="0" smtClean="0">
                  <a:solidFill>
                    <a:srgbClr val="7A1F7F"/>
                  </a:solidFill>
                  <a:latin typeface="Open Sans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4</a:t>
              </a:r>
              <a:endParaRPr lang="en-GB" sz="2400" b="1" kern="1200" dirty="0">
                <a:solidFill>
                  <a:srgbClr val="7A1F7F"/>
                </a:solidFill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75656" y="4749146"/>
            <a:ext cx="3024336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algn="l" defTabSz="914400" rtl="0" eaLnBrk="1" latinLnBrk="0" hangingPunct="1"/>
            <a:r>
              <a:rPr lang="en-US" dirty="0" smtClean="0"/>
              <a:t>Placeholder text</a:t>
            </a:r>
            <a:endParaRPr lang="en-GB" dirty="0"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475656" y="3765037"/>
            <a:ext cx="3024336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algn="l" defTabSz="914400" rtl="0" eaLnBrk="1" latinLnBrk="0" hangingPunct="1"/>
            <a:r>
              <a:rPr lang="en-US" dirty="0" smtClean="0"/>
              <a:t>Placeholder text</a:t>
            </a:r>
            <a:endParaRPr lang="en-GB"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475656" y="5733256"/>
            <a:ext cx="3024336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algn="l" defTabSz="914400" rtl="0" eaLnBrk="1" latinLnBrk="0" hangingPunct="1"/>
            <a:r>
              <a:rPr lang="en-US" dirty="0" smtClean="0"/>
              <a:t>Placeholder text</a:t>
            </a:r>
            <a:endParaRPr lang="en-GB" dirty="0"/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475656" y="2780928"/>
            <a:ext cx="3024336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algn="l" defTabSz="914400" rtl="0" eaLnBrk="1" latinLnBrk="0" hangingPunct="1"/>
            <a:r>
              <a:rPr lang="en-US" dirty="0" smtClean="0"/>
              <a:t>Placeholder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737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nner whit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919" y="2075259"/>
            <a:ext cx="3309937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 userDrawn="1"/>
            </p:nvSpPr>
            <p:spPr>
              <a:xfrm>
                <a:off x="0" y="980728"/>
                <a:ext cx="9144000" cy="590465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7180ABF4-4DC9-40B5-9AB3-A3F4A0F8EA23}" type="mathplaceholder">
                        <a:rPr lang="en-GB" i="1" smtClean="0">
                          <a:latin typeface="Cambria Math"/>
                        </a:rPr>
                        <a:t>Type equation here.</a:t>
                      </a:fl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980728"/>
                <a:ext cx="9144000" cy="59046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322854"/>
            <a:ext cx="7488237" cy="585866"/>
          </a:xfrm>
          <a:prstGeom prst="rect">
            <a:avLst/>
          </a:prstGeom>
        </p:spPr>
        <p:txBody>
          <a:bodyPr tIns="46800" anchor="ctr" anchorCtr="0">
            <a:spAutoFit/>
          </a:bodyPr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7227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 t="-146577" r="43884" b="-126447"/>
          <a:stretch>
            <a:fillRect/>
          </a:stretch>
        </p:blipFill>
        <p:spPr bwMode="auto">
          <a:xfrm>
            <a:off x="-107950" y="836712"/>
            <a:ext cx="69119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9388" y="190800"/>
            <a:ext cx="8229600" cy="717920"/>
          </a:xfrm>
          <a:noFill/>
          <a:ln>
            <a:noFill/>
          </a:ln>
          <a:extLst/>
        </p:spPr>
        <p:txBody>
          <a:bodyPr/>
          <a:lstStyle>
            <a:lvl1pPr algn="l">
              <a:defRPr lang="en-GB" sz="320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banner whit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322854"/>
            <a:ext cx="7488237" cy="585866"/>
          </a:xfrm>
          <a:prstGeom prst="rect">
            <a:avLst/>
          </a:prstGeom>
        </p:spPr>
        <p:txBody>
          <a:bodyPr tIns="46800" anchor="ctr" anchorCtr="0">
            <a:spAutoFit/>
          </a:bodyPr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187624" y="1844824"/>
            <a:ext cx="7488832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1187624" y="2834934"/>
            <a:ext cx="7488832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187624" y="3825044"/>
            <a:ext cx="7488832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187624" y="4815154"/>
            <a:ext cx="7488832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187624" y="5805264"/>
            <a:ext cx="7488832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8761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k &amp;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062259"/>
            <a:ext cx="9144000" cy="5795741"/>
          </a:xfrm>
          <a:prstGeom prst="rect">
            <a:avLst/>
          </a:prstGeom>
          <a:solidFill>
            <a:srgbClr val="7A1F7F"/>
          </a:solidFill>
          <a:ln>
            <a:solidFill>
              <a:srgbClr val="7A1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7463" y="2201739"/>
            <a:ext cx="3203849" cy="465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294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971600" y="0"/>
            <a:ext cx="568863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>
              <a:defRPr/>
            </a:pPr>
            <a:r>
              <a:rPr lang="en-GB" sz="3600" dirty="0" smtClean="0">
                <a:solidFill>
                  <a:srgbClr val="7A1F7F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Tell us what you think!</a:t>
            </a:r>
            <a:endParaRPr lang="en-GB" sz="3600" dirty="0">
              <a:solidFill>
                <a:srgbClr val="7A1F7F"/>
              </a:solidFill>
              <a:effectLst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721338" cy="751603"/>
          </a:xfrm>
          <a:prstGeom prst="rect">
            <a:avLst/>
          </a:prstGeom>
        </p:spPr>
      </p:pic>
      <p:grpSp>
        <p:nvGrpSpPr>
          <p:cNvPr id="30" name="Group 29"/>
          <p:cNvGrpSpPr/>
          <p:nvPr userDrawn="1"/>
        </p:nvGrpSpPr>
        <p:grpSpPr>
          <a:xfrm>
            <a:off x="179512" y="6381328"/>
            <a:ext cx="2520280" cy="390876"/>
            <a:chOff x="395536" y="1124744"/>
            <a:chExt cx="2520280" cy="390876"/>
          </a:xfrm>
        </p:grpSpPr>
        <p:sp>
          <p:nvSpPr>
            <p:cNvPr id="19" name="Rectangle 18"/>
            <p:cNvSpPr/>
            <p:nvPr userDrawn="1"/>
          </p:nvSpPr>
          <p:spPr>
            <a:xfrm>
              <a:off x="755576" y="1124744"/>
              <a:ext cx="2160240" cy="39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Bef>
                  <a:spcPts val="1000"/>
                </a:spcBef>
                <a:buFont typeface="+mj-lt"/>
                <a:buNone/>
              </a:pPr>
              <a:r>
                <a:rPr lang="en-GB" sz="1800" dirty="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@</a:t>
              </a:r>
              <a:r>
                <a:rPr lang="en-GB" sz="1800" dirty="0" err="1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mlemanchester</a:t>
              </a:r>
              <a:endParaRPr lang="en-GB" sz="18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196752"/>
              <a:ext cx="366843" cy="297609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 userDrawn="1"/>
        </p:nvGrpSpPr>
        <p:grpSpPr>
          <a:xfrm>
            <a:off x="2843808" y="6381328"/>
            <a:ext cx="3168352" cy="410896"/>
            <a:chOff x="4067944" y="816692"/>
            <a:chExt cx="3168352" cy="410896"/>
          </a:xfrm>
        </p:grpSpPr>
        <p:sp>
          <p:nvSpPr>
            <p:cNvPr id="18" name="Rectangle 17"/>
            <p:cNvSpPr/>
            <p:nvPr userDrawn="1"/>
          </p:nvSpPr>
          <p:spPr>
            <a:xfrm>
              <a:off x="4427984" y="836712"/>
              <a:ext cx="2808312" cy="39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Bef>
                  <a:spcPts val="1000"/>
                </a:spcBef>
                <a:buFont typeface="+mj-lt"/>
                <a:buNone/>
              </a:pPr>
              <a:r>
                <a:rPr lang="en-GB" sz="1800" kern="1200" dirty="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mle@manchester.ac.uk</a:t>
              </a: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67944" y="816692"/>
              <a:ext cx="360040" cy="374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 userDrawn="1"/>
        </p:nvGrpSpPr>
        <p:grpSpPr>
          <a:xfrm>
            <a:off x="257947" y="1484784"/>
            <a:ext cx="5970237" cy="527517"/>
            <a:chOff x="179512" y="2348880"/>
            <a:chExt cx="5970237" cy="527517"/>
          </a:xfrm>
        </p:grpSpPr>
        <p:sp>
          <p:nvSpPr>
            <p:cNvPr id="21" name="Rectangle 20"/>
            <p:cNvSpPr/>
            <p:nvPr userDrawn="1"/>
          </p:nvSpPr>
          <p:spPr>
            <a:xfrm>
              <a:off x="746791" y="2420888"/>
              <a:ext cx="540295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prstClr val="white"/>
                  </a:solidFill>
                  <a:latin typeface="Open Sans"/>
                </a:rPr>
                <a:t>I have found this session engaging.</a:t>
              </a:r>
            </a:p>
          </p:txBody>
        </p:sp>
        <p:pic>
          <p:nvPicPr>
            <p:cNvPr id="25" name="Picture 5" descr="S:\Teaching and Learning Team\Online resources\MLE\assets\icons\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348880"/>
              <a:ext cx="527518" cy="527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257947" y="2636912"/>
            <a:ext cx="5801635" cy="707886"/>
            <a:chOff x="179512" y="3501008"/>
            <a:chExt cx="5801635" cy="707886"/>
          </a:xfrm>
        </p:grpSpPr>
        <p:sp>
          <p:nvSpPr>
            <p:cNvPr id="12" name="Rectangle 11"/>
            <p:cNvSpPr/>
            <p:nvPr userDrawn="1"/>
          </p:nvSpPr>
          <p:spPr>
            <a:xfrm>
              <a:off x="746791" y="3501008"/>
              <a:ext cx="523435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prstClr val="white"/>
                  </a:solidFill>
                  <a:latin typeface="Open Sans"/>
                </a:rPr>
                <a:t>Do you feel more confident as </a:t>
              </a:r>
              <a:r>
                <a:rPr lang="en-GB" sz="2000" dirty="0" smtClean="0">
                  <a:solidFill>
                    <a:prstClr val="white"/>
                  </a:solidFill>
                  <a:latin typeface="Open Sans"/>
                </a:rPr>
                <a:t>a result</a:t>
              </a:r>
            </a:p>
            <a:p>
              <a:r>
                <a:rPr lang="en-GB" sz="2000" dirty="0" smtClean="0">
                  <a:solidFill>
                    <a:prstClr val="white"/>
                  </a:solidFill>
                  <a:latin typeface="Open Sans"/>
                </a:rPr>
                <a:t>of </a:t>
              </a:r>
              <a:r>
                <a:rPr lang="en-GB" sz="2000" dirty="0">
                  <a:solidFill>
                    <a:prstClr val="white"/>
                  </a:solidFill>
                  <a:latin typeface="Open Sans"/>
                </a:rPr>
                <a:t>what you have learned?</a:t>
              </a:r>
            </a:p>
          </p:txBody>
        </p:sp>
        <p:pic>
          <p:nvPicPr>
            <p:cNvPr id="26" name="Picture 6" descr="S:\Teaching and Learning Team\Online resources\MLE\assets\icons\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545257"/>
              <a:ext cx="527517" cy="527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 userDrawn="1"/>
        </p:nvGrpSpPr>
        <p:grpSpPr>
          <a:xfrm>
            <a:off x="257947" y="3789040"/>
            <a:ext cx="5945651" cy="707886"/>
            <a:chOff x="179512" y="4653136"/>
            <a:chExt cx="5945651" cy="707886"/>
          </a:xfrm>
        </p:grpSpPr>
        <p:sp>
          <p:nvSpPr>
            <p:cNvPr id="22" name="Rectangle 21"/>
            <p:cNvSpPr/>
            <p:nvPr userDrawn="1"/>
          </p:nvSpPr>
          <p:spPr>
            <a:xfrm>
              <a:off x="746791" y="4653136"/>
              <a:ext cx="537837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dirty="0">
                  <a:solidFill>
                    <a:prstClr val="white"/>
                  </a:solidFill>
                  <a:latin typeface="Open Sans"/>
                </a:rPr>
                <a:t>Do you think this session </a:t>
              </a:r>
              <a:r>
                <a:rPr lang="en-GB" sz="2000" dirty="0" smtClean="0">
                  <a:solidFill>
                    <a:prstClr val="white"/>
                  </a:solidFill>
                  <a:latin typeface="Open Sans"/>
                </a:rPr>
                <a:t>will be</a:t>
              </a:r>
            </a:p>
            <a:p>
              <a:r>
                <a:rPr lang="en-GB" sz="2000" dirty="0" smtClean="0">
                  <a:solidFill>
                    <a:prstClr val="white"/>
                  </a:solidFill>
                  <a:latin typeface="Open Sans"/>
                </a:rPr>
                <a:t>beneficial </a:t>
              </a:r>
              <a:r>
                <a:rPr lang="en-GB" sz="2000" dirty="0">
                  <a:solidFill>
                    <a:prstClr val="white"/>
                  </a:solidFill>
                  <a:latin typeface="Open Sans"/>
                </a:rPr>
                <a:t>to your learning?</a:t>
              </a:r>
            </a:p>
          </p:txBody>
        </p:sp>
        <p:pic>
          <p:nvPicPr>
            <p:cNvPr id="27" name="Picture 7" descr="S:\Teaching and Learning Team\Online resources\MLE\assets\icons\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741634"/>
              <a:ext cx="527518" cy="527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 userDrawn="1"/>
        </p:nvGrpSpPr>
        <p:grpSpPr>
          <a:xfrm>
            <a:off x="257948" y="5073916"/>
            <a:ext cx="5823862" cy="731348"/>
            <a:chOff x="179513" y="5938012"/>
            <a:chExt cx="5823862" cy="731348"/>
          </a:xfrm>
        </p:grpSpPr>
        <p:sp>
          <p:nvSpPr>
            <p:cNvPr id="24" name="TextBox 23"/>
            <p:cNvSpPr txBox="1"/>
            <p:nvPr userDrawn="1"/>
          </p:nvSpPr>
          <p:spPr>
            <a:xfrm>
              <a:off x="746791" y="5961474"/>
              <a:ext cx="52565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prstClr val="white"/>
                  </a:solidFill>
                  <a:latin typeface="Open Sans"/>
                </a:rPr>
                <a:t>Will you change the way you </a:t>
              </a:r>
              <a:r>
                <a:rPr lang="en-GB" sz="2000" dirty="0" smtClean="0">
                  <a:solidFill>
                    <a:prstClr val="white"/>
                  </a:solidFill>
                  <a:latin typeface="Open Sans"/>
                </a:rPr>
                <a:t>work based </a:t>
              </a:r>
              <a:r>
                <a:rPr lang="en-GB" sz="2000" dirty="0">
                  <a:solidFill>
                    <a:prstClr val="white"/>
                  </a:solidFill>
                  <a:latin typeface="Open Sans"/>
                </a:rPr>
                <a:t>on what you’ve learned?</a:t>
              </a:r>
            </a:p>
          </p:txBody>
        </p:sp>
        <p:pic>
          <p:nvPicPr>
            <p:cNvPr id="28" name="Picture 8" descr="S:\Teaching and Learning Team\Online resources\MLE\assets\icons\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3" y="5938012"/>
              <a:ext cx="527517" cy="52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5" b="26318"/>
          <a:stretch/>
        </p:blipFill>
        <p:spPr>
          <a:xfrm>
            <a:off x="-108520" y="980728"/>
            <a:ext cx="9252520" cy="1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52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6752" y="1196752"/>
            <a:ext cx="9144000" cy="67618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260648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40006"/>
            <a:ext cx="1974451" cy="658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0928"/>
            <a:ext cx="1944216" cy="6480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49280"/>
            <a:ext cx="1944216" cy="7200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309371"/>
            <a:ext cx="1944216" cy="6978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18193"/>
            <a:ext cx="1944216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83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97953"/>
            <a:ext cx="6767736" cy="50046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4688" y="44624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987824" y="1556792"/>
            <a:ext cx="0" cy="5040560"/>
          </a:xfrm>
          <a:prstGeom prst="line">
            <a:avLst/>
          </a:prstGeom>
          <a:ln w="38100">
            <a:solidFill>
              <a:srgbClr val="FDB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6156176" y="1556792"/>
            <a:ext cx="0" cy="5040560"/>
          </a:xfrm>
          <a:prstGeom prst="line">
            <a:avLst/>
          </a:prstGeom>
          <a:ln w="38100">
            <a:solidFill>
              <a:srgbClr val="FDB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179512" y="2420888"/>
            <a:ext cx="8712968" cy="0"/>
          </a:xfrm>
          <a:prstGeom prst="line">
            <a:avLst/>
          </a:prstGeom>
          <a:ln w="38100">
            <a:solidFill>
              <a:srgbClr val="FDB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44016" y="1556792"/>
            <a:ext cx="284380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059832" y="1556792"/>
            <a:ext cx="2952328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228184" y="1556792"/>
            <a:ext cx="2736304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79512" y="4077072"/>
            <a:ext cx="284380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095328" y="4077072"/>
            <a:ext cx="2952328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263680" y="4077072"/>
            <a:ext cx="2736304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4123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97953"/>
            <a:ext cx="6767736" cy="50046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4688" y="44624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987824" y="1556792"/>
            <a:ext cx="0" cy="5040560"/>
          </a:xfrm>
          <a:prstGeom prst="line">
            <a:avLst/>
          </a:prstGeom>
          <a:ln w="38100">
            <a:solidFill>
              <a:srgbClr val="009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6156176" y="1556792"/>
            <a:ext cx="0" cy="5040560"/>
          </a:xfrm>
          <a:prstGeom prst="line">
            <a:avLst/>
          </a:prstGeom>
          <a:ln w="38100">
            <a:solidFill>
              <a:srgbClr val="009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179512" y="2420888"/>
            <a:ext cx="8712968" cy="0"/>
          </a:xfrm>
          <a:prstGeom prst="line">
            <a:avLst/>
          </a:prstGeom>
          <a:ln w="38100">
            <a:solidFill>
              <a:srgbClr val="009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44016" y="1556792"/>
            <a:ext cx="284380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059832" y="1556792"/>
            <a:ext cx="2952328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228184" y="1556792"/>
            <a:ext cx="2736304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79512" y="4077072"/>
            <a:ext cx="284380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095328" y="4077072"/>
            <a:ext cx="2952328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263680" y="4077072"/>
            <a:ext cx="2736304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1932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97953"/>
            <a:ext cx="6767736" cy="50046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4688" y="44624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0" y="1628528"/>
            <a:ext cx="0" cy="5040560"/>
          </a:xfrm>
          <a:prstGeom prst="line">
            <a:avLst/>
          </a:prstGeom>
          <a:ln w="38100">
            <a:solidFill>
              <a:srgbClr val="FDB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179512" y="2420888"/>
            <a:ext cx="8712968" cy="0"/>
          </a:xfrm>
          <a:prstGeom prst="line">
            <a:avLst/>
          </a:prstGeom>
          <a:ln w="38100">
            <a:solidFill>
              <a:srgbClr val="FDB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1520" y="1628800"/>
            <a:ext cx="403244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16016" y="1628800"/>
            <a:ext cx="4032448" cy="720080"/>
          </a:xfrm>
          <a:prstGeom prst="rect">
            <a:avLst/>
          </a:prstGeom>
        </p:spPr>
        <p:txBody>
          <a:bodyPr/>
          <a:lstStyle>
            <a:lvl1pPr>
              <a:def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51520" y="2728225"/>
            <a:ext cx="403244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716016" y="2728225"/>
            <a:ext cx="4032448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3373861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97953"/>
            <a:ext cx="6767736" cy="50046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4688" y="44624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0" y="1628528"/>
            <a:ext cx="0" cy="5040560"/>
          </a:xfrm>
          <a:prstGeom prst="line">
            <a:avLst/>
          </a:prstGeom>
          <a:ln w="38100">
            <a:solidFill>
              <a:srgbClr val="009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179512" y="2420888"/>
            <a:ext cx="8712968" cy="0"/>
          </a:xfrm>
          <a:prstGeom prst="line">
            <a:avLst/>
          </a:prstGeom>
          <a:ln w="38100">
            <a:solidFill>
              <a:srgbClr val="009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1520" y="1628800"/>
            <a:ext cx="403244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16016" y="1628800"/>
            <a:ext cx="4032448" cy="720080"/>
          </a:xfrm>
          <a:prstGeom prst="rect">
            <a:avLst/>
          </a:prstGeom>
        </p:spPr>
        <p:txBody>
          <a:bodyPr/>
          <a:lstStyle>
            <a:lvl1pPr>
              <a:def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51520" y="2728225"/>
            <a:ext cx="403244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716016" y="2728225"/>
            <a:ext cx="4032448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210935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6752" y="1196752"/>
            <a:ext cx="9144000" cy="67618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260648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40006"/>
            <a:ext cx="1974451" cy="658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0928"/>
            <a:ext cx="1944216" cy="6480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49280"/>
            <a:ext cx="1944216" cy="7200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309371"/>
            <a:ext cx="1944216" cy="6978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18193"/>
            <a:ext cx="1944216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22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6752" y="1196752"/>
            <a:ext cx="9144000" cy="67618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260648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40006"/>
            <a:ext cx="1974451" cy="658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0928"/>
            <a:ext cx="1944216" cy="6480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49280"/>
            <a:ext cx="1944216" cy="7200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309371"/>
            <a:ext cx="1944216" cy="6978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18193"/>
            <a:ext cx="1944216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82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6DCA31-728D-4DD8-A692-5567E79CB1E8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3B2124-CE0F-40CF-A0BF-91B2E4C9E2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909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hort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 t="-146577" r="43884" b="-126447"/>
          <a:stretch>
            <a:fillRect/>
          </a:stretch>
        </p:blipFill>
        <p:spPr bwMode="auto">
          <a:xfrm>
            <a:off x="-107950" y="836712"/>
            <a:ext cx="4535488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184576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 sz="16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 sz="14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90800"/>
            <a:ext cx="4104580" cy="717920"/>
          </a:xfrm>
          <a:noFill/>
          <a:ln>
            <a:noFill/>
          </a:ln>
          <a:extLst/>
        </p:spPr>
        <p:txBody>
          <a:bodyPr/>
          <a:lstStyle>
            <a:lvl1pPr algn="l">
              <a:defRPr lang="en-GB" sz="320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D107DD-9BF5-42B3-BE76-9CAD592A7F80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CD9808-6166-49E8-B490-7CC479824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7767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F3D43-416D-4BE2-BC6E-8AAEE93E8086}" type="datetimeFigureOut">
              <a:rPr lang="en-GB" smtClean="0"/>
              <a:t>14/02/2020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C1F2-2C8C-4B44-87B9-0E8E9846D5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5162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9388" y="190800"/>
            <a:ext cx="8229600" cy="71792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lang="en-GB" sz="280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pPr lvl="0" algn="l"/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6577" r="43884" b="-126447"/>
          <a:stretch/>
        </p:blipFill>
        <p:spPr>
          <a:xfrm>
            <a:off x="-108520" y="790113"/>
            <a:ext cx="5131293" cy="3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66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title="purple box shape with wavey edge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8" b="6304"/>
          <a:stretch/>
        </p:blipFill>
        <p:spPr bwMode="auto">
          <a:xfrm>
            <a:off x="-36511" y="-99391"/>
            <a:ext cx="576064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IMG_0186.png" title="My Learning Essentials punk hea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656" y="1916832"/>
            <a:ext cx="3409926" cy="49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294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2"/>
          <p:cNvSpPr txBox="1">
            <a:spLocks noChangeArrowheads="1"/>
          </p:cNvSpPr>
          <p:nvPr userDrawn="1"/>
        </p:nvSpPr>
        <p:spPr bwMode="auto">
          <a:xfrm>
            <a:off x="107504" y="2132856"/>
            <a:ext cx="5470550" cy="673075"/>
          </a:xfrm>
          <a:prstGeom prst="rect">
            <a:avLst/>
          </a:prstGeom>
          <a:noFill/>
          <a:ln>
            <a:noFill/>
          </a:ln>
          <a:extLst/>
        </p:spPr>
        <p:txBody>
          <a:bodyPr upright="1"/>
          <a:lstStyle/>
          <a:p>
            <a:pPr>
              <a:lnSpc>
                <a:spcPct val="150000"/>
              </a:lnSpc>
              <a:spcBef>
                <a:spcPts val="844"/>
              </a:spcBef>
              <a:spcAft>
                <a:spcPts val="211"/>
              </a:spcAft>
              <a:defRPr/>
            </a:pPr>
            <a:r>
              <a:rPr lang="en-GB" sz="2800" b="0" kern="1400" dirty="0">
                <a:solidFill>
                  <a:srgbClr val="FFFFFF"/>
                </a:solidFill>
                <a:latin typeface="Open Sans Semibold" panose="020B0706030804020204" pitchFamily="34" charset="0"/>
                <a:ea typeface="SimHei" panose="02010609060101010101" pitchFamily="49" charset="-122"/>
              </a:rPr>
              <a:t>My Learning Essentials</a:t>
            </a:r>
            <a:endParaRPr lang="en-GB" sz="2000" b="0" kern="1400" dirty="0">
              <a:solidFill>
                <a:srgbClr val="6B2D91"/>
              </a:solidFill>
              <a:latin typeface="Open Sans Semibold" panose="020B0706030804020204" pitchFamily="34" charset="0"/>
              <a:ea typeface="SimHei" panose="02010609060101010101" pitchFamily="49" charset="-122"/>
            </a:endParaRPr>
          </a:p>
        </p:txBody>
      </p:sp>
      <p:pic>
        <p:nvPicPr>
          <p:cNvPr id="11" name="Picture 8" title="University of Manchester 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0" y="202035"/>
            <a:ext cx="1832818" cy="7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167432" y="1196752"/>
            <a:ext cx="34579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 b="0" dirty="0">
                <a:solidFill>
                  <a:srgbClr val="FDB828"/>
                </a:solidFill>
                <a:latin typeface="Effra" panose="020B06030202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University of Manchester Library</a:t>
            </a:r>
            <a:endParaRPr lang="en-GB" sz="1800" b="0" dirty="0">
              <a:solidFill>
                <a:srgbClr val="595959"/>
              </a:solidFill>
              <a:latin typeface="Effra" panose="020B0603020203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1" title="My Learning Essentials brand banner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r="3637"/>
          <a:stretch/>
        </p:blipFill>
        <p:spPr bwMode="auto">
          <a:xfrm>
            <a:off x="-36512" y="2996952"/>
            <a:ext cx="570992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title="blockboard catalyst award logo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0542" y="332656"/>
            <a:ext cx="296595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 title="gold twitter icon"/>
          <p:cNvGrpSpPr/>
          <p:nvPr userDrawn="1"/>
        </p:nvGrpSpPr>
        <p:grpSpPr>
          <a:xfrm>
            <a:off x="179512" y="6165304"/>
            <a:ext cx="2592288" cy="390876"/>
            <a:chOff x="395536" y="1124744"/>
            <a:chExt cx="2592288" cy="390876"/>
          </a:xfrm>
        </p:grpSpPr>
        <p:sp>
          <p:nvSpPr>
            <p:cNvPr id="18" name="Rectangle 17"/>
            <p:cNvSpPr/>
            <p:nvPr userDrawn="1"/>
          </p:nvSpPr>
          <p:spPr>
            <a:xfrm>
              <a:off x="827584" y="1124744"/>
              <a:ext cx="2160240" cy="39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Bef>
                  <a:spcPts val="1000"/>
                </a:spcBef>
                <a:buFont typeface="+mj-lt"/>
                <a:buNone/>
              </a:pPr>
              <a:r>
                <a:rPr lang="en-GB" sz="1800" dirty="0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@</a:t>
              </a:r>
              <a:r>
                <a:rPr lang="en-GB" sz="1800" dirty="0" err="1">
                  <a:solidFill>
                    <a:schemeClr val="bg1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mlemanchester</a:t>
              </a:r>
              <a:endParaRPr lang="en-GB" sz="18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124744"/>
              <a:ext cx="455603" cy="369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0138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 &amp;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title="My Learning Essentials Punk hea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51330"/>
            <a:ext cx="3309937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title="transparent box"/>
              <p:cNvSpPr/>
              <p:nvPr userDrawn="1"/>
            </p:nvSpPr>
            <p:spPr>
              <a:xfrm>
                <a:off x="0" y="44624"/>
                <a:ext cx="9144000" cy="6858000"/>
              </a:xfrm>
              <a:prstGeom prst="rect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5EEAFADD-B907-44D9-9FC0-3794ABBCDEBD}" type="mathplaceholder">
                        <a:rPr lang="en-GB" i="1" smtClean="0">
                          <a:latin typeface="Open Sans Semibold"/>
                        </a:rPr>
                        <a:t>Type equation here.</a:t>
                      </a:fld>
                    </m:oMath>
                  </m:oMathPara>
                </a14:m>
                <a:endParaRPr lang="en-GB" dirty="0">
                  <a:latin typeface="Open Sans Semibold"/>
                </a:endParaRPr>
              </a:p>
            </p:txBody>
          </p:sp>
        </mc:Choice>
        <mc:Fallback xmlns="">
          <p:sp>
            <p:nvSpPr>
              <p:cNvPr id="5" name="Rectangle 4" title="transparent box"/>
              <p:cNvSpPr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44624"/>
                <a:ext cx="9144000" cy="68580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0825" y="1628774"/>
            <a:ext cx="5545311" cy="4968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2386" b="1"/>
          <a:stretch/>
        </p:blipFill>
        <p:spPr>
          <a:xfrm>
            <a:off x="0" y="1218650"/>
            <a:ext cx="7668344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40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heading grey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grey line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2386" b="1"/>
          <a:stretch/>
        </p:blipFill>
        <p:spPr>
          <a:xfrm>
            <a:off x="0" y="1218650"/>
            <a:ext cx="7668344" cy="45719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0825" y="1628774"/>
            <a:ext cx="8425631" cy="4968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4338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heading gold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gold lin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09" y="1196752"/>
            <a:ext cx="7640845" cy="67618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0825" y="1628774"/>
            <a:ext cx="8425631" cy="4968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232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-27384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6" title="gold lin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80728"/>
            <a:ext cx="6200432" cy="54871"/>
          </a:xfrm>
          <a:prstGeom prst="rect">
            <a:avLst/>
          </a:prstGeom>
        </p:spPr>
      </p:pic>
      <p:pic>
        <p:nvPicPr>
          <p:cNvPr id="1027" name="Picture 3" title="computer screen grey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890444"/>
            <a:ext cx="864095" cy="80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547664" y="5877272"/>
            <a:ext cx="6624736" cy="71936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GB" sz="2400" b="0" i="0" u="none" smtClean="0">
                <a:effectLst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b="0" i="0" dirty="0" smtClean="0">
                <a:solidFill>
                  <a:srgbClr val="444444"/>
                </a:solidFill>
                <a:effectLst/>
                <a:latin typeface="Roboto"/>
              </a:rPr>
              <a:t>https://goo.gl/kG3AKz place video URL here</a:t>
            </a:r>
            <a:endParaRPr lang="en-US" dirty="0" smtClean="0"/>
          </a:p>
        </p:txBody>
      </p:sp>
      <p:sp>
        <p:nvSpPr>
          <p:cNvPr id="16" name="Media Placeholder 15"/>
          <p:cNvSpPr>
            <a:spLocks noGrp="1"/>
          </p:cNvSpPr>
          <p:nvPr>
            <p:ph type="media" sz="quarter" idx="13"/>
          </p:nvPr>
        </p:nvSpPr>
        <p:spPr>
          <a:xfrm>
            <a:off x="1331640" y="1484784"/>
            <a:ext cx="6624736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5132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t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6" title="gold lin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96752"/>
            <a:ext cx="6200432" cy="54871"/>
          </a:xfrm>
          <a:prstGeom prst="rect">
            <a:avLst/>
          </a:prstGeom>
        </p:spPr>
      </p:pic>
      <p:pic>
        <p:nvPicPr>
          <p:cNvPr id="1027" name="Picture 3" title="clock ico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4408" y="5949280"/>
            <a:ext cx="601460" cy="61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able Placeholder 2"/>
          <p:cNvSpPr>
            <a:spLocks noGrp="1"/>
          </p:cNvSpPr>
          <p:nvPr>
            <p:ph type="tbl" sz="quarter" idx="14"/>
          </p:nvPr>
        </p:nvSpPr>
        <p:spPr>
          <a:xfrm>
            <a:off x="539552" y="1556792"/>
            <a:ext cx="8064896" cy="403244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265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_t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261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:\Teaching and Learning Team\e-learning\designs\assets\background-graphics\purple-left-pane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1668"/>
            <a:ext cx="3129545" cy="287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404664"/>
            <a:ext cx="3240360" cy="50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>
              <a:defRPr/>
            </a:pPr>
            <a:r>
              <a:rPr lang="en-GB" sz="1600" b="0" cap="none" spc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Open Sans Semibold" pitchFamily="34" charset="0"/>
                <a:cs typeface="Open Sans Semibold" pitchFamily="34" charset="0"/>
              </a:rPr>
              <a:t>My Learning Essentials </a:t>
            </a:r>
            <a:endParaRPr lang="en-GB" sz="1600" b="0" cap="none" spc="0" dirty="0">
              <a:ln>
                <a:noFill/>
              </a:ln>
              <a:solidFill>
                <a:schemeClr val="bg1"/>
              </a:solidFill>
              <a:effectLst/>
              <a:latin typeface="+mj-lt"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7504" y="1052736"/>
            <a:ext cx="2736304" cy="15781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 lang="en-GB" sz="3200" b="0" i="0" u="none" strike="noStrike" cap="none" spc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 Semibold" pitchFamily="34" charset="0"/>
                <a:ea typeface="Open Sans Semibold" pitchFamily="34" charset="0"/>
                <a:cs typeface="Open Sans Semibold" pitchFamily="34" charset="0"/>
                <a:sym typeface="Arial"/>
              </a:defRPr>
            </a:lvl1pPr>
          </a:lstStyle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Session title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23850" y="3068960"/>
            <a:ext cx="820859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indent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/>
            </a:lvl1pPr>
            <a:lvl2pPr indent="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lnSpc>
                <a:spcPct val="150000"/>
              </a:lnSpc>
            </a:pPr>
            <a:r>
              <a:rPr lang="en-GB" dirty="0" smtClean="0">
                <a:solidFill>
                  <a:schemeClr val="accent1"/>
                </a:solidFill>
              </a:rPr>
              <a:t>Please fill in this short feedback survey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965620" y="3789040"/>
            <a:ext cx="43251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2400" u="sng" dirty="0" smtClean="0">
                <a:solidFill>
                  <a:schemeClr val="accent3"/>
                </a:solidFill>
              </a:rPr>
              <a:t>[URL</a:t>
            </a:r>
            <a:r>
              <a:rPr lang="en-GB" sz="2400" u="sng" baseline="0" dirty="0" smtClean="0">
                <a:solidFill>
                  <a:schemeClr val="accent3"/>
                </a:solidFill>
              </a:rPr>
              <a:t> TBC)</a:t>
            </a:r>
            <a:endParaRPr lang="en-GB" sz="2800" dirty="0">
              <a:solidFill>
                <a:schemeClr val="accent3"/>
              </a:solidFill>
            </a:endParaRPr>
          </a:p>
        </p:txBody>
      </p:sp>
      <p:pic>
        <p:nvPicPr>
          <p:cNvPr id="9" name="Picture 3" descr="S:\Teaching and Learning Team\e-learning\designs\assets\misc\gold-external-lin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77439"/>
            <a:ext cx="551777" cy="44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52963"/>
            <a:ext cx="91440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 title="purple circle white fill"/>
          <p:cNvSpPr/>
          <p:nvPr userDrawn="1"/>
        </p:nvSpPr>
        <p:spPr>
          <a:xfrm>
            <a:off x="539552" y="1556792"/>
            <a:ext cx="4888854" cy="4890918"/>
          </a:xfrm>
          <a:prstGeom prst="ellipse">
            <a:avLst/>
          </a:prstGeom>
          <a:solidFill>
            <a:schemeClr val="bg2">
              <a:alpha val="43000"/>
            </a:schemeClr>
          </a:solidFill>
          <a:ln w="38100">
            <a:solidFill>
              <a:srgbClr val="7A1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 title="gold circle white fill"/>
          <p:cNvSpPr/>
          <p:nvPr userDrawn="1"/>
        </p:nvSpPr>
        <p:spPr>
          <a:xfrm>
            <a:off x="3643586" y="1634426"/>
            <a:ext cx="4888854" cy="4890918"/>
          </a:xfrm>
          <a:prstGeom prst="ellipse">
            <a:avLst/>
          </a:prstGeom>
          <a:solidFill>
            <a:schemeClr val="bg1">
              <a:alpha val="43000"/>
            </a:schemeClr>
          </a:solidFill>
          <a:ln w="38100">
            <a:solidFill>
              <a:srgbClr val="FDB8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2386" b="1"/>
          <a:stretch/>
        </p:blipFill>
        <p:spPr>
          <a:xfrm>
            <a:off x="0" y="1218650"/>
            <a:ext cx="7668344" cy="4571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868144" y="3068960"/>
            <a:ext cx="2520280" cy="1656184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Placeholder text</a:t>
            </a:r>
          </a:p>
        </p:txBody>
      </p:sp>
      <p:sp>
        <p:nvSpPr>
          <p:cNvPr id="12" name="Text Placeholder 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83568" y="3068960"/>
            <a:ext cx="2520280" cy="1656184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28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Placeholder text</a:t>
            </a:r>
          </a:p>
        </p:txBody>
      </p:sp>
      <p:sp>
        <p:nvSpPr>
          <p:cNvPr id="13" name="Text Placeholder 8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707904" y="3068960"/>
            <a:ext cx="1656184" cy="2160240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Placeholder text</a:t>
            </a:r>
          </a:p>
        </p:txBody>
      </p:sp>
    </p:spTree>
    <p:extLst>
      <p:ext uri="{BB962C8B-B14F-4D97-AF65-F5344CB8AC3E}">
        <p14:creationId xmlns:p14="http://schemas.microsoft.com/office/powerpoint/2010/main" val="852501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ou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75656" y="1988840"/>
            <a:ext cx="6264696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Lorem ipsum dolor sit amet, consectetuer adipiscing elit. Maecenas porttitor congue massa. Fusce posuere, magna sed pulvinar ultricies, purus lectus </a:t>
            </a:r>
            <a:r>
              <a:rPr lang="en-US" dirty="0" err="1" smtClean="0"/>
              <a:t>malesuada</a:t>
            </a:r>
            <a:r>
              <a:rPr lang="en-US" dirty="0" smtClean="0"/>
              <a:t> libero.</a:t>
            </a:r>
          </a:p>
        </p:txBody>
      </p:sp>
      <p:pic>
        <p:nvPicPr>
          <p:cNvPr id="8" name="Picture 7" title="grey line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2386" b="1"/>
          <a:stretch/>
        </p:blipFill>
        <p:spPr>
          <a:xfrm>
            <a:off x="0" y="1218650"/>
            <a:ext cx="7668344" cy="4571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995936" y="5301208"/>
            <a:ext cx="3584458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rgbClr val="7A1F7F"/>
                </a:solidFill>
                <a:latin typeface="Open Sans"/>
                <a:ea typeface="Open Sans"/>
                <a:cs typeface="Open San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 here</a:t>
            </a:r>
          </a:p>
        </p:txBody>
      </p:sp>
    </p:spTree>
    <p:extLst>
      <p:ext uri="{BB962C8B-B14F-4D97-AF65-F5344CB8AC3E}">
        <p14:creationId xmlns:p14="http://schemas.microsoft.com/office/powerpoint/2010/main" val="2153890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ou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475656" y="1988840"/>
            <a:ext cx="6264696" cy="2879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Lorem ipsum dolor sit amet, consectetuer adipiscing elit. Maecenas porttitor congue massa. Fusce posuere, magna sed pulvinar ultricies, purus lectus </a:t>
            </a:r>
            <a:r>
              <a:rPr lang="en-US" dirty="0" err="1" smtClean="0"/>
              <a:t>malesuada</a:t>
            </a:r>
            <a:r>
              <a:rPr lang="en-US" dirty="0" smtClean="0"/>
              <a:t> libero.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995936" y="5301208"/>
            <a:ext cx="3584458" cy="504056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400" b="0">
                <a:solidFill>
                  <a:srgbClr val="7A1F7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Name here</a:t>
            </a:r>
          </a:p>
        </p:txBody>
      </p:sp>
      <p:pic>
        <p:nvPicPr>
          <p:cNvPr id="2050" name="Picture 2" title="gold lin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99" y="1196752"/>
            <a:ext cx="6200775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04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cep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title="purple box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0789"/>
            <a:ext cx="2664296" cy="2131437"/>
          </a:xfrm>
          <a:prstGeom prst="rect">
            <a:avLst/>
          </a:prstGeom>
        </p:spPr>
      </p:pic>
      <p:pic>
        <p:nvPicPr>
          <p:cNvPr id="3" name="Picture 2" title="grey line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t="18173"/>
          <a:stretch/>
        </p:blipFill>
        <p:spPr>
          <a:xfrm>
            <a:off x="0" y="1209040"/>
            <a:ext cx="6947248" cy="55330"/>
          </a:xfrm>
          <a:prstGeom prst="rect">
            <a:avLst/>
          </a:prstGeom>
        </p:spPr>
      </p:pic>
      <p:pic>
        <p:nvPicPr>
          <p:cNvPr id="6" name="Picture 5" title="gold box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636912"/>
            <a:ext cx="2667600" cy="21312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305881" y="2754675"/>
            <a:ext cx="2486307" cy="1943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title="grey box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047" y="2636910"/>
            <a:ext cx="2667906" cy="2131200"/>
          </a:xfrm>
          <a:prstGeom prst="rect">
            <a:avLst/>
          </a:prstGeom>
        </p:spPr>
      </p:pic>
      <p:sp>
        <p:nvSpPr>
          <p:cNvPr id="20" name="Text Placeholder 1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372200" y="2780928"/>
            <a:ext cx="2376264" cy="1872208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21" name="Text Placeholder 16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47864" y="2780928"/>
            <a:ext cx="2376264" cy="1872208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22" name="Text Placeholder 16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95536" y="2780928"/>
            <a:ext cx="2376264" cy="1872208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23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1778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ncep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grey line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4" t="18173"/>
          <a:stretch/>
        </p:blipFill>
        <p:spPr>
          <a:xfrm>
            <a:off x="0" y="1209040"/>
            <a:ext cx="6947248" cy="55330"/>
          </a:xfrm>
          <a:prstGeom prst="rect">
            <a:avLst/>
          </a:prstGeom>
        </p:spPr>
      </p:pic>
      <p:sp>
        <p:nvSpPr>
          <p:cNvPr id="20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6372200" y="2780928"/>
            <a:ext cx="2376264" cy="1872208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611560" y="2780928"/>
            <a:ext cx="2376264" cy="1872208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3491880" y="2780928"/>
            <a:ext cx="2376264" cy="1872208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1251745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cep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title="grey box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13" y="2276872"/>
            <a:ext cx="3425395" cy="2736304"/>
          </a:xfrm>
          <a:prstGeom prst="rect">
            <a:avLst/>
          </a:prstGeom>
        </p:spPr>
      </p:pic>
      <p:pic>
        <p:nvPicPr>
          <p:cNvPr id="9" name="Picture 8" title="purple box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9" y="2276872"/>
            <a:ext cx="3456384" cy="2765108"/>
          </a:xfrm>
          <a:prstGeom prst="rect">
            <a:avLst/>
          </a:prstGeom>
        </p:spPr>
      </p:pic>
      <p:pic>
        <p:nvPicPr>
          <p:cNvPr id="3" name="Picture 2" title="gold lin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209040"/>
            <a:ext cx="6252299" cy="5533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963029" y="2492896"/>
            <a:ext cx="3096344" cy="2376264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14557" y="2492896"/>
            <a:ext cx="3168352" cy="2448272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922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ncep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title="gold lin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209040"/>
            <a:ext cx="6252299" cy="5533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963029" y="2492896"/>
            <a:ext cx="3096344" cy="2376264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714557" y="2492896"/>
            <a:ext cx="3168352" cy="2448272"/>
          </a:xfrm>
          <a:prstGeom prst="rect">
            <a:avLst/>
          </a:prstGeom>
        </p:spPr>
        <p:txBody>
          <a:bodyPr lIns="46800" rIns="46800" anchor="ctr" anchorCtr="0"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 smtClean="0"/>
              <a:t>Placeholder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133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heading gold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purple lin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04" y="1196752"/>
            <a:ext cx="7640834" cy="67618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0825" y="1628774"/>
            <a:ext cx="8425631" cy="4968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3" name="Picture 2" title="gold open book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88640"/>
            <a:ext cx="864096" cy="79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29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rple heading gold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purple lin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04" y="1196752"/>
            <a:ext cx="7640834" cy="67618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Chart title</a:t>
            </a:r>
          </a:p>
        </p:txBody>
      </p:sp>
      <p:graphicFrame>
        <p:nvGraphicFramePr>
          <p:cNvPr id="7" name="Chart 6"/>
          <p:cNvGraphicFramePr/>
          <p:nvPr userDrawn="1">
            <p:extLst/>
          </p:nvPr>
        </p:nvGraphicFramePr>
        <p:xfrm>
          <a:off x="35496" y="1484784"/>
          <a:ext cx="907300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09315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urple heading gold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 userDrawn="1">
            <p:extLst/>
          </p:nvPr>
        </p:nvGraphicFramePr>
        <p:xfrm>
          <a:off x="251520" y="188640"/>
          <a:ext cx="8712968" cy="648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 title="purple lin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04" y="1196752"/>
            <a:ext cx="7640834" cy="67618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934752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8" b="6304"/>
          <a:stretch/>
        </p:blipFill>
        <p:spPr bwMode="auto">
          <a:xfrm>
            <a:off x="0" y="-1"/>
            <a:ext cx="583778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3"/>
          <p:cNvSpPr>
            <a:spLocks/>
          </p:cNvSpPr>
          <p:nvPr userDrawn="1"/>
        </p:nvSpPr>
        <p:spPr bwMode="auto">
          <a:xfrm>
            <a:off x="894734" y="6165304"/>
            <a:ext cx="5406926" cy="52583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r>
              <a:rPr lang="en-US" altLang="en-US" sz="18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en-US" altLang="en-US" sz="18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mlemanchester</a:t>
            </a:r>
            <a:endParaRPr lang="en-US" altLang="en-US" sz="16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2" descr="IMG_0186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784" y="2059410"/>
            <a:ext cx="3311798" cy="481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294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 Box 2"/>
          <p:cNvSpPr txBox="1">
            <a:spLocks noChangeArrowheads="1"/>
          </p:cNvSpPr>
          <p:nvPr userDrawn="1"/>
        </p:nvSpPr>
        <p:spPr bwMode="auto">
          <a:xfrm>
            <a:off x="167432" y="1484784"/>
            <a:ext cx="5470550" cy="673075"/>
          </a:xfrm>
          <a:prstGeom prst="rect">
            <a:avLst/>
          </a:prstGeom>
          <a:noFill/>
          <a:ln>
            <a:noFill/>
          </a:ln>
          <a:extLst/>
        </p:spPr>
        <p:txBody>
          <a:bodyPr upright="1"/>
          <a:lstStyle/>
          <a:p>
            <a:pPr>
              <a:lnSpc>
                <a:spcPct val="150000"/>
              </a:lnSpc>
              <a:spcBef>
                <a:spcPts val="844"/>
              </a:spcBef>
              <a:spcAft>
                <a:spcPts val="211"/>
              </a:spcAft>
              <a:defRPr/>
            </a:pPr>
            <a:r>
              <a:rPr lang="en-GB" sz="2800" b="1" kern="1400" dirty="0">
                <a:solidFill>
                  <a:srgbClr val="FFFFFF"/>
                </a:solidFill>
                <a:latin typeface="Open Sans Semibold" panose="020B0706030804020204" pitchFamily="34" charset="0"/>
                <a:ea typeface="SimHei" panose="02010609060101010101" pitchFamily="49" charset="-122"/>
              </a:rPr>
              <a:t>My Learning Essentials</a:t>
            </a:r>
            <a:endParaRPr lang="en-GB" sz="2000" b="1" kern="1400" dirty="0">
              <a:solidFill>
                <a:srgbClr val="6B2D91"/>
              </a:solidFill>
              <a:latin typeface="Open Sans Semibold" panose="020B0706030804020204" pitchFamily="34" charset="0"/>
              <a:ea typeface="SimHei" panose="02010609060101010101" pitchFamily="49" charset="-122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0" y="202035"/>
            <a:ext cx="1832818" cy="7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1"/>
          <p:cNvSpPr txBox="1">
            <a:spLocks noChangeArrowheads="1"/>
          </p:cNvSpPr>
          <p:nvPr userDrawn="1"/>
        </p:nvSpPr>
        <p:spPr bwMode="auto">
          <a:xfrm>
            <a:off x="167432" y="1268760"/>
            <a:ext cx="310854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srgbClr val="FDB828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The University of Manchester Library</a:t>
            </a:r>
            <a:endParaRPr lang="en-GB" sz="1200" dirty="0">
              <a:solidFill>
                <a:srgbClr val="595959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92" y="2420888"/>
            <a:ext cx="5857875" cy="97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167432" y="3756818"/>
            <a:ext cx="5406926" cy="2048446"/>
          </a:xfrm>
          <a:noFill/>
          <a:ln>
            <a:noFill/>
          </a:ln>
          <a:extLst/>
        </p:spPr>
        <p:txBody>
          <a:bodyPr/>
          <a:lstStyle>
            <a:lvl1pPr marL="0" indent="0">
              <a:lnSpc>
                <a:spcPct val="100000"/>
              </a:lnSpc>
              <a:buNone/>
              <a:defRPr lang="en-GB" sz="3600" b="0" i="0" u="none" strike="noStrike" cap="none" spc="0" baseline="0" dirty="0">
                <a:ln>
                  <a:noFill/>
                </a:ln>
                <a:solidFill>
                  <a:schemeClr val="bg1"/>
                </a:solidFill>
                <a:effectLst/>
                <a:latin typeface="Open Sans Semibold" pitchFamily="34" charset="0"/>
                <a:ea typeface="Open Sans Semibold" pitchFamily="34" charset="0"/>
                <a:cs typeface="Open Sans Semibold" pitchFamily="34" charset="0"/>
                <a:sym typeface="Arial"/>
              </a:defRPr>
            </a:lvl1pPr>
          </a:lstStyle>
          <a:p>
            <a:pPr lvl="0"/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59513"/>
            <a:ext cx="443279" cy="359618"/>
          </a:xfrm>
          <a:prstGeom prst="rect">
            <a:avLst/>
          </a:prstGeom>
        </p:spPr>
      </p:pic>
      <p:pic>
        <p:nvPicPr>
          <p:cNvPr id="20" name="Picture 2" descr="S:\Teaching and Learning Team\my-learning-essentials\3.e-learning-development\assets\CatalystAwardWinners_logo_to_add_to_email_signature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8640"/>
            <a:ext cx="2768476" cy="10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82800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urple heading gold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/>
          <p:nvPr userDrawn="1">
            <p:extLst/>
          </p:nvPr>
        </p:nvGraphicFramePr>
        <p:xfrm>
          <a:off x="179512" y="289229"/>
          <a:ext cx="8640960" cy="655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1" title="purple line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04" y="1196752"/>
            <a:ext cx="7640834" cy="67618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79389" y="188640"/>
            <a:ext cx="7344940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114251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rple heading gold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purple lin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04" y="1196752"/>
            <a:ext cx="7640834" cy="67618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0825" y="1628774"/>
            <a:ext cx="8425631" cy="4968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3" name="Picture 2" title="gold lightbulb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95" y="188640"/>
            <a:ext cx="764073" cy="79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83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d list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title="1"/>
          <p:cNvGrpSpPr/>
          <p:nvPr userDrawn="1"/>
        </p:nvGrpSpPr>
        <p:grpSpPr>
          <a:xfrm>
            <a:off x="776853" y="2766827"/>
            <a:ext cx="566400" cy="590165"/>
            <a:chOff x="796833" y="2766827"/>
            <a:chExt cx="566400" cy="590165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833" y="2766827"/>
              <a:ext cx="566400" cy="59016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920121" y="2852936"/>
              <a:ext cx="323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rgbClr val="7A1F7F"/>
                  </a:solidFill>
                  <a:latin typeface="Open Sans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1</a:t>
              </a:r>
              <a:endParaRPr lang="en-GB" sz="2400" b="1" dirty="0">
                <a:solidFill>
                  <a:srgbClr val="7A1F7F"/>
                </a:solidFill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776853" y="3776414"/>
            <a:ext cx="536489" cy="558999"/>
            <a:chOff x="786204" y="3526135"/>
            <a:chExt cx="536489" cy="55899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204" y="3526135"/>
              <a:ext cx="536489" cy="558999"/>
            </a:xfrm>
            <a:prstGeom prst="rect">
              <a:avLst/>
            </a:prstGeom>
          </p:spPr>
        </p:pic>
        <p:sp>
          <p:nvSpPr>
            <p:cNvPr id="15" name="TextBox 14" title="2"/>
            <p:cNvSpPr txBox="1"/>
            <p:nvPr/>
          </p:nvSpPr>
          <p:spPr>
            <a:xfrm>
              <a:off x="892698" y="3605579"/>
              <a:ext cx="323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914400" rtl="0" eaLnBrk="1" latinLnBrk="0" hangingPunct="1"/>
              <a:r>
                <a:rPr lang="en-GB" sz="2400" b="1" kern="1200" dirty="0" smtClean="0">
                  <a:solidFill>
                    <a:srgbClr val="7A1F7F"/>
                  </a:solidFill>
                  <a:latin typeface="Open Sans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2</a:t>
              </a:r>
              <a:endParaRPr lang="en-GB" sz="2400" b="1" kern="1200" dirty="0">
                <a:solidFill>
                  <a:srgbClr val="7A1F7F"/>
                </a:solidFill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grpSp>
        <p:nvGrpSpPr>
          <p:cNvPr id="16" name="Group 15" title="3"/>
          <p:cNvGrpSpPr/>
          <p:nvPr userDrawn="1"/>
        </p:nvGrpSpPr>
        <p:grpSpPr>
          <a:xfrm>
            <a:off x="776853" y="4754835"/>
            <a:ext cx="536489" cy="558999"/>
            <a:chOff x="786204" y="3526135"/>
            <a:chExt cx="536489" cy="55899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204" y="3526135"/>
              <a:ext cx="536489" cy="55899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92698" y="3605579"/>
              <a:ext cx="323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914400" rtl="0" eaLnBrk="1" latinLnBrk="0" hangingPunct="1"/>
              <a:r>
                <a:rPr lang="en-GB" sz="2400" b="1" kern="1200" dirty="0" smtClean="0">
                  <a:solidFill>
                    <a:srgbClr val="7A1F7F"/>
                  </a:solidFill>
                  <a:latin typeface="Open Sans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3</a:t>
              </a:r>
              <a:endParaRPr lang="en-GB" sz="2400" b="1" kern="1200" dirty="0">
                <a:solidFill>
                  <a:srgbClr val="7A1F7F"/>
                </a:solidFill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sp>
        <p:nvSpPr>
          <p:cNvPr id="2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74112" y="1608480"/>
            <a:ext cx="6274152" cy="865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7A1F7F"/>
                </a:solidFill>
                <a:latin typeface="Open Sans"/>
                <a:ea typeface="Open Sans"/>
                <a:cs typeface="Open Sans"/>
              </a:defRPr>
            </a:lvl1pPr>
            <a:lvl2pPr marL="457200" indent="0">
              <a:buNone/>
              <a:defRPr lang="en-US" sz="2800" b="1" kern="1200" dirty="0" smtClean="0">
                <a:solidFill>
                  <a:srgbClr val="7A1F7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</a:lstStyle>
          <a:p>
            <a:pPr lvl="0"/>
            <a:r>
              <a:rPr lang="en-US" dirty="0" smtClean="0"/>
              <a:t>Subtitle</a:t>
            </a:r>
          </a:p>
        </p:txBody>
      </p:sp>
      <p:grpSp>
        <p:nvGrpSpPr>
          <p:cNvPr id="22" name="Group 21" title="4"/>
          <p:cNvGrpSpPr/>
          <p:nvPr userDrawn="1"/>
        </p:nvGrpSpPr>
        <p:grpSpPr>
          <a:xfrm>
            <a:off x="776853" y="5733256"/>
            <a:ext cx="536489" cy="558999"/>
            <a:chOff x="786204" y="3526135"/>
            <a:chExt cx="536489" cy="55899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204" y="3526135"/>
              <a:ext cx="536489" cy="55899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58212" y="3605579"/>
              <a:ext cx="323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914400" rtl="0" eaLnBrk="1" latinLnBrk="0" hangingPunct="1"/>
              <a:r>
                <a:rPr lang="en-GB" sz="2400" b="1" kern="1200" dirty="0" smtClean="0">
                  <a:solidFill>
                    <a:srgbClr val="7A1F7F"/>
                  </a:solidFill>
                  <a:latin typeface="Open Sans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4</a:t>
              </a:r>
              <a:endParaRPr lang="en-GB" sz="2400" b="1" kern="1200" dirty="0">
                <a:solidFill>
                  <a:srgbClr val="7A1F7F"/>
                </a:solidFill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475656" y="4749146"/>
            <a:ext cx="3024336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algn="l" defTabSz="914400" rtl="0" eaLnBrk="1" latinLnBrk="0" hangingPunct="1"/>
            <a:r>
              <a:rPr lang="en-US" dirty="0" smtClean="0"/>
              <a:t>Placeholder text</a:t>
            </a:r>
            <a:endParaRPr lang="en-GB" dirty="0"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475656" y="3765037"/>
            <a:ext cx="3024336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algn="l" defTabSz="914400" rtl="0" eaLnBrk="1" latinLnBrk="0" hangingPunct="1"/>
            <a:r>
              <a:rPr lang="en-US" dirty="0" smtClean="0"/>
              <a:t>Placeholder text</a:t>
            </a:r>
            <a:endParaRPr lang="en-GB"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475656" y="5733256"/>
            <a:ext cx="3024336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algn="l" defTabSz="914400" rtl="0" eaLnBrk="1" latinLnBrk="0" hangingPunct="1"/>
            <a:r>
              <a:rPr lang="en-US" dirty="0" smtClean="0"/>
              <a:t>Placeholder text</a:t>
            </a:r>
            <a:endParaRPr lang="en-GB" dirty="0"/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475656" y="2780928"/>
            <a:ext cx="3024336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algn="l" defTabSz="914400" rtl="0" eaLnBrk="1" latinLnBrk="0" hangingPunct="1"/>
            <a:r>
              <a:rPr lang="en-US" dirty="0" smtClean="0"/>
              <a:t>Placeholder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3639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nner whit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919" y="2075259"/>
            <a:ext cx="3309937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322854"/>
            <a:ext cx="7488237" cy="585866"/>
          </a:xfrm>
          <a:prstGeom prst="rect">
            <a:avLst/>
          </a:prstGeom>
        </p:spPr>
        <p:txBody>
          <a:bodyPr tIns="46800" anchor="ctr" anchorCtr="0">
            <a:spAutoFit/>
          </a:bodyPr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3926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banner whit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322854"/>
            <a:ext cx="7488237" cy="585866"/>
          </a:xfrm>
          <a:prstGeom prst="rect">
            <a:avLst/>
          </a:prstGeom>
        </p:spPr>
        <p:txBody>
          <a:bodyPr tIns="46800" anchor="ctr" anchorCtr="0">
            <a:spAutoFit/>
          </a:bodyPr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pic>
        <p:nvPicPr>
          <p:cNvPr id="2" name="Picture 1" title="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576064" cy="576064"/>
          </a:xfrm>
          <a:prstGeom prst="rect">
            <a:avLst/>
          </a:prstGeom>
        </p:spPr>
      </p:pic>
      <p:pic>
        <p:nvPicPr>
          <p:cNvPr id="4" name="Picture 3" title="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34934"/>
            <a:ext cx="576064" cy="576064"/>
          </a:xfrm>
          <a:prstGeom prst="rect">
            <a:avLst/>
          </a:prstGeom>
        </p:spPr>
      </p:pic>
      <p:pic>
        <p:nvPicPr>
          <p:cNvPr id="7" name="Picture 6" title="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25044"/>
            <a:ext cx="576064" cy="576064"/>
          </a:xfrm>
          <a:prstGeom prst="rect">
            <a:avLst/>
          </a:prstGeom>
        </p:spPr>
      </p:pic>
      <p:pic>
        <p:nvPicPr>
          <p:cNvPr id="8" name="Picture 7" title="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815154"/>
            <a:ext cx="576064" cy="576064"/>
          </a:xfrm>
          <a:prstGeom prst="rect">
            <a:avLst/>
          </a:prstGeom>
        </p:spPr>
      </p:pic>
      <p:pic>
        <p:nvPicPr>
          <p:cNvPr id="9" name="Picture 8" title="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8" y="5805264"/>
            <a:ext cx="576000" cy="576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187624" y="1844824"/>
            <a:ext cx="7488832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1187624" y="2834934"/>
            <a:ext cx="7488832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187624" y="3825044"/>
            <a:ext cx="7488832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187624" y="4815154"/>
            <a:ext cx="7488832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187624" y="5805264"/>
            <a:ext cx="7488832" cy="648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0911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k &amp;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062259"/>
            <a:ext cx="9144000" cy="5795741"/>
          </a:xfrm>
          <a:prstGeom prst="rect">
            <a:avLst/>
          </a:prstGeom>
          <a:solidFill>
            <a:srgbClr val="7A1F7F"/>
          </a:solidFill>
          <a:ln>
            <a:solidFill>
              <a:srgbClr val="7A1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 title="My Learning Essentials punk head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7463" y="2201739"/>
            <a:ext cx="3203849" cy="465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294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971600" y="0"/>
            <a:ext cx="5688632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>
              <a:defRPr/>
            </a:pPr>
            <a:r>
              <a:rPr lang="en-GB" sz="3600" dirty="0" smtClean="0">
                <a:solidFill>
                  <a:srgbClr val="7A1F7F"/>
                </a:solidFill>
                <a:effectLst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Tell us what you think!</a:t>
            </a:r>
            <a:endParaRPr lang="en-GB" sz="3600" dirty="0">
              <a:solidFill>
                <a:srgbClr val="7A1F7F"/>
              </a:solidFill>
              <a:effectLst/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7" name="Picture 16" title="gold lightbulb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721338" cy="751603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539552" y="6381328"/>
            <a:ext cx="2160240" cy="39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buFont typeface="+mj-lt"/>
              <a:buNone/>
            </a:pPr>
            <a:r>
              <a:rPr lang="en-GB" sz="18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@</a:t>
            </a:r>
            <a:r>
              <a:rPr lang="en-GB" sz="1800" dirty="0" err="1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mlemanchester</a:t>
            </a:r>
            <a:endParaRPr lang="en-GB" sz="18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0" name="Picture 19" title="gold twitter icon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453336"/>
            <a:ext cx="366843" cy="297609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3203848" y="6401348"/>
            <a:ext cx="2808312" cy="39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buFont typeface="+mj-lt"/>
              <a:buNone/>
            </a:pPr>
            <a:r>
              <a:rPr lang="en-GB" sz="1800" kern="12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mle@manchester.ac.uk</a:t>
            </a:r>
          </a:p>
        </p:txBody>
      </p:sp>
      <p:pic>
        <p:nvPicPr>
          <p:cNvPr id="23" name="Picture 2" title="gold arrow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808" y="6381328"/>
            <a:ext cx="360040" cy="37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 userDrawn="1"/>
        </p:nvSpPr>
        <p:spPr>
          <a:xfrm>
            <a:off x="825226" y="1556792"/>
            <a:ext cx="54029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prstClr val="white"/>
                </a:solidFill>
                <a:latin typeface="Open Sans"/>
              </a:rPr>
              <a:t>I have found this session engaging.</a:t>
            </a:r>
          </a:p>
        </p:txBody>
      </p:sp>
      <p:pic>
        <p:nvPicPr>
          <p:cNvPr id="25" name="Picture 5" descr="S:\Teaching and Learning Team\Online resources\MLE\assets\icons\1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47" y="1484784"/>
            <a:ext cx="527518" cy="52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825226" y="2636912"/>
            <a:ext cx="52343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prstClr val="white"/>
                </a:solidFill>
                <a:latin typeface="Open Sans"/>
              </a:rPr>
              <a:t>Do you feel more confident as </a:t>
            </a:r>
            <a:r>
              <a:rPr lang="en-GB" sz="2000" dirty="0" smtClean="0">
                <a:solidFill>
                  <a:prstClr val="white"/>
                </a:solidFill>
                <a:latin typeface="Open Sans"/>
              </a:rPr>
              <a:t>a result</a:t>
            </a:r>
          </a:p>
          <a:p>
            <a:r>
              <a:rPr lang="en-GB" sz="2000" dirty="0" smtClean="0">
                <a:solidFill>
                  <a:prstClr val="white"/>
                </a:solidFill>
                <a:latin typeface="Open Sans"/>
              </a:rPr>
              <a:t>of </a:t>
            </a:r>
            <a:r>
              <a:rPr lang="en-GB" sz="2000" dirty="0">
                <a:solidFill>
                  <a:prstClr val="white"/>
                </a:solidFill>
                <a:latin typeface="Open Sans"/>
              </a:rPr>
              <a:t>what you have learned?</a:t>
            </a:r>
          </a:p>
        </p:txBody>
      </p:sp>
      <p:pic>
        <p:nvPicPr>
          <p:cNvPr id="26" name="Picture 6" descr="S:\Teaching and Learning Team\Online resources\MLE\assets\icons\2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47" y="2681161"/>
            <a:ext cx="527517" cy="52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 userDrawn="1"/>
        </p:nvSpPr>
        <p:spPr>
          <a:xfrm>
            <a:off x="825226" y="3789040"/>
            <a:ext cx="5378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prstClr val="white"/>
                </a:solidFill>
                <a:latin typeface="Open Sans"/>
              </a:rPr>
              <a:t>Do you think this session </a:t>
            </a:r>
            <a:r>
              <a:rPr lang="en-GB" sz="2000" dirty="0" smtClean="0">
                <a:solidFill>
                  <a:prstClr val="white"/>
                </a:solidFill>
                <a:latin typeface="Open Sans"/>
              </a:rPr>
              <a:t>will be</a:t>
            </a:r>
          </a:p>
          <a:p>
            <a:r>
              <a:rPr lang="en-GB" sz="2000" dirty="0" smtClean="0">
                <a:solidFill>
                  <a:prstClr val="white"/>
                </a:solidFill>
                <a:latin typeface="Open Sans"/>
              </a:rPr>
              <a:t>beneficial </a:t>
            </a:r>
            <a:r>
              <a:rPr lang="en-GB" sz="2000" dirty="0">
                <a:solidFill>
                  <a:prstClr val="white"/>
                </a:solidFill>
                <a:latin typeface="Open Sans"/>
              </a:rPr>
              <a:t>to your learning?</a:t>
            </a:r>
          </a:p>
        </p:txBody>
      </p:sp>
      <p:pic>
        <p:nvPicPr>
          <p:cNvPr id="27" name="Picture 7" title="3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47" y="3877538"/>
            <a:ext cx="527518" cy="52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 userDrawn="1"/>
        </p:nvSpPr>
        <p:spPr>
          <a:xfrm>
            <a:off x="825226" y="5097378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white"/>
                </a:solidFill>
                <a:latin typeface="Open Sans"/>
              </a:rPr>
              <a:t>Will you change the way you </a:t>
            </a:r>
            <a:r>
              <a:rPr lang="en-GB" sz="2000" dirty="0" smtClean="0">
                <a:solidFill>
                  <a:prstClr val="white"/>
                </a:solidFill>
                <a:latin typeface="Open Sans"/>
              </a:rPr>
              <a:t>work based </a:t>
            </a:r>
            <a:r>
              <a:rPr lang="en-GB" sz="2000" dirty="0">
                <a:solidFill>
                  <a:prstClr val="white"/>
                </a:solidFill>
                <a:latin typeface="Open Sans"/>
              </a:rPr>
              <a:t>on what you’ve learned?</a:t>
            </a:r>
          </a:p>
        </p:txBody>
      </p:sp>
      <p:pic>
        <p:nvPicPr>
          <p:cNvPr id="28" name="Picture 8" title="4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48" y="5073916"/>
            <a:ext cx="527517" cy="52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title="grey line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5" b="26318"/>
          <a:stretch/>
        </p:blipFill>
        <p:spPr>
          <a:xfrm>
            <a:off x="-108520" y="980728"/>
            <a:ext cx="9252520" cy="1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97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grey lin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6752" y="1196752"/>
            <a:ext cx="9144000" cy="67618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88" y="260648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40006"/>
            <a:ext cx="1974451" cy="658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0928"/>
            <a:ext cx="1944216" cy="6480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49280"/>
            <a:ext cx="1944216" cy="7200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309371"/>
            <a:ext cx="1944216" cy="6978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18193"/>
            <a:ext cx="1944216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2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grey lin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97953"/>
            <a:ext cx="6767736" cy="50046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4688" y="44624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cxnSp>
        <p:nvCxnSpPr>
          <p:cNvPr id="7" name="Straight Connector 6" title="gold line"/>
          <p:cNvCxnSpPr/>
          <p:nvPr userDrawn="1"/>
        </p:nvCxnSpPr>
        <p:spPr>
          <a:xfrm>
            <a:off x="2987824" y="1556792"/>
            <a:ext cx="0" cy="5040560"/>
          </a:xfrm>
          <a:prstGeom prst="line">
            <a:avLst/>
          </a:prstGeom>
          <a:ln w="38100">
            <a:solidFill>
              <a:srgbClr val="FDB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 title="gold line"/>
          <p:cNvCxnSpPr/>
          <p:nvPr userDrawn="1"/>
        </p:nvCxnSpPr>
        <p:spPr>
          <a:xfrm>
            <a:off x="6156176" y="1556792"/>
            <a:ext cx="0" cy="5040560"/>
          </a:xfrm>
          <a:prstGeom prst="line">
            <a:avLst/>
          </a:prstGeom>
          <a:ln w="38100">
            <a:solidFill>
              <a:srgbClr val="FDB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 title="ywllow line"/>
          <p:cNvCxnSpPr/>
          <p:nvPr userDrawn="1"/>
        </p:nvCxnSpPr>
        <p:spPr>
          <a:xfrm flipH="1">
            <a:off x="179512" y="2420888"/>
            <a:ext cx="8712968" cy="0"/>
          </a:xfrm>
          <a:prstGeom prst="line">
            <a:avLst/>
          </a:prstGeom>
          <a:ln w="38100">
            <a:solidFill>
              <a:srgbClr val="FDB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44016" y="1556792"/>
            <a:ext cx="284380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059832" y="1556792"/>
            <a:ext cx="2952328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228184" y="1556792"/>
            <a:ext cx="2736304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79512" y="4077072"/>
            <a:ext cx="284380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095328" y="4077072"/>
            <a:ext cx="2952328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263680" y="4077072"/>
            <a:ext cx="2736304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9714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grey lin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97953"/>
            <a:ext cx="6767736" cy="50046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4688" y="44624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cxnSp>
        <p:nvCxnSpPr>
          <p:cNvPr id="7" name="Straight Connector 6" title="teal line"/>
          <p:cNvCxnSpPr/>
          <p:nvPr userDrawn="1"/>
        </p:nvCxnSpPr>
        <p:spPr>
          <a:xfrm>
            <a:off x="2987824" y="1556792"/>
            <a:ext cx="0" cy="5040560"/>
          </a:xfrm>
          <a:prstGeom prst="line">
            <a:avLst/>
          </a:prstGeom>
          <a:ln w="38100">
            <a:solidFill>
              <a:srgbClr val="009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 title="teal line"/>
          <p:cNvCxnSpPr/>
          <p:nvPr userDrawn="1"/>
        </p:nvCxnSpPr>
        <p:spPr>
          <a:xfrm>
            <a:off x="6156176" y="1556792"/>
            <a:ext cx="0" cy="5040560"/>
          </a:xfrm>
          <a:prstGeom prst="line">
            <a:avLst/>
          </a:prstGeom>
          <a:ln w="38100">
            <a:solidFill>
              <a:srgbClr val="009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 title="teal line"/>
          <p:cNvCxnSpPr/>
          <p:nvPr userDrawn="1"/>
        </p:nvCxnSpPr>
        <p:spPr>
          <a:xfrm flipH="1">
            <a:off x="179512" y="2420888"/>
            <a:ext cx="8712968" cy="0"/>
          </a:xfrm>
          <a:prstGeom prst="line">
            <a:avLst/>
          </a:prstGeom>
          <a:ln w="38100">
            <a:solidFill>
              <a:srgbClr val="009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44016" y="1556792"/>
            <a:ext cx="284380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059832" y="1556792"/>
            <a:ext cx="2952328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228184" y="1556792"/>
            <a:ext cx="2736304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79512" y="4077072"/>
            <a:ext cx="284380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6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3095328" y="4077072"/>
            <a:ext cx="2952328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6263680" y="4077072"/>
            <a:ext cx="2736304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8622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97953"/>
            <a:ext cx="6767736" cy="50046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4688" y="44624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cxnSp>
        <p:nvCxnSpPr>
          <p:cNvPr id="7" name="Straight Connector 6" title="gold line"/>
          <p:cNvCxnSpPr/>
          <p:nvPr userDrawn="1"/>
        </p:nvCxnSpPr>
        <p:spPr>
          <a:xfrm>
            <a:off x="4572000" y="1628528"/>
            <a:ext cx="0" cy="5040560"/>
          </a:xfrm>
          <a:prstGeom prst="line">
            <a:avLst/>
          </a:prstGeom>
          <a:ln w="38100">
            <a:solidFill>
              <a:srgbClr val="FDB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 title="gold line"/>
          <p:cNvCxnSpPr/>
          <p:nvPr userDrawn="1"/>
        </p:nvCxnSpPr>
        <p:spPr>
          <a:xfrm flipH="1">
            <a:off x="179512" y="2420888"/>
            <a:ext cx="8712968" cy="0"/>
          </a:xfrm>
          <a:prstGeom prst="line">
            <a:avLst/>
          </a:prstGeom>
          <a:ln w="38100">
            <a:solidFill>
              <a:srgbClr val="FDB8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1520" y="1628800"/>
            <a:ext cx="403244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16016" y="1628800"/>
            <a:ext cx="4032448" cy="720080"/>
          </a:xfrm>
          <a:prstGeom prst="rect">
            <a:avLst/>
          </a:prstGeom>
        </p:spPr>
        <p:txBody>
          <a:bodyPr/>
          <a:lstStyle>
            <a:lvl1pPr>
              <a:def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51520" y="2728225"/>
            <a:ext cx="403244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716016" y="2728225"/>
            <a:ext cx="4032448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1800171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348043" y="1835946"/>
            <a:ext cx="31083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1100" b="1" dirty="0">
                <a:solidFill>
                  <a:srgbClr val="FDB828"/>
                </a:solidFill>
                <a:latin typeface="Verdana" pitchFamily="34" charset="0"/>
              </a:rPr>
              <a:t>The University of Manchester Library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8902" y="2349500"/>
            <a:ext cx="7921575" cy="50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4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pPr>
              <a:defRPr/>
            </a:pPr>
            <a:r>
              <a:rPr lang="en-GB" sz="1800" dirty="0" smtClean="0">
                <a:solidFill>
                  <a:prstClr val="white"/>
                </a:solidFill>
                <a:effectLst/>
                <a:ea typeface="Open Sans Semibold" pitchFamily="34" charset="0"/>
                <a:cs typeface="Open Sans Semibold" pitchFamily="34" charset="0"/>
              </a:rPr>
              <a:t>MY LEARNING ESSENTIALS </a:t>
            </a:r>
            <a:endParaRPr lang="en-GB" sz="1800" dirty="0">
              <a:solidFill>
                <a:prstClr val="white"/>
              </a:solidFill>
              <a:effectLst/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9598" y="2780928"/>
            <a:ext cx="5256584" cy="17526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 lang="en-GB" sz="4000" b="0" i="0" u="none" strike="noStrike" cap="none" spc="0" baseline="0" dirty="0">
                <a:ln>
                  <a:noFill/>
                </a:ln>
                <a:effectLst/>
                <a:latin typeface="Open Sans Semibold" pitchFamily="34" charset="0"/>
                <a:ea typeface="Open Sans Semibold" pitchFamily="34" charset="0"/>
                <a:cs typeface="Open Sans Semibold" pitchFamily="34" charset="0"/>
                <a:sym typeface="Arial"/>
              </a:defRPr>
            </a:lvl1pPr>
          </a:lstStyle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Session title</a:t>
            </a:r>
            <a:endParaRPr lang="en-GB" dirty="0"/>
          </a:p>
        </p:txBody>
      </p:sp>
      <p:pic>
        <p:nvPicPr>
          <p:cNvPr id="1026" name="Picture 2" descr="P:\Desktop\assets\background-graphics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9" y="462221"/>
            <a:ext cx="2232496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3136"/>
            <a:ext cx="9144000" cy="15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62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97953"/>
            <a:ext cx="6767736" cy="50046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4688" y="44624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cxnSp>
        <p:nvCxnSpPr>
          <p:cNvPr id="7" name="Straight Connector 6" title="teal line"/>
          <p:cNvCxnSpPr/>
          <p:nvPr userDrawn="1"/>
        </p:nvCxnSpPr>
        <p:spPr>
          <a:xfrm>
            <a:off x="4572000" y="1628528"/>
            <a:ext cx="0" cy="5040560"/>
          </a:xfrm>
          <a:prstGeom prst="line">
            <a:avLst/>
          </a:prstGeom>
          <a:ln w="38100">
            <a:solidFill>
              <a:srgbClr val="009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 title="teal line"/>
          <p:cNvCxnSpPr/>
          <p:nvPr userDrawn="1"/>
        </p:nvCxnSpPr>
        <p:spPr>
          <a:xfrm flipH="1">
            <a:off x="179512" y="2420888"/>
            <a:ext cx="8712968" cy="0"/>
          </a:xfrm>
          <a:prstGeom prst="line">
            <a:avLst/>
          </a:prstGeom>
          <a:ln w="38100">
            <a:solidFill>
              <a:srgbClr val="009B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1520" y="1628800"/>
            <a:ext cx="403244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16016" y="1628800"/>
            <a:ext cx="4032448" cy="720080"/>
          </a:xfrm>
          <a:prstGeom prst="rect">
            <a:avLst/>
          </a:prstGeom>
        </p:spPr>
        <p:txBody>
          <a:bodyPr/>
          <a:lstStyle>
            <a:lvl1pPr>
              <a:def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51520" y="2728225"/>
            <a:ext cx="4032448" cy="7200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716016" y="2728225"/>
            <a:ext cx="4032448" cy="720080"/>
          </a:xfrm>
          <a:prstGeom prst="rect">
            <a:avLst/>
          </a:prstGeom>
        </p:spPr>
        <p:txBody>
          <a:bodyPr/>
          <a:lstStyle>
            <a:lvl1pPr>
              <a:defRPr 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lvl="0" indent="0" algn="ctr">
              <a:buNone/>
            </a:pPr>
            <a:r>
              <a:rPr lang="en-US" dirty="0" smtClean="0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3834041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487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583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5184576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 sz="11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190800"/>
            <a:ext cx="8229600" cy="71792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lang="en-GB" sz="280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pPr lvl="0" algn="l"/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6577" r="43884" b="-126447"/>
          <a:stretch/>
        </p:blipFill>
        <p:spPr>
          <a:xfrm>
            <a:off x="-108520" y="790113"/>
            <a:ext cx="5131293" cy="3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88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title="purple box shape with wavey edge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8" b="6304"/>
          <a:stretch/>
        </p:blipFill>
        <p:spPr bwMode="auto">
          <a:xfrm>
            <a:off x="-36511" y="-99391"/>
            <a:ext cx="576064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IMG_0186.png" title="My Learning Essentials punk hea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656" y="1916832"/>
            <a:ext cx="3409926" cy="49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294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2"/>
          <p:cNvSpPr txBox="1">
            <a:spLocks noChangeArrowheads="1"/>
          </p:cNvSpPr>
          <p:nvPr userDrawn="1"/>
        </p:nvSpPr>
        <p:spPr bwMode="auto">
          <a:xfrm>
            <a:off x="107504" y="2132857"/>
            <a:ext cx="5470550" cy="673075"/>
          </a:xfrm>
          <a:prstGeom prst="rect">
            <a:avLst/>
          </a:prstGeom>
          <a:noFill/>
          <a:ln>
            <a:noFill/>
          </a:ln>
          <a:extLst/>
        </p:spPr>
        <p:txBody>
          <a:bodyPr upright="1"/>
          <a:lstStyle/>
          <a:p>
            <a:pPr>
              <a:lnSpc>
                <a:spcPct val="150000"/>
              </a:lnSpc>
              <a:spcBef>
                <a:spcPts val="844"/>
              </a:spcBef>
              <a:spcAft>
                <a:spcPts val="211"/>
              </a:spcAft>
              <a:defRPr/>
            </a:pPr>
            <a:r>
              <a:rPr lang="en-GB" sz="2800" kern="1400" dirty="0">
                <a:solidFill>
                  <a:srgbClr val="FFFFFF"/>
                </a:solidFill>
                <a:latin typeface="Open Sans Semibold" panose="020B0706030804020204" pitchFamily="34" charset="0"/>
                <a:ea typeface="SimHei" panose="02010609060101010101" pitchFamily="49" charset="-122"/>
              </a:rPr>
              <a:t>My Learning Essentials</a:t>
            </a:r>
            <a:endParaRPr lang="en-GB" sz="2000" kern="1400" dirty="0">
              <a:solidFill>
                <a:srgbClr val="6B2D91"/>
              </a:solidFill>
              <a:latin typeface="Open Sans Semibold" panose="020B0706030804020204" pitchFamily="34" charset="0"/>
              <a:ea typeface="SimHei" panose="02010609060101010101" pitchFamily="49" charset="-122"/>
            </a:endParaRPr>
          </a:p>
        </p:txBody>
      </p:sp>
      <p:pic>
        <p:nvPicPr>
          <p:cNvPr id="11" name="Picture 8" title="University of Manchester 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0" y="202036"/>
            <a:ext cx="1832818" cy="7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167432" y="1196752"/>
            <a:ext cx="35814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FDB828"/>
                </a:solidFill>
                <a:latin typeface="Effra" panose="020B06030202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University of Manchester Library</a:t>
            </a:r>
            <a:endParaRPr lang="en-GB" dirty="0">
              <a:solidFill>
                <a:srgbClr val="595959"/>
              </a:solidFill>
              <a:latin typeface="Effra" panose="020B0603020203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1" title="My Learning Essentials brand banner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r="3637"/>
          <a:stretch/>
        </p:blipFill>
        <p:spPr bwMode="auto">
          <a:xfrm>
            <a:off x="-36512" y="2996952"/>
            <a:ext cx="570992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title="blockboard catalyst award logo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0542" y="332656"/>
            <a:ext cx="296595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 title="gold twitter icon"/>
          <p:cNvGrpSpPr/>
          <p:nvPr userDrawn="1"/>
        </p:nvGrpSpPr>
        <p:grpSpPr>
          <a:xfrm>
            <a:off x="179512" y="6165304"/>
            <a:ext cx="2592288" cy="410882"/>
            <a:chOff x="395536" y="1124744"/>
            <a:chExt cx="2592288" cy="410881"/>
          </a:xfrm>
        </p:grpSpPr>
        <p:sp>
          <p:nvSpPr>
            <p:cNvPr id="18" name="Rectangle 17"/>
            <p:cNvSpPr/>
            <p:nvPr userDrawn="1"/>
          </p:nvSpPr>
          <p:spPr>
            <a:xfrm>
              <a:off x="827584" y="1124744"/>
              <a:ext cx="2160240" cy="410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Bef>
                  <a:spcPts val="1000"/>
                </a:spcBef>
                <a:buFont typeface="+mj-lt"/>
                <a:buNone/>
              </a:pPr>
              <a:r>
                <a:rPr lang="en-GB" dirty="0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@</a:t>
              </a:r>
              <a:r>
                <a:rPr lang="en-GB" dirty="0" err="1">
                  <a:solidFill>
                    <a:srgbClr val="FFFFFF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mlemanchester</a:t>
              </a:r>
              <a:endParaRPr lang="en-GB" dirty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124744"/>
              <a:ext cx="455603" cy="369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6986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 &amp;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title="My Learning Essentials Punk hea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8" y="2051332"/>
            <a:ext cx="3309937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title="transparent box"/>
              <p:cNvSpPr/>
              <p:nvPr userDrawn="1"/>
            </p:nvSpPr>
            <p:spPr>
              <a:xfrm>
                <a:off x="0" y="44624"/>
                <a:ext cx="9144000" cy="6858000"/>
              </a:xfrm>
              <a:prstGeom prst="rect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B38B1E23-4973-48FA-BC8B-A35047F7493B}" type="mathplaceholder">
                        <a:rPr lang="en-GB" i="1">
                          <a:solidFill>
                            <a:srgbClr val="FFFFFF"/>
                          </a:solidFill>
                          <a:latin typeface="Open Sans Semibold"/>
                        </a:rPr>
                        <a:t>Type equation here.</a:t>
                      </a:fld>
                    </m:oMath>
                  </m:oMathPara>
                </a14:m>
                <a:endParaRPr lang="en-GB" dirty="0">
                  <a:solidFill>
                    <a:srgbClr val="FFFFFF"/>
                  </a:solidFill>
                  <a:latin typeface="Open Sans Semibold"/>
                </a:endParaRPr>
              </a:p>
            </p:txBody>
          </p:sp>
        </mc:Choice>
        <mc:Fallback xmlns="">
          <p:sp>
            <p:nvSpPr>
              <p:cNvPr id="5" name="Rectangle 4" title="transparent box"/>
              <p:cNvSpPr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44624"/>
                <a:ext cx="9144000" cy="68580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91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0825" y="1628777"/>
            <a:ext cx="5545311" cy="4968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2386" b="1"/>
          <a:stretch/>
        </p:blipFill>
        <p:spPr>
          <a:xfrm>
            <a:off x="0" y="1218653"/>
            <a:ext cx="7668344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75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heading grey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grey line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32386" b="1"/>
          <a:stretch/>
        </p:blipFill>
        <p:spPr>
          <a:xfrm>
            <a:off x="0" y="1218653"/>
            <a:ext cx="7668344" cy="45719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91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0826" y="1628777"/>
            <a:ext cx="8425631" cy="4968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8909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heading gold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title="gold lin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09" y="1196753"/>
            <a:ext cx="7640845" cy="67619"/>
          </a:xfrm>
          <a:prstGeom prst="rect">
            <a:avLst/>
          </a:prstGeom>
        </p:spPr>
      </p:pic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91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0826" y="1628777"/>
            <a:ext cx="8425631" cy="4968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88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91" y="-27384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6" title="gold lin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80731"/>
            <a:ext cx="6200432" cy="54871"/>
          </a:xfrm>
          <a:prstGeom prst="rect">
            <a:avLst/>
          </a:prstGeom>
        </p:spPr>
      </p:pic>
      <p:pic>
        <p:nvPicPr>
          <p:cNvPr id="1027" name="Picture 3" title="computer screen grey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5890444"/>
            <a:ext cx="864095" cy="80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547664" y="5877272"/>
            <a:ext cx="6624736" cy="71936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lang="en-GB" sz="2400" b="0" i="0" u="none" smtClean="0">
                <a:effectLst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b="0" i="0" dirty="0" smtClean="0">
                <a:solidFill>
                  <a:srgbClr val="444444"/>
                </a:solidFill>
                <a:effectLst/>
                <a:latin typeface="Roboto"/>
              </a:rPr>
              <a:t>https://goo.gl/kG3AKz place video URL here</a:t>
            </a:r>
            <a:endParaRPr lang="en-US" dirty="0" smtClean="0"/>
          </a:p>
        </p:txBody>
      </p:sp>
      <p:sp>
        <p:nvSpPr>
          <p:cNvPr id="16" name="Media Placeholder 15"/>
          <p:cNvSpPr>
            <a:spLocks noGrp="1"/>
          </p:cNvSpPr>
          <p:nvPr>
            <p:ph type="media" sz="quarter" idx="13"/>
          </p:nvPr>
        </p:nvSpPr>
        <p:spPr>
          <a:xfrm>
            <a:off x="1331640" y="1484784"/>
            <a:ext cx="6624736" cy="360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9064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t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79391" y="188640"/>
            <a:ext cx="7488237" cy="1007765"/>
          </a:xfrm>
          <a:prstGeom prst="rect">
            <a:avLst/>
          </a:prstGeom>
        </p:spPr>
        <p:txBody>
          <a:bodyPr tIns="288000"/>
          <a:lstStyle>
            <a:lvl1pPr marL="216000" indent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6" title="gold lin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96755"/>
            <a:ext cx="6200432" cy="54871"/>
          </a:xfrm>
          <a:prstGeom prst="rect">
            <a:avLst/>
          </a:prstGeom>
        </p:spPr>
      </p:pic>
      <p:pic>
        <p:nvPicPr>
          <p:cNvPr id="1027" name="Picture 3" title="clock ico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4408" y="5949282"/>
            <a:ext cx="601460" cy="61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able Placeholder 2"/>
          <p:cNvSpPr>
            <a:spLocks noGrp="1"/>
          </p:cNvSpPr>
          <p:nvPr>
            <p:ph type="tbl" sz="quarter" idx="14"/>
          </p:nvPr>
        </p:nvSpPr>
        <p:spPr>
          <a:xfrm>
            <a:off x="539552" y="1556792"/>
            <a:ext cx="8064896" cy="403244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50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29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30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06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9" r:id="rId2"/>
    <p:sldLayoutId id="2147483702" r:id="rId3"/>
    <p:sldLayoutId id="2147483703" r:id="rId4"/>
    <p:sldLayoutId id="2147483704" r:id="rId5"/>
    <p:sldLayoutId id="2147483706" r:id="rId6"/>
    <p:sldLayoutId id="2147483707" r:id="rId7"/>
    <p:sldLayoutId id="2147483713" r:id="rId8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0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95251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GPSoeiKakupoptai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GPSoeiKakupoptai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GPSoeiKakupoptai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GPSoeiKakupoptai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6E7382-17B4-4219-88A0-FACC2CC796B6}" type="datetimeFigureOut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14/02/2020</a:t>
            </a:fld>
            <a:endParaRPr lang="en-GB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02B31E-451A-446D-8260-2CA10DE6A422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77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D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46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  <p:sldLayoutId id="2147483824" r:id="rId3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718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  <p:sldLayoutId id="2147483814" r:id="rId21"/>
    <p:sldLayoutId id="2147483815" r:id="rId22"/>
    <p:sldLayoutId id="2147483816" r:id="rId23"/>
    <p:sldLayoutId id="2147483817" r:id="rId24"/>
    <p:sldLayoutId id="2147483818" r:id="rId25"/>
    <p:sldLayoutId id="2147483819" r:id="rId26"/>
    <p:sldLayoutId id="2147483820" r:id="rId27"/>
    <p:sldLayoutId id="2147483821" r:id="rId28"/>
    <p:sldLayoutId id="2147483822" r:id="rId29"/>
    <p:sldLayoutId id="2147483823" r:id="rId30"/>
    <p:sldLayoutId id="2147483825" r:id="rId3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067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  <p:sldLayoutId id="2147483851" r:id="rId25"/>
    <p:sldLayoutId id="2147483852" r:id="rId26"/>
    <p:sldLayoutId id="2147483853" r:id="rId27"/>
    <p:sldLayoutId id="2147483854" r:id="rId28"/>
    <p:sldLayoutId id="2147483855" r:id="rId2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nti.com/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nti.com/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ti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ti.com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82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ti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432" y="3756818"/>
            <a:ext cx="5406926" cy="1472382"/>
          </a:xfrm>
        </p:spPr>
        <p:txBody>
          <a:bodyPr/>
          <a:lstStyle/>
          <a:p>
            <a:r>
              <a:rPr lang="en-GB" sz="2800" dirty="0" smtClean="0"/>
              <a:t>MACE: </a:t>
            </a:r>
          </a:p>
          <a:p>
            <a:r>
              <a:rPr lang="en-GB" sz="2800" dirty="0"/>
              <a:t>Project Management Research </a:t>
            </a:r>
            <a:r>
              <a:rPr lang="en-GB" sz="2800" dirty="0" smtClean="0"/>
              <a:t>Methods</a:t>
            </a:r>
          </a:p>
          <a:p>
            <a:r>
              <a:rPr lang="en-GB" sz="2400" dirty="0" smtClean="0"/>
              <a:t>Finding and using information</a:t>
            </a:r>
          </a:p>
        </p:txBody>
      </p:sp>
    </p:spTree>
    <p:extLst>
      <p:ext uri="{BB962C8B-B14F-4D97-AF65-F5344CB8AC3E}">
        <p14:creationId xmlns:p14="http://schemas.microsoft.com/office/powerpoint/2010/main" val="219945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Evaluating your sources</a:t>
            </a:r>
            <a:endParaRPr lang="en-GB" dirty="0"/>
          </a:p>
        </p:txBody>
      </p:sp>
      <p:pic>
        <p:nvPicPr>
          <p:cNvPr id="3076" name="Picture 4" descr="How applicable is the evidence?&#10;&#10;A source can be reliable, objective and of a generally high quality, but if it's not relevant to your work then there's no point using it.&#10;&#10;Does it illustrate a point you are making, or provide a counter-argument? It needs to be relevant in some way to the rest of your research to be worth using." title="Evaluating relevance of sour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439850" cy="375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13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WHAT</a:t>
            </a:r>
            <a:r>
              <a:rPr lang="en-GB" dirty="0" smtClean="0"/>
              <a:t> types of sources am I looking for?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611560" y="1268760"/>
            <a:ext cx="7704856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GB" sz="4800" dirty="0" smtClean="0">
                <a:solidFill>
                  <a:srgbClr val="FF0000"/>
                </a:solidFill>
              </a:rPr>
              <a:t>Source Quiz</a:t>
            </a:r>
            <a:r>
              <a:rPr lang="en-GB" sz="4800" dirty="0" smtClean="0"/>
              <a:t>:  go to </a:t>
            </a:r>
            <a:r>
              <a:rPr lang="en-GB" sz="4800" dirty="0" smtClean="0">
                <a:hlinkClick r:id="rId2"/>
              </a:rPr>
              <a:t>www.menti.com</a:t>
            </a:r>
            <a:endParaRPr lang="en-GB" sz="4800" dirty="0" smtClean="0"/>
          </a:p>
          <a:p>
            <a:pPr lvl="1">
              <a:lnSpc>
                <a:spcPct val="120000"/>
              </a:lnSpc>
            </a:pPr>
            <a:r>
              <a:rPr lang="en-GB" sz="4800" dirty="0" smtClean="0"/>
              <a:t>Enter code </a:t>
            </a:r>
            <a:r>
              <a:rPr lang="en-GB" sz="4800" b="1" dirty="0" smtClean="0"/>
              <a:t>32 94 50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3839110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Book References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51520" y="1628800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Boatright</a:t>
            </a:r>
            <a:r>
              <a:rPr lang="en-GB" sz="24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(2006) </a:t>
            </a:r>
            <a:r>
              <a:rPr lang="en-GB" sz="2400" i="1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Ethics and the conduct of business</a:t>
            </a:r>
            <a:r>
              <a:rPr lang="en-GB" sz="24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5th </a:t>
            </a:r>
            <a:r>
              <a:rPr lang="en-GB" sz="2400" dirty="0" err="1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edn</a:t>
            </a:r>
            <a:r>
              <a:rPr lang="en-GB" sz="24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New Jersey: Pearson </a:t>
            </a:r>
            <a:r>
              <a:rPr lang="en-GB" sz="2400" dirty="0" smtClean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Prentice Hall</a:t>
            </a:r>
            <a:endParaRPr lang="en-GB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179388" y="1988840"/>
            <a:ext cx="8123519" cy="4546197"/>
            <a:chOff x="0" y="-47159"/>
            <a:chExt cx="8123990" cy="4546651"/>
          </a:xfrm>
        </p:grpSpPr>
        <p:sp>
          <p:nvSpPr>
            <p:cNvPr id="9" name="Rectangle 8"/>
            <p:cNvSpPr/>
            <p:nvPr/>
          </p:nvSpPr>
          <p:spPr>
            <a:xfrm>
              <a:off x="666293" y="168478"/>
              <a:ext cx="83619" cy="2315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400">
                  <a:solidFill>
                    <a:srgbClr val="595959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</p:txBody>
        </p:sp>
        <p:pic>
          <p:nvPicPr>
            <p:cNvPr id="10" name="Picture 9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821436" y="6096"/>
              <a:ext cx="138684" cy="2667000"/>
            </a:xfrm>
            <a:prstGeom prst="rect">
              <a:avLst/>
            </a:prstGeom>
          </p:spPr>
        </p:pic>
        <p:sp>
          <p:nvSpPr>
            <p:cNvPr id="11" name="Shape 560"/>
            <p:cNvSpPr/>
            <p:nvPr/>
          </p:nvSpPr>
          <p:spPr>
            <a:xfrm>
              <a:off x="916191" y="31877"/>
              <a:ext cx="2527" cy="2560193"/>
            </a:xfrm>
            <a:custGeom>
              <a:avLst/>
              <a:gdLst/>
              <a:ahLst/>
              <a:cxnLst/>
              <a:rect l="0" t="0" r="0" b="0"/>
              <a:pathLst>
                <a:path w="2527" h="2560193">
                  <a:moveTo>
                    <a:pt x="0" y="0"/>
                  </a:moveTo>
                  <a:lnTo>
                    <a:pt x="2527" y="2560193"/>
                  </a:lnTo>
                </a:path>
              </a:pathLst>
            </a:custGeom>
            <a:ln w="28575" cap="flat">
              <a:round/>
            </a:ln>
          </p:spPr>
          <p:style>
            <a:lnRef idx="1">
              <a:srgbClr val="7A1F7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pic>
          <p:nvPicPr>
            <p:cNvPr id="12" name="Picture 1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30580" y="0"/>
              <a:ext cx="176784" cy="176784"/>
            </a:xfrm>
            <a:prstGeom prst="rect">
              <a:avLst/>
            </a:prstGeom>
          </p:spPr>
        </p:pic>
        <p:pic>
          <p:nvPicPr>
            <p:cNvPr id="13" name="Picture 1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73252" y="19304"/>
              <a:ext cx="88392" cy="88392"/>
            </a:xfrm>
            <a:prstGeom prst="rect">
              <a:avLst/>
            </a:prstGeom>
          </p:spPr>
        </p:pic>
        <p:sp>
          <p:nvSpPr>
            <p:cNvPr id="14" name="Shape 565"/>
            <p:cNvSpPr/>
            <p:nvPr/>
          </p:nvSpPr>
          <p:spPr>
            <a:xfrm>
              <a:off x="877634" y="24384"/>
              <a:ext cx="82156" cy="82169"/>
            </a:xfrm>
            <a:custGeom>
              <a:avLst/>
              <a:gdLst/>
              <a:ahLst/>
              <a:cxnLst/>
              <a:rect l="0" t="0" r="0" b="0"/>
              <a:pathLst>
                <a:path w="82156" h="82169">
                  <a:moveTo>
                    <a:pt x="0" y="41148"/>
                  </a:moveTo>
                  <a:cubicBezTo>
                    <a:pt x="0" y="18415"/>
                    <a:pt x="18390" y="0"/>
                    <a:pt x="41085" y="0"/>
                  </a:cubicBezTo>
                  <a:cubicBezTo>
                    <a:pt x="63767" y="0"/>
                    <a:pt x="82156" y="18415"/>
                    <a:pt x="82156" y="41148"/>
                  </a:cubicBezTo>
                  <a:cubicBezTo>
                    <a:pt x="82156" y="63754"/>
                    <a:pt x="63767" y="82169"/>
                    <a:pt x="41085" y="82169"/>
                  </a:cubicBezTo>
                  <a:cubicBezTo>
                    <a:pt x="18390" y="82169"/>
                    <a:pt x="0" y="63754"/>
                    <a:pt x="0" y="41148"/>
                  </a:cubicBezTo>
                  <a:close/>
                </a:path>
              </a:pathLst>
            </a:custGeom>
            <a:ln w="9525" cap="flat">
              <a:round/>
            </a:ln>
          </p:spPr>
          <p:style>
            <a:lnRef idx="1">
              <a:srgbClr val="791C7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pic>
          <p:nvPicPr>
            <p:cNvPr id="15" name="Picture 14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524" y="2511552"/>
              <a:ext cx="2726436" cy="1254252"/>
            </a:xfrm>
            <a:prstGeom prst="rect">
              <a:avLst/>
            </a:prstGeom>
          </p:spPr>
        </p:pic>
        <p:pic>
          <p:nvPicPr>
            <p:cNvPr id="16" name="Picture 15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0" y="2560320"/>
              <a:ext cx="3033014" cy="1319594"/>
            </a:xfrm>
            <a:prstGeom prst="rect">
              <a:avLst/>
            </a:prstGeom>
          </p:spPr>
        </p:pic>
        <p:sp>
          <p:nvSpPr>
            <p:cNvPr id="17" name="Shape 10823"/>
            <p:cNvSpPr/>
            <p:nvPr/>
          </p:nvSpPr>
          <p:spPr>
            <a:xfrm>
              <a:off x="86945" y="2560320"/>
              <a:ext cx="3038144" cy="1205484"/>
            </a:xfrm>
            <a:custGeom>
              <a:avLst/>
              <a:gdLst/>
              <a:ahLst/>
              <a:cxnLst/>
              <a:rect l="0" t="0" r="0" b="0"/>
              <a:pathLst>
                <a:path w="2592451" h="1119835">
                  <a:moveTo>
                    <a:pt x="0" y="0"/>
                  </a:moveTo>
                  <a:lnTo>
                    <a:pt x="2592451" y="0"/>
                  </a:lnTo>
                  <a:lnTo>
                    <a:pt x="2592451" y="1119835"/>
                  </a:lnTo>
                  <a:lnTo>
                    <a:pt x="0" y="1119835"/>
                  </a:lnTo>
                  <a:lnTo>
                    <a:pt x="0" y="0"/>
                  </a:lnTo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Shape 572"/>
            <p:cNvSpPr/>
            <p:nvPr/>
          </p:nvSpPr>
          <p:spPr>
            <a:xfrm>
              <a:off x="95568" y="2552115"/>
              <a:ext cx="3159696" cy="1947377"/>
            </a:xfrm>
            <a:custGeom>
              <a:avLst/>
              <a:gdLst/>
              <a:ahLst/>
              <a:cxnLst/>
              <a:rect l="0" t="0" r="0" b="0"/>
              <a:pathLst>
                <a:path w="2592451" h="1119835">
                  <a:moveTo>
                    <a:pt x="0" y="1119835"/>
                  </a:moveTo>
                  <a:lnTo>
                    <a:pt x="2592451" y="1119835"/>
                  </a:lnTo>
                  <a:lnTo>
                    <a:pt x="2592451" y="0"/>
                  </a:lnTo>
                  <a:lnTo>
                    <a:pt x="0" y="0"/>
                  </a:lnTo>
                  <a:close/>
                </a:path>
              </a:pathLst>
            </a:custGeom>
            <a:ln w="28575" cap="flat">
              <a:round/>
            </a:ln>
          </p:spPr>
          <p:style>
            <a:lnRef idx="1">
              <a:srgbClr val="7A1F7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5383" y="2629345"/>
              <a:ext cx="800808" cy="23112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400" dirty="0">
                  <a:solidFill>
                    <a:srgbClr val="7A1F7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Author</a:t>
              </a:r>
              <a:endParaRPr lang="en-GB" sz="1400" dirty="0">
                <a:solidFill>
                  <a:srgbClr val="59595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89127" y="2681279"/>
              <a:ext cx="83477" cy="23112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400">
                  <a:solidFill>
                    <a:srgbClr val="7A1F7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en-GB" sz="1400">
                <a:solidFill>
                  <a:srgbClr val="59595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391156" y="3071422"/>
              <a:ext cx="71348" cy="1975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200" dirty="0">
                  <a:solidFill>
                    <a:srgbClr val="595959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en-GB" sz="1400" dirty="0">
                <a:solidFill>
                  <a:srgbClr val="59595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Shape 584"/>
            <p:cNvSpPr/>
            <p:nvPr/>
          </p:nvSpPr>
          <p:spPr>
            <a:xfrm>
              <a:off x="2414995" y="27573"/>
              <a:ext cx="45722" cy="675118"/>
            </a:xfrm>
            <a:custGeom>
              <a:avLst/>
              <a:gdLst/>
              <a:ahLst/>
              <a:cxnLst/>
              <a:rect l="0" t="0" r="0" b="0"/>
              <a:pathLst>
                <a:path h="744855">
                  <a:moveTo>
                    <a:pt x="0" y="0"/>
                  </a:moveTo>
                  <a:lnTo>
                    <a:pt x="0" y="744855"/>
                  </a:lnTo>
                </a:path>
              </a:pathLst>
            </a:custGeom>
            <a:ln w="28575" cap="flat">
              <a:round/>
            </a:ln>
          </p:spPr>
          <p:style>
            <a:lnRef idx="1">
              <a:srgbClr val="FDB82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Shape 588"/>
            <p:cNvSpPr/>
            <p:nvPr/>
          </p:nvSpPr>
          <p:spPr>
            <a:xfrm>
              <a:off x="2383269" y="-47159"/>
              <a:ext cx="82169" cy="82169"/>
            </a:xfrm>
            <a:custGeom>
              <a:avLst/>
              <a:gdLst/>
              <a:ahLst/>
              <a:cxnLst/>
              <a:rect l="0" t="0" r="0" b="0"/>
              <a:pathLst>
                <a:path w="82169" h="82169">
                  <a:moveTo>
                    <a:pt x="41148" y="0"/>
                  </a:moveTo>
                  <a:cubicBezTo>
                    <a:pt x="63754" y="0"/>
                    <a:pt x="82169" y="18415"/>
                    <a:pt x="82169" y="41148"/>
                  </a:cubicBezTo>
                  <a:cubicBezTo>
                    <a:pt x="82169" y="63754"/>
                    <a:pt x="63754" y="82169"/>
                    <a:pt x="41148" y="82169"/>
                  </a:cubicBezTo>
                  <a:cubicBezTo>
                    <a:pt x="18415" y="82169"/>
                    <a:pt x="0" y="63754"/>
                    <a:pt x="0" y="41148"/>
                  </a:cubicBezTo>
                  <a:cubicBezTo>
                    <a:pt x="0" y="18415"/>
                    <a:pt x="18415" y="0"/>
                    <a:pt x="41148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DB82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Shape 596"/>
            <p:cNvSpPr/>
            <p:nvPr/>
          </p:nvSpPr>
          <p:spPr>
            <a:xfrm>
              <a:off x="1182370" y="702692"/>
              <a:ext cx="1613290" cy="1179777"/>
            </a:xfrm>
            <a:custGeom>
              <a:avLst/>
              <a:gdLst/>
              <a:ahLst/>
              <a:cxnLst/>
              <a:rect l="0" t="0" r="0" b="0"/>
              <a:pathLst>
                <a:path w="1296162" h="975830">
                  <a:moveTo>
                    <a:pt x="0" y="975830"/>
                  </a:moveTo>
                  <a:lnTo>
                    <a:pt x="1296162" y="975830"/>
                  </a:lnTo>
                  <a:lnTo>
                    <a:pt x="1296162" y="0"/>
                  </a:lnTo>
                  <a:lnTo>
                    <a:pt x="0" y="0"/>
                  </a:lnTo>
                  <a:close/>
                </a:path>
              </a:pathLst>
            </a:custGeom>
            <a:ln w="28575" cap="flat">
              <a:round/>
            </a:ln>
          </p:spPr>
          <p:style>
            <a:lnRef idx="1">
              <a:srgbClr val="FDB82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227908" y="738010"/>
              <a:ext cx="559199" cy="23112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400" dirty="0">
                  <a:solidFill>
                    <a:srgbClr val="7A1F7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Date</a:t>
              </a:r>
              <a:endParaRPr lang="en-GB" sz="1400" dirty="0">
                <a:solidFill>
                  <a:srgbClr val="59595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904111" y="676584"/>
              <a:ext cx="83477" cy="23112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400">
                  <a:solidFill>
                    <a:srgbClr val="595959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</p:txBody>
        </p:sp>
        <p:sp>
          <p:nvSpPr>
            <p:cNvPr id="45" name="Shape 606"/>
            <p:cNvSpPr/>
            <p:nvPr/>
          </p:nvSpPr>
          <p:spPr>
            <a:xfrm>
              <a:off x="5021234" y="27573"/>
              <a:ext cx="45722" cy="667132"/>
            </a:xfrm>
            <a:custGeom>
              <a:avLst/>
              <a:gdLst/>
              <a:ahLst/>
              <a:cxnLst/>
              <a:rect l="0" t="0" r="0" b="0"/>
              <a:pathLst>
                <a:path h="744855">
                  <a:moveTo>
                    <a:pt x="0" y="0"/>
                  </a:moveTo>
                  <a:lnTo>
                    <a:pt x="0" y="744855"/>
                  </a:lnTo>
                </a:path>
              </a:pathLst>
            </a:custGeom>
            <a:ln w="28575" cap="flat">
              <a:round/>
            </a:ln>
          </p:spPr>
          <p:style>
            <a:lnRef idx="1">
              <a:srgbClr val="7A1F7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pic>
          <p:nvPicPr>
            <p:cNvPr id="47" name="Picture 46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4982627" y="13858"/>
              <a:ext cx="88392" cy="88392"/>
            </a:xfrm>
            <a:prstGeom prst="rect">
              <a:avLst/>
            </a:prstGeom>
          </p:spPr>
        </p:pic>
        <p:sp>
          <p:nvSpPr>
            <p:cNvPr id="48" name="Shape 611"/>
            <p:cNvSpPr/>
            <p:nvPr/>
          </p:nvSpPr>
          <p:spPr>
            <a:xfrm>
              <a:off x="4982627" y="20081"/>
              <a:ext cx="82169" cy="82169"/>
            </a:xfrm>
            <a:custGeom>
              <a:avLst/>
              <a:gdLst/>
              <a:ahLst/>
              <a:cxnLst/>
              <a:rect l="0" t="0" r="0" b="0"/>
              <a:pathLst>
                <a:path w="82169" h="82169">
                  <a:moveTo>
                    <a:pt x="0" y="41148"/>
                  </a:moveTo>
                  <a:cubicBezTo>
                    <a:pt x="0" y="18415"/>
                    <a:pt x="18415" y="0"/>
                    <a:pt x="41021" y="0"/>
                  </a:cubicBezTo>
                  <a:cubicBezTo>
                    <a:pt x="63754" y="0"/>
                    <a:pt x="82169" y="18415"/>
                    <a:pt x="82169" y="41148"/>
                  </a:cubicBezTo>
                  <a:cubicBezTo>
                    <a:pt x="82169" y="63754"/>
                    <a:pt x="63754" y="82169"/>
                    <a:pt x="41021" y="82169"/>
                  </a:cubicBezTo>
                  <a:cubicBezTo>
                    <a:pt x="18415" y="82169"/>
                    <a:pt x="0" y="63754"/>
                    <a:pt x="0" y="41148"/>
                  </a:cubicBezTo>
                  <a:close/>
                </a:path>
              </a:pathLst>
            </a:custGeom>
            <a:ln w="9525" cap="flat">
              <a:round/>
            </a:ln>
          </p:spPr>
          <p:style>
            <a:lnRef idx="1">
              <a:srgbClr val="791C7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52" name="Shape 618"/>
            <p:cNvSpPr/>
            <p:nvPr/>
          </p:nvSpPr>
          <p:spPr>
            <a:xfrm>
              <a:off x="3750391" y="684302"/>
              <a:ext cx="2081178" cy="1487632"/>
            </a:xfrm>
            <a:custGeom>
              <a:avLst/>
              <a:gdLst/>
              <a:ahLst/>
              <a:cxnLst/>
              <a:rect l="0" t="0" r="0" b="0"/>
              <a:pathLst>
                <a:path w="1599184" h="1584198">
                  <a:moveTo>
                    <a:pt x="0" y="1584198"/>
                  </a:moveTo>
                  <a:lnTo>
                    <a:pt x="1599184" y="1584198"/>
                  </a:lnTo>
                  <a:lnTo>
                    <a:pt x="1599184" y="0"/>
                  </a:lnTo>
                  <a:lnTo>
                    <a:pt x="0" y="0"/>
                  </a:lnTo>
                  <a:close/>
                </a:path>
              </a:pathLst>
            </a:custGeom>
            <a:ln w="28575" cap="flat">
              <a:round/>
            </a:ln>
          </p:spPr>
          <p:style>
            <a:lnRef idx="1">
              <a:srgbClr val="7A1F7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777892" y="738010"/>
              <a:ext cx="513666" cy="23112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400" dirty="0">
                  <a:solidFill>
                    <a:srgbClr val="7A1F7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Title</a:t>
              </a:r>
              <a:endParaRPr lang="en-GB" sz="1400" dirty="0">
                <a:solidFill>
                  <a:srgbClr val="59595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512185" y="706429"/>
              <a:ext cx="83477" cy="23112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400">
                  <a:solidFill>
                    <a:srgbClr val="595959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</p:txBody>
        </p:sp>
        <p:sp>
          <p:nvSpPr>
            <p:cNvPr id="65" name="Shape 632"/>
            <p:cNvSpPr/>
            <p:nvPr/>
          </p:nvSpPr>
          <p:spPr>
            <a:xfrm>
              <a:off x="6648577" y="357469"/>
              <a:ext cx="0" cy="2513076"/>
            </a:xfrm>
            <a:custGeom>
              <a:avLst/>
              <a:gdLst/>
              <a:ahLst/>
              <a:cxnLst/>
              <a:rect l="0" t="0" r="0" b="0"/>
              <a:pathLst>
                <a:path h="2513076">
                  <a:moveTo>
                    <a:pt x="0" y="0"/>
                  </a:moveTo>
                  <a:lnTo>
                    <a:pt x="0" y="2513076"/>
                  </a:lnTo>
                </a:path>
              </a:pathLst>
            </a:custGeom>
            <a:ln w="28575" cap="flat">
              <a:round/>
            </a:ln>
          </p:spPr>
          <p:style>
            <a:lnRef idx="1">
              <a:srgbClr val="FDB82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pic>
          <p:nvPicPr>
            <p:cNvPr id="66" name="Picture 65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6563233" y="325592"/>
              <a:ext cx="176784" cy="176784"/>
            </a:xfrm>
            <a:prstGeom prst="rect">
              <a:avLst/>
            </a:prstGeom>
          </p:spPr>
        </p:pic>
        <p:sp>
          <p:nvSpPr>
            <p:cNvPr id="67" name="Shape 636"/>
            <p:cNvSpPr/>
            <p:nvPr/>
          </p:nvSpPr>
          <p:spPr>
            <a:xfrm>
              <a:off x="6607556" y="358916"/>
              <a:ext cx="82042" cy="82169"/>
            </a:xfrm>
            <a:custGeom>
              <a:avLst/>
              <a:gdLst/>
              <a:ahLst/>
              <a:cxnLst/>
              <a:rect l="0" t="0" r="0" b="0"/>
              <a:pathLst>
                <a:path w="82042" h="82169">
                  <a:moveTo>
                    <a:pt x="41021" y="0"/>
                  </a:moveTo>
                  <a:cubicBezTo>
                    <a:pt x="63754" y="0"/>
                    <a:pt x="82042" y="18415"/>
                    <a:pt x="82042" y="41148"/>
                  </a:cubicBezTo>
                  <a:cubicBezTo>
                    <a:pt x="82042" y="63754"/>
                    <a:pt x="63754" y="82169"/>
                    <a:pt x="41021" y="82169"/>
                  </a:cubicBezTo>
                  <a:cubicBezTo>
                    <a:pt x="18288" y="82169"/>
                    <a:pt x="0" y="63754"/>
                    <a:pt x="0" y="41148"/>
                  </a:cubicBezTo>
                  <a:cubicBezTo>
                    <a:pt x="0" y="18415"/>
                    <a:pt x="18288" y="0"/>
                    <a:pt x="41021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DB82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72" name="Shape 645"/>
            <p:cNvSpPr/>
            <p:nvPr/>
          </p:nvSpPr>
          <p:spPr>
            <a:xfrm>
              <a:off x="5307284" y="2862920"/>
              <a:ext cx="2733087" cy="902885"/>
            </a:xfrm>
            <a:custGeom>
              <a:avLst/>
              <a:gdLst/>
              <a:ahLst/>
              <a:cxnLst/>
              <a:rect l="0" t="0" r="0" b="0"/>
              <a:pathLst>
                <a:path w="4032504" h="1223861">
                  <a:moveTo>
                    <a:pt x="0" y="1223861"/>
                  </a:moveTo>
                  <a:lnTo>
                    <a:pt x="4032504" y="1223861"/>
                  </a:lnTo>
                  <a:lnTo>
                    <a:pt x="4032504" y="0"/>
                  </a:lnTo>
                  <a:lnTo>
                    <a:pt x="0" y="0"/>
                  </a:lnTo>
                  <a:close/>
                </a:path>
              </a:pathLst>
            </a:custGeom>
            <a:ln w="28575" cap="flat">
              <a:round/>
            </a:ln>
          </p:spPr>
          <p:style>
            <a:lnRef idx="1">
              <a:srgbClr val="FDB82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328602" y="2912408"/>
              <a:ext cx="1835702" cy="23112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400" dirty="0" smtClean="0">
                  <a:solidFill>
                    <a:srgbClr val="7A1F7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Place of Publication</a:t>
              </a:r>
              <a:endParaRPr lang="en-GB" sz="1400" dirty="0">
                <a:solidFill>
                  <a:srgbClr val="59595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052436" y="3023114"/>
              <a:ext cx="83477" cy="23112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400" dirty="0">
                  <a:solidFill>
                    <a:srgbClr val="595959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360797" y="3573377"/>
              <a:ext cx="71348" cy="1975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200">
                  <a:solidFill>
                    <a:srgbClr val="595959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en-GB" sz="1400">
                <a:solidFill>
                  <a:srgbClr val="59595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" name="Shape 664"/>
            <p:cNvSpPr/>
            <p:nvPr/>
          </p:nvSpPr>
          <p:spPr>
            <a:xfrm>
              <a:off x="6566409" y="24384"/>
              <a:ext cx="82169" cy="82169"/>
            </a:xfrm>
            <a:custGeom>
              <a:avLst/>
              <a:gdLst/>
              <a:ahLst/>
              <a:cxnLst/>
              <a:rect l="0" t="0" r="0" b="0"/>
              <a:pathLst>
                <a:path w="82169" h="82169">
                  <a:moveTo>
                    <a:pt x="0" y="41148"/>
                  </a:moveTo>
                  <a:cubicBezTo>
                    <a:pt x="0" y="18415"/>
                    <a:pt x="18415" y="0"/>
                    <a:pt x="41148" y="0"/>
                  </a:cubicBezTo>
                  <a:cubicBezTo>
                    <a:pt x="63753" y="0"/>
                    <a:pt x="82169" y="18415"/>
                    <a:pt x="82169" y="41148"/>
                  </a:cubicBezTo>
                  <a:cubicBezTo>
                    <a:pt x="82169" y="63754"/>
                    <a:pt x="63753" y="82169"/>
                    <a:pt x="41148" y="82169"/>
                  </a:cubicBezTo>
                  <a:cubicBezTo>
                    <a:pt x="18415" y="82169"/>
                    <a:pt x="0" y="63754"/>
                    <a:pt x="0" y="41148"/>
                  </a:cubicBezTo>
                  <a:close/>
                </a:path>
              </a:pathLst>
            </a:custGeom>
            <a:ln w="9525" cap="flat">
              <a:round/>
            </a:ln>
          </p:spPr>
          <p:style>
            <a:lnRef idx="1">
              <a:srgbClr val="791C7E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8040371" y="614756"/>
              <a:ext cx="83619" cy="23152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400">
                  <a:solidFill>
                    <a:srgbClr val="595959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260142" y="4941168"/>
            <a:ext cx="30877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</a:t>
            </a:r>
            <a:r>
              <a:rPr lang="en-GB" dirty="0" smtClean="0"/>
              <a:t>ormally list as the first element of a reference. In an edited book, the author’s name will be followed by </a:t>
            </a:r>
            <a:r>
              <a:rPr lang="en-GB" b="1" dirty="0" smtClean="0"/>
              <a:t>ed.</a:t>
            </a:r>
            <a:endParaRPr lang="en-GB" dirty="0"/>
          </a:p>
        </p:txBody>
      </p:sp>
      <p:sp>
        <p:nvSpPr>
          <p:cNvPr id="105" name="TextBox 104"/>
          <p:cNvSpPr txBox="1"/>
          <p:nvPr/>
        </p:nvSpPr>
        <p:spPr>
          <a:xfrm>
            <a:off x="1351342" y="2923418"/>
            <a:ext cx="1690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year the book was published.</a:t>
            </a:r>
            <a:endParaRPr lang="en-GB" dirty="0"/>
          </a:p>
        </p:txBody>
      </p:sp>
      <p:sp>
        <p:nvSpPr>
          <p:cNvPr id="106" name="TextBox 105"/>
          <p:cNvSpPr txBox="1"/>
          <p:nvPr/>
        </p:nvSpPr>
        <p:spPr>
          <a:xfrm>
            <a:off x="3951084" y="2987947"/>
            <a:ext cx="2091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Title and subtitles of the book. Italicised in Harvard style.</a:t>
            </a:r>
            <a:endParaRPr lang="en-GB" dirty="0"/>
          </a:p>
        </p:txBody>
      </p:sp>
      <p:sp>
        <p:nvSpPr>
          <p:cNvPr id="107" name="TextBox 106"/>
          <p:cNvSpPr txBox="1"/>
          <p:nvPr/>
        </p:nvSpPr>
        <p:spPr>
          <a:xfrm>
            <a:off x="5460327" y="5159059"/>
            <a:ext cx="2816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City of publication and publisher.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6606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Journal Article References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79388" y="1412776"/>
            <a:ext cx="88571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Snowden, D.J. and Boone, M.E. (2007) ‘A leader’s framework for decision making’, </a:t>
            </a:r>
            <a:r>
              <a:rPr lang="en-GB" sz="2400" i="1" dirty="0" smtClean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Harvard Business Review</a:t>
            </a:r>
            <a:r>
              <a:rPr lang="en-GB" sz="2400" dirty="0" smtClean="0">
                <a:solidFill>
                  <a:srgbClr val="5959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85(11), pp. 68-76.</a:t>
            </a:r>
            <a:endParaRPr lang="en-GB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114914" y="1754867"/>
            <a:ext cx="8633550" cy="4775315"/>
            <a:chOff x="25477" y="-628941"/>
            <a:chExt cx="8633781" cy="4775315"/>
          </a:xfrm>
        </p:grpSpPr>
        <p:sp>
          <p:nvSpPr>
            <p:cNvPr id="6" name="Shape 712"/>
            <p:cNvSpPr/>
            <p:nvPr/>
          </p:nvSpPr>
          <p:spPr>
            <a:xfrm>
              <a:off x="628453" y="-563790"/>
              <a:ext cx="2515" cy="856615"/>
            </a:xfrm>
            <a:custGeom>
              <a:avLst/>
              <a:gdLst/>
              <a:ahLst/>
              <a:cxnLst/>
              <a:rect l="0" t="0" r="0" b="0"/>
              <a:pathLst>
                <a:path w="2515" h="856615">
                  <a:moveTo>
                    <a:pt x="0" y="0"/>
                  </a:moveTo>
                  <a:lnTo>
                    <a:pt x="2515" y="856615"/>
                  </a:lnTo>
                </a:path>
              </a:pathLst>
            </a:custGeom>
            <a:ln w="28575" cap="flat">
              <a:round/>
            </a:ln>
          </p:spPr>
          <p:style>
            <a:lnRef idx="1">
              <a:srgbClr val="7A1F7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pic>
          <p:nvPicPr>
            <p:cNvPr id="7" name="Picture 6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42333" y="-595667"/>
              <a:ext cx="176784" cy="176784"/>
            </a:xfrm>
            <a:prstGeom prst="rect">
              <a:avLst/>
            </a:prstGeom>
          </p:spPr>
        </p:pic>
        <p:pic>
          <p:nvPicPr>
            <p:cNvPr id="8" name="Picture 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87856" y="-628941"/>
              <a:ext cx="85344" cy="88392"/>
            </a:xfrm>
            <a:prstGeom prst="rect">
              <a:avLst/>
            </a:prstGeom>
          </p:spPr>
        </p:pic>
        <p:sp>
          <p:nvSpPr>
            <p:cNvPr id="13" name="Shape 724"/>
            <p:cNvSpPr/>
            <p:nvPr/>
          </p:nvSpPr>
          <p:spPr>
            <a:xfrm>
              <a:off x="49529" y="300864"/>
              <a:ext cx="1872234" cy="1347835"/>
            </a:xfrm>
            <a:custGeom>
              <a:avLst/>
              <a:gdLst/>
              <a:ahLst/>
              <a:cxnLst/>
              <a:rect l="0" t="0" r="0" b="0"/>
              <a:pathLst>
                <a:path w="1872234" h="1000684">
                  <a:moveTo>
                    <a:pt x="0" y="1000684"/>
                  </a:moveTo>
                  <a:lnTo>
                    <a:pt x="1872234" y="1000684"/>
                  </a:lnTo>
                  <a:lnTo>
                    <a:pt x="1872234" y="0"/>
                  </a:lnTo>
                  <a:lnTo>
                    <a:pt x="0" y="0"/>
                  </a:lnTo>
                  <a:close/>
                </a:path>
              </a:pathLst>
            </a:custGeom>
            <a:ln w="28575" cap="flat">
              <a:round/>
            </a:ln>
          </p:spPr>
          <p:style>
            <a:lnRef idx="1">
              <a:srgbClr val="7A1F7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2650" y="350381"/>
              <a:ext cx="800808" cy="23112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400">
                  <a:solidFill>
                    <a:srgbClr val="7A1F7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Author</a:t>
              </a:r>
              <a:endParaRPr lang="en-GB" sz="1400">
                <a:solidFill>
                  <a:srgbClr val="59595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89737" y="688776"/>
              <a:ext cx="83477" cy="23112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400">
                  <a:solidFill>
                    <a:srgbClr val="7A1F7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en-GB" sz="1400">
                <a:solidFill>
                  <a:srgbClr val="59595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65758" y="1262053"/>
              <a:ext cx="71348" cy="1975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200">
                  <a:solidFill>
                    <a:srgbClr val="595959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en-GB" sz="1400">
                <a:solidFill>
                  <a:srgbClr val="59595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Shape 733"/>
            <p:cNvSpPr/>
            <p:nvPr/>
          </p:nvSpPr>
          <p:spPr>
            <a:xfrm>
              <a:off x="5612476" y="-552831"/>
              <a:ext cx="0" cy="744855"/>
            </a:xfrm>
            <a:custGeom>
              <a:avLst/>
              <a:gdLst/>
              <a:ahLst/>
              <a:cxnLst/>
              <a:rect l="0" t="0" r="0" b="0"/>
              <a:pathLst>
                <a:path h="744855">
                  <a:moveTo>
                    <a:pt x="0" y="0"/>
                  </a:moveTo>
                  <a:lnTo>
                    <a:pt x="0" y="744855"/>
                  </a:lnTo>
                </a:path>
              </a:pathLst>
            </a:custGeom>
            <a:ln w="28575" cap="flat">
              <a:solidFill>
                <a:schemeClr val="accent1"/>
              </a:solidFill>
              <a:round/>
            </a:ln>
          </p:spPr>
          <p:style>
            <a:lnRef idx="1">
              <a:srgbClr val="FDB82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Shape 745"/>
            <p:cNvSpPr/>
            <p:nvPr/>
          </p:nvSpPr>
          <p:spPr>
            <a:xfrm>
              <a:off x="4525507" y="196209"/>
              <a:ext cx="1445069" cy="975830"/>
            </a:xfrm>
            <a:custGeom>
              <a:avLst/>
              <a:gdLst/>
              <a:ahLst/>
              <a:cxnLst/>
              <a:rect l="0" t="0" r="0" b="0"/>
              <a:pathLst>
                <a:path w="1368171" h="975830">
                  <a:moveTo>
                    <a:pt x="0" y="975830"/>
                  </a:moveTo>
                  <a:lnTo>
                    <a:pt x="1368171" y="975830"/>
                  </a:lnTo>
                  <a:lnTo>
                    <a:pt x="1368171" y="0"/>
                  </a:lnTo>
                  <a:lnTo>
                    <a:pt x="0" y="0"/>
                  </a:lnTo>
                  <a:close/>
                </a:path>
              </a:pathLst>
            </a:custGeom>
            <a:ln w="28575" cap="flat">
              <a:solidFill>
                <a:schemeClr val="accent1"/>
              </a:solidFill>
              <a:round/>
            </a:ln>
          </p:spPr>
          <p:style>
            <a:lnRef idx="1">
              <a:srgbClr val="FDB82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548379" y="251492"/>
              <a:ext cx="559199" cy="23112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400" dirty="0">
                  <a:solidFill>
                    <a:srgbClr val="7A1F7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Date</a:t>
              </a:r>
              <a:endParaRPr lang="en-GB" sz="1400" dirty="0">
                <a:solidFill>
                  <a:srgbClr val="59595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417062" y="676584"/>
              <a:ext cx="83477" cy="23112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400">
                  <a:solidFill>
                    <a:srgbClr val="595959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</p:txBody>
        </p:sp>
        <p:sp>
          <p:nvSpPr>
            <p:cNvPr id="37" name="Shape 755"/>
            <p:cNvSpPr/>
            <p:nvPr/>
          </p:nvSpPr>
          <p:spPr>
            <a:xfrm>
              <a:off x="7000149" y="-189149"/>
              <a:ext cx="0" cy="744855"/>
            </a:xfrm>
            <a:custGeom>
              <a:avLst/>
              <a:gdLst/>
              <a:ahLst/>
              <a:cxnLst/>
              <a:rect l="0" t="0" r="0" b="0"/>
              <a:pathLst>
                <a:path h="744855">
                  <a:moveTo>
                    <a:pt x="0" y="0"/>
                  </a:moveTo>
                  <a:lnTo>
                    <a:pt x="0" y="744855"/>
                  </a:lnTo>
                </a:path>
              </a:pathLst>
            </a:custGeom>
            <a:ln w="28575" cap="flat">
              <a:round/>
            </a:ln>
          </p:spPr>
          <p:style>
            <a:lnRef idx="1">
              <a:srgbClr val="FDB82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39" name="Shape 759"/>
            <p:cNvSpPr/>
            <p:nvPr/>
          </p:nvSpPr>
          <p:spPr>
            <a:xfrm>
              <a:off x="6959128" y="-233546"/>
              <a:ext cx="82042" cy="82169"/>
            </a:xfrm>
            <a:custGeom>
              <a:avLst/>
              <a:gdLst/>
              <a:ahLst/>
              <a:cxnLst/>
              <a:rect l="0" t="0" r="0" b="0"/>
              <a:pathLst>
                <a:path w="82042" h="82169">
                  <a:moveTo>
                    <a:pt x="41021" y="0"/>
                  </a:moveTo>
                  <a:cubicBezTo>
                    <a:pt x="63754" y="0"/>
                    <a:pt x="82042" y="18415"/>
                    <a:pt x="82042" y="41148"/>
                  </a:cubicBezTo>
                  <a:cubicBezTo>
                    <a:pt x="82042" y="63754"/>
                    <a:pt x="63754" y="82169"/>
                    <a:pt x="41021" y="82169"/>
                  </a:cubicBezTo>
                  <a:cubicBezTo>
                    <a:pt x="18288" y="82169"/>
                    <a:pt x="0" y="63754"/>
                    <a:pt x="0" y="41148"/>
                  </a:cubicBezTo>
                  <a:cubicBezTo>
                    <a:pt x="0" y="18415"/>
                    <a:pt x="18288" y="0"/>
                    <a:pt x="41021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DB82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4" name="Shape 767"/>
            <p:cNvSpPr/>
            <p:nvPr/>
          </p:nvSpPr>
          <p:spPr>
            <a:xfrm>
              <a:off x="6162093" y="565519"/>
              <a:ext cx="2497165" cy="1133194"/>
            </a:xfrm>
            <a:custGeom>
              <a:avLst/>
              <a:gdLst/>
              <a:ahLst/>
              <a:cxnLst/>
              <a:rect l="0" t="0" r="0" b="0"/>
              <a:pathLst>
                <a:path w="2247265" h="759803">
                  <a:moveTo>
                    <a:pt x="0" y="759803"/>
                  </a:moveTo>
                  <a:lnTo>
                    <a:pt x="2247265" y="759803"/>
                  </a:lnTo>
                  <a:lnTo>
                    <a:pt x="2247265" y="0"/>
                  </a:lnTo>
                  <a:lnTo>
                    <a:pt x="0" y="0"/>
                  </a:lnTo>
                  <a:close/>
                </a:path>
              </a:pathLst>
            </a:custGeom>
            <a:ln w="28575" cap="flat">
              <a:round/>
            </a:ln>
          </p:spPr>
          <p:style>
            <a:lnRef idx="1">
              <a:srgbClr val="FDB82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630872" y="1813905"/>
              <a:ext cx="1293414" cy="23112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400" dirty="0">
                  <a:solidFill>
                    <a:srgbClr val="7A1F7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Article title</a:t>
              </a:r>
              <a:endParaRPr lang="en-GB" sz="1400" dirty="0">
                <a:solidFill>
                  <a:srgbClr val="59595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124446" y="659820"/>
              <a:ext cx="83477" cy="23112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400">
                  <a:solidFill>
                    <a:srgbClr val="595959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50229" y="867083"/>
              <a:ext cx="445923" cy="1975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200" dirty="0" smtClean="0">
                  <a:solidFill>
                    <a:srgbClr val="595959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en-GB" sz="1400" dirty="0">
                <a:solidFill>
                  <a:srgbClr val="59595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918450" y="1049984"/>
              <a:ext cx="71490" cy="19794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200">
                  <a:solidFill>
                    <a:srgbClr val="595959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en-GB" sz="1400">
                <a:solidFill>
                  <a:srgbClr val="59595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2" name="Shape 776"/>
            <p:cNvSpPr/>
            <p:nvPr/>
          </p:nvSpPr>
          <p:spPr>
            <a:xfrm>
              <a:off x="4433050" y="95169"/>
              <a:ext cx="0" cy="2361057"/>
            </a:xfrm>
            <a:custGeom>
              <a:avLst/>
              <a:gdLst/>
              <a:ahLst/>
              <a:cxnLst/>
              <a:rect l="0" t="0" r="0" b="0"/>
              <a:pathLst>
                <a:path h="2361057">
                  <a:moveTo>
                    <a:pt x="0" y="0"/>
                  </a:moveTo>
                  <a:lnTo>
                    <a:pt x="0" y="2361057"/>
                  </a:lnTo>
                </a:path>
              </a:pathLst>
            </a:custGeom>
            <a:ln w="28575" cap="flat">
              <a:solidFill>
                <a:srgbClr val="FFC000"/>
              </a:solidFill>
              <a:round/>
            </a:ln>
          </p:spPr>
          <p:style>
            <a:lnRef idx="1">
              <a:srgbClr val="7A1F7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57" name="Shape 784"/>
            <p:cNvSpPr/>
            <p:nvPr/>
          </p:nvSpPr>
          <p:spPr>
            <a:xfrm>
              <a:off x="4441697" y="2445178"/>
              <a:ext cx="834324" cy="45719"/>
            </a:xfrm>
            <a:custGeom>
              <a:avLst/>
              <a:gdLst/>
              <a:ahLst/>
              <a:cxnLst/>
              <a:rect l="0" t="0" r="0" b="0"/>
              <a:pathLst>
                <a:path w="1105027">
                  <a:moveTo>
                    <a:pt x="1105027" y="0"/>
                  </a:moveTo>
                  <a:lnTo>
                    <a:pt x="0" y="0"/>
                  </a:lnTo>
                </a:path>
              </a:pathLst>
            </a:custGeom>
            <a:ln w="28575" cap="flat">
              <a:solidFill>
                <a:srgbClr val="FFC000"/>
              </a:solidFill>
              <a:round/>
            </a:ln>
          </p:spPr>
          <p:style>
            <a:lnRef idx="1">
              <a:srgbClr val="7A1F7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61" name="Shape 791"/>
            <p:cNvSpPr/>
            <p:nvPr/>
          </p:nvSpPr>
          <p:spPr>
            <a:xfrm>
              <a:off x="5280660" y="2256638"/>
              <a:ext cx="2645645" cy="919677"/>
            </a:xfrm>
            <a:custGeom>
              <a:avLst/>
              <a:gdLst/>
              <a:ahLst/>
              <a:cxnLst/>
              <a:rect l="0" t="0" r="0" b="0"/>
              <a:pathLst>
                <a:path w="3168396" h="1224140">
                  <a:moveTo>
                    <a:pt x="0" y="1224140"/>
                  </a:moveTo>
                  <a:lnTo>
                    <a:pt x="3168396" y="1224140"/>
                  </a:lnTo>
                  <a:lnTo>
                    <a:pt x="3168396" y="0"/>
                  </a:lnTo>
                  <a:lnTo>
                    <a:pt x="0" y="0"/>
                  </a:lnTo>
                  <a:close/>
                </a:path>
              </a:pathLst>
            </a:custGeom>
            <a:ln w="28575" cap="flat">
              <a:solidFill>
                <a:srgbClr val="FFC000"/>
              </a:solidFill>
              <a:round/>
            </a:ln>
          </p:spPr>
          <p:style>
            <a:lnRef idx="1">
              <a:srgbClr val="7A1F7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309516" y="2316316"/>
              <a:ext cx="1702023" cy="23112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400" dirty="0">
                  <a:solidFill>
                    <a:srgbClr val="7A1F7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Page numbers</a:t>
              </a:r>
              <a:endParaRPr lang="en-GB" sz="1400" dirty="0">
                <a:solidFill>
                  <a:srgbClr val="59595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653531" y="2346253"/>
              <a:ext cx="83477" cy="23112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400">
                  <a:solidFill>
                    <a:srgbClr val="595959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21299" y="3285341"/>
              <a:ext cx="92023" cy="1975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endParaRPr lang="en-GB" sz="1400" dirty="0">
                <a:solidFill>
                  <a:srgbClr val="59595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694678" y="3285341"/>
              <a:ext cx="71348" cy="1975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200">
                  <a:solidFill>
                    <a:srgbClr val="7A1F7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en-GB" sz="1400">
                <a:solidFill>
                  <a:srgbClr val="59595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7" name="Shape 808"/>
            <p:cNvSpPr/>
            <p:nvPr/>
          </p:nvSpPr>
          <p:spPr>
            <a:xfrm>
              <a:off x="2198021" y="168505"/>
              <a:ext cx="2540" cy="2008759"/>
            </a:xfrm>
            <a:custGeom>
              <a:avLst/>
              <a:gdLst/>
              <a:ahLst/>
              <a:cxnLst/>
              <a:rect l="0" t="0" r="0" b="0"/>
              <a:pathLst>
                <a:path w="2540" h="2008759">
                  <a:moveTo>
                    <a:pt x="0" y="0"/>
                  </a:moveTo>
                  <a:lnTo>
                    <a:pt x="2540" y="2008759"/>
                  </a:lnTo>
                </a:path>
              </a:pathLst>
            </a:custGeom>
            <a:ln w="28575" cap="flat">
              <a:round/>
            </a:ln>
          </p:spPr>
          <p:style>
            <a:lnRef idx="1">
              <a:srgbClr val="FDB82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79" name="Shape 812"/>
            <p:cNvSpPr/>
            <p:nvPr/>
          </p:nvSpPr>
          <p:spPr>
            <a:xfrm>
              <a:off x="2157887" y="156537"/>
              <a:ext cx="82169" cy="82169"/>
            </a:xfrm>
            <a:custGeom>
              <a:avLst/>
              <a:gdLst/>
              <a:ahLst/>
              <a:cxnLst/>
              <a:rect l="0" t="0" r="0" b="0"/>
              <a:pathLst>
                <a:path w="82169" h="82169">
                  <a:moveTo>
                    <a:pt x="41148" y="0"/>
                  </a:moveTo>
                  <a:cubicBezTo>
                    <a:pt x="63754" y="0"/>
                    <a:pt x="82169" y="18415"/>
                    <a:pt x="82169" y="41148"/>
                  </a:cubicBezTo>
                  <a:cubicBezTo>
                    <a:pt x="82169" y="63754"/>
                    <a:pt x="63754" y="82169"/>
                    <a:pt x="41148" y="82169"/>
                  </a:cubicBezTo>
                  <a:cubicBezTo>
                    <a:pt x="18415" y="82169"/>
                    <a:pt x="0" y="63754"/>
                    <a:pt x="0" y="41148"/>
                  </a:cubicBezTo>
                  <a:cubicBezTo>
                    <a:pt x="0" y="18415"/>
                    <a:pt x="18415" y="0"/>
                    <a:pt x="41148" y="0"/>
                  </a:cubicBez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DB82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80" name="Shape 813"/>
            <p:cNvSpPr/>
            <p:nvPr/>
          </p:nvSpPr>
          <p:spPr>
            <a:xfrm>
              <a:off x="2159413" y="161012"/>
              <a:ext cx="82169" cy="82169"/>
            </a:xfrm>
            <a:custGeom>
              <a:avLst/>
              <a:gdLst/>
              <a:ahLst/>
              <a:cxnLst/>
              <a:rect l="0" t="0" r="0" b="0"/>
              <a:pathLst>
                <a:path w="82169" h="82169">
                  <a:moveTo>
                    <a:pt x="0" y="41148"/>
                  </a:moveTo>
                  <a:cubicBezTo>
                    <a:pt x="0" y="18415"/>
                    <a:pt x="18415" y="0"/>
                    <a:pt x="41148" y="0"/>
                  </a:cubicBezTo>
                  <a:cubicBezTo>
                    <a:pt x="63754" y="0"/>
                    <a:pt x="82169" y="18415"/>
                    <a:pt x="82169" y="41148"/>
                  </a:cubicBezTo>
                  <a:cubicBezTo>
                    <a:pt x="82169" y="63754"/>
                    <a:pt x="63754" y="82169"/>
                    <a:pt x="41148" y="82169"/>
                  </a:cubicBezTo>
                  <a:cubicBezTo>
                    <a:pt x="18415" y="82169"/>
                    <a:pt x="0" y="63754"/>
                    <a:pt x="0" y="41148"/>
                  </a:cubicBezTo>
                  <a:close/>
                </a:path>
              </a:pathLst>
            </a:custGeom>
            <a:ln w="9525" cap="flat">
              <a:round/>
            </a:ln>
          </p:spPr>
          <p:style>
            <a:lnRef idx="1">
              <a:srgbClr val="FDB82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84" name="Shape 820"/>
            <p:cNvSpPr/>
            <p:nvPr/>
          </p:nvSpPr>
          <p:spPr>
            <a:xfrm>
              <a:off x="25477" y="2192681"/>
              <a:ext cx="2421050" cy="1953693"/>
            </a:xfrm>
            <a:custGeom>
              <a:avLst/>
              <a:gdLst/>
              <a:ahLst/>
              <a:cxnLst/>
              <a:rect l="0" t="0" r="0" b="0"/>
              <a:pathLst>
                <a:path w="2232279" h="1224140">
                  <a:moveTo>
                    <a:pt x="0" y="1224140"/>
                  </a:moveTo>
                  <a:lnTo>
                    <a:pt x="2232279" y="1224140"/>
                  </a:lnTo>
                  <a:lnTo>
                    <a:pt x="2232279" y="0"/>
                  </a:lnTo>
                  <a:lnTo>
                    <a:pt x="0" y="0"/>
                  </a:lnTo>
                  <a:close/>
                </a:path>
              </a:pathLst>
            </a:custGeom>
            <a:ln w="28575" cap="flat">
              <a:round/>
            </a:ln>
          </p:spPr>
          <p:style>
            <a:lnRef idx="1">
              <a:srgbClr val="FDB828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6202849" y="580999"/>
              <a:ext cx="1403215" cy="23112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400" dirty="0">
                  <a:solidFill>
                    <a:srgbClr val="7A1F7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Journal title</a:t>
              </a:r>
              <a:endParaRPr lang="en-GB" sz="1400" dirty="0">
                <a:solidFill>
                  <a:srgbClr val="59595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315847" y="2346253"/>
              <a:ext cx="83477" cy="23112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400" dirty="0">
                  <a:solidFill>
                    <a:srgbClr val="595959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07162" y="3285341"/>
              <a:ext cx="71348" cy="1975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200">
                  <a:solidFill>
                    <a:srgbClr val="595959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en-GB" sz="1400">
                <a:solidFill>
                  <a:srgbClr val="59595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4" name="Shape 841"/>
            <p:cNvSpPr/>
            <p:nvPr/>
          </p:nvSpPr>
          <p:spPr>
            <a:xfrm>
              <a:off x="3260798" y="-189149"/>
              <a:ext cx="0" cy="1936750"/>
            </a:xfrm>
            <a:custGeom>
              <a:avLst/>
              <a:gdLst/>
              <a:ahLst/>
              <a:cxnLst/>
              <a:rect l="0" t="0" r="0" b="0"/>
              <a:pathLst>
                <a:path h="1936750">
                  <a:moveTo>
                    <a:pt x="0" y="0"/>
                  </a:moveTo>
                  <a:lnTo>
                    <a:pt x="0" y="1936750"/>
                  </a:lnTo>
                </a:path>
              </a:pathLst>
            </a:custGeom>
            <a:ln w="28575" cap="flat">
              <a:round/>
            </a:ln>
          </p:spPr>
          <p:style>
            <a:lnRef idx="1">
              <a:srgbClr val="7A1F7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pic>
          <p:nvPicPr>
            <p:cNvPr id="106" name="Picture 105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216602" y="-211649"/>
              <a:ext cx="88392" cy="88392"/>
            </a:xfrm>
            <a:prstGeom prst="rect">
              <a:avLst/>
            </a:prstGeom>
          </p:spPr>
        </p:pic>
        <p:sp>
          <p:nvSpPr>
            <p:cNvPr id="111" name="Shape 853"/>
            <p:cNvSpPr/>
            <p:nvPr/>
          </p:nvSpPr>
          <p:spPr>
            <a:xfrm>
              <a:off x="2627756" y="1755458"/>
              <a:ext cx="1715755" cy="950658"/>
            </a:xfrm>
            <a:custGeom>
              <a:avLst/>
              <a:gdLst/>
              <a:ahLst/>
              <a:cxnLst/>
              <a:rect l="0" t="0" r="0" b="0"/>
              <a:pathLst>
                <a:path w="2592324" h="1656207">
                  <a:moveTo>
                    <a:pt x="0" y="1656207"/>
                  </a:moveTo>
                  <a:lnTo>
                    <a:pt x="2592324" y="1656207"/>
                  </a:lnTo>
                  <a:lnTo>
                    <a:pt x="2592324" y="0"/>
                  </a:lnTo>
                  <a:lnTo>
                    <a:pt x="0" y="0"/>
                  </a:lnTo>
                  <a:close/>
                </a:path>
              </a:pathLst>
            </a:custGeom>
            <a:ln w="28575" cap="flat">
              <a:round/>
            </a:ln>
          </p:spPr>
          <p:style>
            <a:lnRef idx="1">
              <a:srgbClr val="7A1F7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GB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0834" y="2228221"/>
              <a:ext cx="3102154" cy="23112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400" dirty="0">
                  <a:solidFill>
                    <a:srgbClr val="7A1F7F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Volume and issue number</a:t>
              </a:r>
              <a:endParaRPr lang="en-GB" sz="1400" dirty="0">
                <a:solidFill>
                  <a:srgbClr val="59595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4969764" y="2379527"/>
              <a:ext cx="83477" cy="23112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400">
                  <a:solidFill>
                    <a:srgbClr val="595959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021836" y="3684324"/>
              <a:ext cx="71348" cy="19754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57150" indent="-6350">
                <a:lnSpc>
                  <a:spcPct val="107000"/>
                </a:lnSpc>
                <a:spcBef>
                  <a:spcPts val="2815"/>
                </a:spcBef>
                <a:spcAft>
                  <a:spcPts val="800"/>
                </a:spcAft>
              </a:pPr>
              <a:r>
                <a:rPr lang="en-GB" sz="1200">
                  <a:solidFill>
                    <a:srgbClr val="595959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en-GB" sz="1400">
                <a:solidFill>
                  <a:srgbClr val="59595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22" name="TextBox 121"/>
          <p:cNvSpPr txBox="1"/>
          <p:nvPr/>
        </p:nvSpPr>
        <p:spPr>
          <a:xfrm>
            <a:off x="114914" y="2866649"/>
            <a:ext cx="1901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</a:t>
            </a:r>
            <a:r>
              <a:rPr lang="en-GB" dirty="0" smtClean="0"/>
              <a:t>ormally list as the first element of a reference. </a:t>
            </a:r>
            <a:endParaRPr lang="en-GB" dirty="0"/>
          </a:p>
        </p:txBody>
      </p:sp>
      <p:sp>
        <p:nvSpPr>
          <p:cNvPr id="123" name="TextBox 122"/>
          <p:cNvSpPr txBox="1"/>
          <p:nvPr/>
        </p:nvSpPr>
        <p:spPr>
          <a:xfrm>
            <a:off x="4597240" y="2836026"/>
            <a:ext cx="1440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Year of publication</a:t>
            </a:r>
            <a:endParaRPr lang="en-GB" dirty="0"/>
          </a:p>
        </p:txBody>
      </p:sp>
      <p:sp>
        <p:nvSpPr>
          <p:cNvPr id="124" name="TextBox 123"/>
          <p:cNvSpPr txBox="1"/>
          <p:nvPr/>
        </p:nvSpPr>
        <p:spPr>
          <a:xfrm>
            <a:off x="98428" y="4775465"/>
            <a:ext cx="25981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Academic journals are organised by volumes and issues. The first number is the volume, the second is the issue.</a:t>
            </a:r>
            <a:endParaRPr lang="en-GB" dirty="0"/>
          </a:p>
        </p:txBody>
      </p:sp>
      <p:sp>
        <p:nvSpPr>
          <p:cNvPr id="125" name="TextBox 124"/>
          <p:cNvSpPr txBox="1"/>
          <p:nvPr/>
        </p:nvSpPr>
        <p:spPr>
          <a:xfrm>
            <a:off x="2682372" y="4395089"/>
            <a:ext cx="2375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title and subtitle. </a:t>
            </a:r>
            <a:endParaRPr lang="en-GB" dirty="0"/>
          </a:p>
        </p:txBody>
      </p:sp>
      <p:sp>
        <p:nvSpPr>
          <p:cNvPr id="126" name="Shape 759"/>
          <p:cNvSpPr/>
          <p:nvPr/>
        </p:nvSpPr>
        <p:spPr>
          <a:xfrm>
            <a:off x="4479201" y="2415762"/>
            <a:ext cx="82040" cy="82169"/>
          </a:xfrm>
          <a:custGeom>
            <a:avLst/>
            <a:gdLst/>
            <a:ahLst/>
            <a:cxnLst/>
            <a:rect l="0" t="0" r="0" b="0"/>
            <a:pathLst>
              <a:path w="82042" h="82169">
                <a:moveTo>
                  <a:pt x="41021" y="0"/>
                </a:moveTo>
                <a:cubicBezTo>
                  <a:pt x="63754" y="0"/>
                  <a:pt x="82042" y="18415"/>
                  <a:pt x="82042" y="41148"/>
                </a:cubicBezTo>
                <a:cubicBezTo>
                  <a:pt x="82042" y="63754"/>
                  <a:pt x="63754" y="82169"/>
                  <a:pt x="41021" y="82169"/>
                </a:cubicBezTo>
                <a:cubicBezTo>
                  <a:pt x="18288" y="82169"/>
                  <a:pt x="0" y="63754"/>
                  <a:pt x="0" y="41148"/>
                </a:cubicBezTo>
                <a:cubicBezTo>
                  <a:pt x="0" y="18415"/>
                  <a:pt x="18288" y="0"/>
                  <a:pt x="41021" y="0"/>
                </a:cubicBezTo>
                <a:close/>
              </a:path>
            </a:pathLst>
          </a:custGeom>
          <a:ln w="0" cap="flat">
            <a:round/>
          </a:ln>
        </p:spPr>
        <p:style>
          <a:lnRef idx="0">
            <a:srgbClr val="000000">
              <a:alpha val="0"/>
            </a:srgbClr>
          </a:lnRef>
          <a:fillRef idx="1">
            <a:srgbClr val="FDB828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GB"/>
          </a:p>
        </p:txBody>
      </p:sp>
      <p:pic>
        <p:nvPicPr>
          <p:cNvPr id="127" name="Picture 126"/>
          <p:cNvPicPr/>
          <p:nvPr/>
        </p:nvPicPr>
        <p:blipFill>
          <a:blip r:embed="rId4"/>
          <a:stretch>
            <a:fillRect/>
          </a:stretch>
        </p:blipFill>
        <p:spPr>
          <a:xfrm>
            <a:off x="5657569" y="1769356"/>
            <a:ext cx="88390" cy="88392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5346760" y="4913792"/>
            <a:ext cx="2959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Page numbers for the individual article.</a:t>
            </a:r>
            <a:endParaRPr lang="en-GB" dirty="0"/>
          </a:p>
        </p:txBody>
      </p:sp>
      <p:sp>
        <p:nvSpPr>
          <p:cNvPr id="129" name="TextBox 128"/>
          <p:cNvSpPr txBox="1"/>
          <p:nvPr/>
        </p:nvSpPr>
        <p:spPr>
          <a:xfrm>
            <a:off x="6228184" y="3147923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Name of the journal. Italicised in Harvard.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8864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Citing It Right</a:t>
            </a:r>
            <a:endParaRPr lang="en-GB" dirty="0"/>
          </a:p>
        </p:txBody>
      </p:sp>
      <p:pic>
        <p:nvPicPr>
          <p:cNvPr id="4" name="Picture 3" descr="Image of 'Citing it right: Introducing referencing' resource" title="MLE online resour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1" y="1124744"/>
            <a:ext cx="9006126" cy="567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38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Planning your search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778896" y="6627168"/>
            <a:ext cx="5365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prstClr val="white"/>
                </a:solidFill>
              </a:rPr>
              <a:t>http://cdn.morguefile.com/imageData/public/files/m/Melodi2/12/l/1385890930z9igj.jpg</a:t>
            </a:r>
          </a:p>
        </p:txBody>
      </p:sp>
      <p:pic>
        <p:nvPicPr>
          <p:cNvPr id="5122" name="Picture 2" descr="Image of 'Planning ahead: Making yiur search work' resource" title="MLE Online resour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4" y="1135731"/>
            <a:ext cx="9156844" cy="5722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98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WHERE</a:t>
            </a:r>
            <a:b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 I look for it?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2344612" cy="448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33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Search resources – Library Search</a:t>
            </a:r>
            <a:endParaRPr lang="en-GB" dirty="0"/>
          </a:p>
        </p:txBody>
      </p:sp>
      <p:pic>
        <p:nvPicPr>
          <p:cNvPr id="3" name="Picture 2" title="Library search webp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22" y="1268760"/>
            <a:ext cx="8448063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Arrow 4"/>
          <p:cNvSpPr/>
          <p:nvPr/>
        </p:nvSpPr>
        <p:spPr>
          <a:xfrm>
            <a:off x="2483768" y="2060848"/>
            <a:ext cx="792088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Left Arrow 5"/>
          <p:cNvSpPr/>
          <p:nvPr/>
        </p:nvSpPr>
        <p:spPr>
          <a:xfrm>
            <a:off x="6156176" y="3429000"/>
            <a:ext cx="792088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31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79512" y="1628800"/>
            <a:ext cx="8856984" cy="4968577"/>
          </a:xfrm>
        </p:spPr>
        <p:txBody>
          <a:bodyPr/>
          <a:lstStyle/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2700" dirty="0"/>
              <a:t>Fast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2700" dirty="0"/>
              <a:t>User friendly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2700" dirty="0" smtClean="0"/>
              <a:t>Focuses on library content</a:t>
            </a:r>
            <a:endParaRPr lang="en-GB" sz="2700" dirty="0"/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2700" dirty="0"/>
              <a:t>Links directly to full-text (If library has access!)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2700" dirty="0" smtClean="0"/>
              <a:t>You can save items to your e-bookshelf</a:t>
            </a:r>
            <a:endParaRPr lang="en-GB" sz="2700" dirty="0"/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2700" dirty="0" smtClean="0"/>
              <a:t>You can search by collection or resources type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2700" dirty="0" smtClean="0"/>
              <a:t>You can export references to other software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2700" dirty="0" smtClean="0"/>
              <a:t>You can email references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2700" dirty="0" smtClean="0"/>
              <a:t>You can view references in different citation styles</a:t>
            </a:r>
            <a:endParaRPr lang="en-GB" sz="2700" dirty="0"/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179512" y="260648"/>
            <a:ext cx="7488237" cy="82490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21600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0" algn="l" defTabSz="9144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Why use Library Search?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7A1F7F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20234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Search resources – Google Scholar</a:t>
            </a:r>
            <a:endParaRPr lang="en-GB" dirty="0"/>
          </a:p>
        </p:txBody>
      </p:sp>
      <p:pic>
        <p:nvPicPr>
          <p:cNvPr id="3" name="Picture 2" title="Google Scholar homep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740352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36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Activity </a:t>
            </a:r>
            <a:endParaRPr lang="en-GB" dirty="0"/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160118" y="1196752"/>
            <a:ext cx="8856984" cy="496857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dirty="0" smtClean="0">
                <a:solidFill>
                  <a:srgbClr val="26262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Discuss on your tables:</a:t>
            </a:r>
          </a:p>
          <a:p>
            <a:pPr>
              <a:spcBef>
                <a:spcPts val="0"/>
              </a:spcBef>
            </a:pPr>
            <a:endParaRPr lang="en-GB" dirty="0" smtClean="0">
              <a:solidFill>
                <a:srgbClr val="262626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dirty="0" smtClean="0">
                <a:solidFill>
                  <a:srgbClr val="26262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What have you been finding difficult when searching for literature?</a:t>
            </a:r>
          </a:p>
          <a:p>
            <a:pPr>
              <a:spcBef>
                <a:spcPts val="0"/>
              </a:spcBef>
            </a:pPr>
            <a:endParaRPr lang="en-GB" dirty="0" smtClean="0">
              <a:solidFill>
                <a:srgbClr val="262626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dirty="0" smtClean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Go to </a:t>
            </a:r>
            <a:r>
              <a:rPr lang="en-GB" dirty="0" smtClean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www.menti.com</a:t>
            </a:r>
            <a:r>
              <a:rPr lang="en-GB" dirty="0" smtClean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and use code: </a:t>
            </a:r>
            <a:r>
              <a:rPr lang="en-GB" dirty="0" smtClean="0">
                <a:solidFill>
                  <a:schemeClr val="accent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32 94 50 </a:t>
            </a:r>
            <a:r>
              <a:rPr lang="en-GB" dirty="0" smtClean="0">
                <a:solidFill>
                  <a:schemeClr val="accent6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to share your ideas with the group.</a:t>
            </a:r>
          </a:p>
          <a:p>
            <a:pPr>
              <a:spcBef>
                <a:spcPts val="0"/>
              </a:spcBef>
            </a:pPr>
            <a:endParaRPr lang="en-GB" sz="2000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8104" y="6012577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7 minutes 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7A1F7F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873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dirty="0"/>
              <a:t>Fast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dirty="0"/>
              <a:t>User friendly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dirty="0"/>
              <a:t>Content growing exponentially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dirty="0"/>
              <a:t>Links directly to full-text (If library has access!)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dirty="0"/>
              <a:t>Not just English language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dirty="0"/>
              <a:t>Searches “grey literature” not available within </a:t>
            </a:r>
            <a:r>
              <a:rPr lang="en-GB" dirty="0" smtClean="0"/>
              <a:t>   library </a:t>
            </a:r>
            <a:r>
              <a:rPr lang="en-GB" dirty="0"/>
              <a:t>databases </a:t>
            </a: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179512" y="260648"/>
            <a:ext cx="7488237" cy="82490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21600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0" algn="l" defTabSz="9144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Google Scholar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7A1F7F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6736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50825" y="1628774"/>
            <a:ext cx="8641655" cy="4968577"/>
          </a:xfrm>
        </p:spPr>
        <p:txBody>
          <a:bodyPr/>
          <a:lstStyle/>
          <a:p>
            <a:pPr marL="457200" indent="-457200">
              <a:lnSpc>
                <a:spcPct val="13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Google ranking criteria?</a:t>
            </a:r>
          </a:p>
          <a:p>
            <a:pPr marL="457200" indent="-457200">
              <a:lnSpc>
                <a:spcPct val="13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Search </a:t>
            </a:r>
            <a:r>
              <a:rPr lang="en-US" dirty="0"/>
              <a:t>impacted by history / location</a:t>
            </a:r>
          </a:p>
          <a:p>
            <a:pPr marL="457200" indent="-457200">
              <a:lnSpc>
                <a:spcPct val="13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Not </a:t>
            </a:r>
            <a:r>
              <a:rPr lang="en-US" dirty="0"/>
              <a:t>all journals indexed</a:t>
            </a:r>
          </a:p>
          <a:p>
            <a:pPr marL="457200" indent="-457200">
              <a:lnSpc>
                <a:spcPct val="13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6-12 </a:t>
            </a:r>
            <a:r>
              <a:rPr lang="en-US" dirty="0"/>
              <a:t>months delay</a:t>
            </a:r>
          </a:p>
          <a:p>
            <a:pPr marL="457200" indent="-457200">
              <a:lnSpc>
                <a:spcPct val="13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Advanced </a:t>
            </a:r>
            <a:r>
              <a:rPr lang="en-US" dirty="0"/>
              <a:t>searching options limited</a:t>
            </a:r>
          </a:p>
          <a:p>
            <a:pPr marL="457200" indent="-457200">
              <a:lnSpc>
                <a:spcPct val="13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Ignores </a:t>
            </a:r>
            <a:r>
              <a:rPr lang="en-US" dirty="0"/>
              <a:t>other valuable sources (e.g. </a:t>
            </a:r>
            <a:r>
              <a:rPr lang="en-US" dirty="0" smtClean="0"/>
              <a:t>news, market </a:t>
            </a:r>
            <a:r>
              <a:rPr lang="en-US" dirty="0"/>
              <a:t>reports, </a:t>
            </a:r>
            <a:r>
              <a:rPr lang="en-US" dirty="0" smtClean="0"/>
              <a:t>statistics</a:t>
            </a:r>
            <a:r>
              <a:rPr lang="en-US" dirty="0"/>
              <a:t>)</a:t>
            </a: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179512" y="260648"/>
            <a:ext cx="7488237" cy="82490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21600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0" algn="l" defTabSz="9144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Google Scholar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7A1F7F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1746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Search resources – subject databases (MACE)</a:t>
            </a:r>
            <a:endParaRPr lang="en-GB" dirty="0"/>
          </a:p>
        </p:txBody>
      </p:sp>
      <p:pic>
        <p:nvPicPr>
          <p:cNvPr id="2" name="Picture 2" title="MACE subject databa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3"/>
            <a:ext cx="7596336" cy="57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96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Search resources – subject databases (business)</a:t>
            </a:r>
            <a:endParaRPr lang="en-GB" dirty="0"/>
          </a:p>
        </p:txBody>
      </p:sp>
      <p:pic>
        <p:nvPicPr>
          <p:cNvPr id="2050" name="Picture 2" title="Business subject databa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09168"/>
            <a:ext cx="7632849" cy="574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09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11560" y="1628800"/>
            <a:ext cx="7848872" cy="4968577"/>
          </a:xfrm>
        </p:spPr>
        <p:txBody>
          <a:bodyPr/>
          <a:lstStyle/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2400" dirty="0" smtClean="0"/>
              <a:t>Your core resources are in one central place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endParaRPr lang="en-GB" sz="2400" dirty="0"/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2400" dirty="0" smtClean="0"/>
              <a:t>Easy to use - all subject pages have the same layout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endParaRPr lang="en-GB" sz="2400" dirty="0"/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2400" dirty="0" smtClean="0"/>
              <a:t>Contains links to specific subject databases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endParaRPr lang="en-GB" sz="2400" dirty="0"/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2400" dirty="0" smtClean="0"/>
              <a:t>Gives links to My </a:t>
            </a:r>
            <a:r>
              <a:rPr lang="en-GB" sz="2400" dirty="0"/>
              <a:t>L</a:t>
            </a:r>
            <a:r>
              <a:rPr lang="en-GB" sz="2400" dirty="0" smtClean="0"/>
              <a:t>earning Essentials </a:t>
            </a:r>
            <a:r>
              <a:rPr lang="en-GB" sz="2400" dirty="0" smtClean="0"/>
              <a:t>resources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endParaRPr lang="en-GB" sz="2400" dirty="0"/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2400" dirty="0" smtClean="0"/>
              <a:t>Can limit search to peer-reviewed items</a:t>
            </a:r>
            <a:endParaRPr lang="en-GB" sz="2400" dirty="0" smtClean="0"/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179512" y="260648"/>
            <a:ext cx="842493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1600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None/>
              <a:defRPr kumimoji="0" lang="en-US" sz="3200" b="0" i="0" u="none" strike="noStrike" kern="1200" cap="none" spc="0" normalizeH="0" baseline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0" algn="l" defTabSz="914400" rtl="0" eaLnBrk="1" fontAlgn="base" latinLnBrk="0" hangingPunct="1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A1F7F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Why use Library Subject pages?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7A1F7F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9631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 resources</a:t>
            </a:r>
          </a:p>
        </p:txBody>
      </p:sp>
      <p:pic>
        <p:nvPicPr>
          <p:cNvPr id="4098" name="Picture 2" descr="Image of 'Knowing where to look: introducing your search toolkit' resource" title="MLE Online Resour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8314"/>
            <a:ext cx="9144000" cy="572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22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</a:t>
            </a:r>
            <a:b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Will I look for it?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2344612" cy="448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10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1431640"/>
            <a:ext cx="7848872" cy="5184576"/>
          </a:xfrm>
        </p:spPr>
        <p:txBody>
          <a:bodyPr/>
          <a:lstStyle/>
          <a:p>
            <a:r>
              <a:rPr lang="en-GB" sz="2400" dirty="0" smtClean="0"/>
              <a:t>Alternative search terms.</a:t>
            </a:r>
          </a:p>
          <a:p>
            <a:r>
              <a:rPr lang="en-GB" sz="2400" dirty="0" smtClean="0"/>
              <a:t>Boolean operators.</a:t>
            </a:r>
          </a:p>
          <a:p>
            <a:r>
              <a:rPr lang="en-GB" sz="2400" dirty="0" smtClean="0"/>
              <a:t>The citation trail.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HOW - </a:t>
            </a:r>
            <a:r>
              <a:rPr lang="en-GB" dirty="0" smtClean="0"/>
              <a:t>Search Strategies.</a:t>
            </a:r>
            <a:endParaRPr lang="en-GB" dirty="0"/>
          </a:p>
        </p:txBody>
      </p:sp>
      <p:pic>
        <p:nvPicPr>
          <p:cNvPr id="4" name="Picture 3" title="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4" y="1484784"/>
            <a:ext cx="609158" cy="609158"/>
          </a:xfrm>
          <a:prstGeom prst="rect">
            <a:avLst/>
          </a:prstGeom>
        </p:spPr>
      </p:pic>
      <p:pic>
        <p:nvPicPr>
          <p:cNvPr id="5" name="Picture 4" title="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8" y="2204864"/>
            <a:ext cx="609158" cy="609158"/>
          </a:xfrm>
          <a:prstGeom prst="rect">
            <a:avLst/>
          </a:prstGeom>
        </p:spPr>
      </p:pic>
      <p:pic>
        <p:nvPicPr>
          <p:cNvPr id="7" name="Picture 6" title="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8" y="2924944"/>
            <a:ext cx="609158" cy="60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11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Strategy 1: Alternative search terms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62500" lnSpcReduction="20000"/>
          </a:bodyPr>
          <a:lstStyle/>
          <a:p>
            <a: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IDENTIFY</a:t>
            </a:r>
            <a:r>
              <a:rPr lang="en-GB" sz="8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sz="8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keywords</a:t>
            </a:r>
          </a:p>
          <a:p>
            <a: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THINK OF</a:t>
            </a:r>
            <a:b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synonyms and alternate terms</a:t>
            </a:r>
          </a:p>
          <a:p>
            <a:r>
              <a:rPr lang="en-GB" sz="8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CONSIDER</a:t>
            </a:r>
            <a:r>
              <a:rPr lang="en-GB" sz="8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sz="8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alternate spellings and endings</a:t>
            </a:r>
            <a:endParaRPr lang="en-GB" sz="8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47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Strategy 1: Alternative search terms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611560" y="1268760"/>
            <a:ext cx="7704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4800" dirty="0" smtClean="0"/>
              <a:t>Does </a:t>
            </a:r>
            <a:r>
              <a:rPr lang="en-GB" sz="4800" dirty="0"/>
              <a:t>the use of a multi-disciplinary project team enhance the quality of the outcome</a:t>
            </a:r>
            <a:r>
              <a:rPr lang="en-GB" sz="4800" dirty="0" smtClean="0"/>
              <a:t>?</a:t>
            </a:r>
            <a:endParaRPr lang="en-GB" sz="4800" dirty="0">
              <a:solidFill>
                <a:srgbClr val="595959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84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Session outline</a:t>
            </a:r>
            <a:endParaRPr lang="en-GB" dirty="0"/>
          </a:p>
        </p:txBody>
      </p:sp>
      <p:graphicFrame>
        <p:nvGraphicFramePr>
          <p:cNvPr id="1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187165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9837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Strategy 1: Alternative search terms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611560" y="1268760"/>
            <a:ext cx="7704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4800" dirty="0" smtClean="0"/>
              <a:t>Does </a:t>
            </a:r>
            <a:r>
              <a:rPr lang="en-GB" sz="4800" dirty="0"/>
              <a:t>the use of a </a:t>
            </a:r>
            <a:r>
              <a:rPr lang="en-GB" sz="4800" dirty="0">
                <a:solidFill>
                  <a:srgbClr val="FF0000"/>
                </a:solidFill>
              </a:rPr>
              <a:t>multi-disciplinary</a:t>
            </a:r>
            <a:r>
              <a:rPr lang="en-GB" sz="4800" dirty="0"/>
              <a:t> project team </a:t>
            </a:r>
            <a:r>
              <a:rPr lang="en-GB" sz="4800" dirty="0">
                <a:solidFill>
                  <a:srgbClr val="0070C0"/>
                </a:solidFill>
              </a:rPr>
              <a:t>enhance the quality</a:t>
            </a:r>
            <a:r>
              <a:rPr lang="en-GB" sz="4800" dirty="0"/>
              <a:t> of the </a:t>
            </a:r>
            <a:r>
              <a:rPr lang="en-GB" sz="4800" dirty="0">
                <a:solidFill>
                  <a:srgbClr val="00B050"/>
                </a:solidFill>
              </a:rPr>
              <a:t>outcome</a:t>
            </a:r>
            <a:r>
              <a:rPr lang="en-GB" sz="4800" dirty="0" smtClean="0"/>
              <a:t>?</a:t>
            </a:r>
            <a:endParaRPr lang="en-GB" sz="4800" dirty="0">
              <a:solidFill>
                <a:srgbClr val="595959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77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 your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62500" lnSpcReduction="20000"/>
          </a:bodyPr>
          <a:lstStyle/>
          <a:p>
            <a: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IDENTIFY</a:t>
            </a:r>
            <a:r>
              <a:rPr lang="en-GB" sz="8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sz="8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keywords</a:t>
            </a:r>
          </a:p>
          <a:p>
            <a: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THINK OF</a:t>
            </a:r>
            <a:b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synonyms and alternate terms</a:t>
            </a:r>
          </a:p>
          <a:p>
            <a:r>
              <a:rPr lang="en-GB" sz="8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CONSIDER</a:t>
            </a:r>
            <a:r>
              <a:rPr lang="en-GB" sz="8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sz="8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alternate spellings and endings</a:t>
            </a:r>
            <a:endParaRPr lang="en-GB" sz="8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609944" y="1124744"/>
            <a:ext cx="4038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rgbClr val="FF0000"/>
                </a:solidFill>
              </a:rPr>
              <a:t>multi-disciplinary</a:t>
            </a:r>
            <a:r>
              <a:rPr lang="en-GB" sz="2400" dirty="0" smtClean="0"/>
              <a:t>…​ Cross-team, interdepartmental, integrative…</a:t>
            </a:r>
            <a:r>
              <a:rPr lang="en-GB" sz="2400" dirty="0"/>
              <a:t> </a:t>
            </a:r>
            <a:r>
              <a:rPr lang="en-GB" sz="2400" b="1" dirty="0" smtClean="0"/>
              <a:t>Any </a:t>
            </a:r>
            <a:r>
              <a:rPr lang="en-GB" sz="2400" b="1" dirty="0"/>
              <a:t>subject specific </a:t>
            </a:r>
            <a:r>
              <a:rPr lang="en-GB" sz="2400" b="1" dirty="0" smtClean="0"/>
              <a:t>meanings</a:t>
            </a:r>
          </a:p>
          <a:p>
            <a:r>
              <a:rPr lang="en-GB" sz="2400" dirty="0" smtClean="0">
                <a:solidFill>
                  <a:srgbClr val="59595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Manage</a:t>
            </a:r>
            <a:r>
              <a:rPr lang="en-GB" sz="2400" dirty="0" smtClean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GB" sz="2400" dirty="0">
                <a:solidFill>
                  <a:prstClr val="white">
                    <a:lumMod val="50000"/>
                  </a:prst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GB" sz="2400" dirty="0" smtClean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2400" dirty="0" smtClean="0">
                <a:solidFill>
                  <a:srgbClr val="59595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manage</a:t>
            </a:r>
            <a:r>
              <a:rPr lang="en-GB" sz="2400" dirty="0" smtClean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ment</a:t>
            </a:r>
            <a:r>
              <a:rPr lang="en-GB" sz="2400" dirty="0" smtClean="0">
                <a:solidFill>
                  <a:srgbClr val="59595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manage</a:t>
            </a:r>
            <a:r>
              <a:rPr lang="en-GB" sz="2400" dirty="0" smtClean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GB" sz="2400" dirty="0" smtClean="0">
                <a:solidFill>
                  <a:srgbClr val="59595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GB" sz="2400" dirty="0" smtClean="0">
                <a:solidFill>
                  <a:srgbClr val="59595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Organi</a:t>
            </a:r>
            <a:r>
              <a:rPr lang="en-GB" sz="2400" dirty="0" smtClean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en-GB" sz="2400" dirty="0" smtClean="0">
                <a:solidFill>
                  <a:srgbClr val="59595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e, organi</a:t>
            </a:r>
            <a:r>
              <a:rPr lang="en-GB" sz="2400" dirty="0" smtClean="0">
                <a:solidFill>
                  <a:srgbClr val="0070C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GB" sz="2400" dirty="0" smtClean="0">
                <a:solidFill>
                  <a:srgbClr val="59595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br>
              <a:rPr lang="en-GB" sz="2400" dirty="0" smtClean="0">
                <a:solidFill>
                  <a:srgbClr val="595959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GB" sz="2400" dirty="0">
              <a:solidFill>
                <a:srgbClr val="595959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71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 your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62500" lnSpcReduction="20000"/>
          </a:bodyPr>
          <a:lstStyle/>
          <a:p>
            <a: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IDENTIFY</a:t>
            </a:r>
            <a:r>
              <a:rPr lang="en-GB" sz="8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sz="8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keywords</a:t>
            </a:r>
          </a:p>
          <a:p>
            <a: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THINK OF</a:t>
            </a:r>
            <a:b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synonyms and alternate terms</a:t>
            </a:r>
          </a:p>
          <a:p>
            <a:r>
              <a:rPr lang="en-GB" sz="8000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CONSIDER</a:t>
            </a:r>
            <a:r>
              <a:rPr lang="en-GB" sz="8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sz="8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alternate spellings and endings</a:t>
            </a:r>
            <a:endParaRPr lang="en-GB" sz="8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609944" y="1124744"/>
            <a:ext cx="4038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>
                <a:solidFill>
                  <a:srgbClr val="00B050"/>
                </a:solidFill>
              </a:rPr>
              <a:t>outcome</a:t>
            </a:r>
            <a:r>
              <a:rPr lang="en-GB" sz="2400" dirty="0" smtClean="0"/>
              <a:t>…​</a:t>
            </a:r>
          </a:p>
          <a:p>
            <a:r>
              <a:rPr lang="en-GB" sz="2400" dirty="0" smtClean="0"/>
              <a:t>“increased efficiency”, “improved communication”, “reduced wastage”</a:t>
            </a:r>
          </a:p>
          <a:p>
            <a:r>
              <a:rPr lang="en-GB" sz="2400" b="1" dirty="0" smtClean="0"/>
              <a:t>Any </a:t>
            </a:r>
            <a:r>
              <a:rPr lang="en-GB" sz="2400" b="1" dirty="0"/>
              <a:t>subject specific </a:t>
            </a:r>
            <a:r>
              <a:rPr lang="en-GB" sz="2400" b="1" dirty="0" smtClean="0"/>
              <a:t>meanings</a:t>
            </a:r>
          </a:p>
          <a:p>
            <a:r>
              <a:rPr lang="en-GB" sz="2400" dirty="0" smtClean="0">
                <a:solidFill>
                  <a:srgbClr val="59595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sz="2400" dirty="0" smtClean="0">
                <a:solidFill>
                  <a:srgbClr val="595959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GB" sz="2400" dirty="0">
              <a:solidFill>
                <a:srgbClr val="595959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84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 your search</a:t>
            </a:r>
          </a:p>
        </p:txBody>
      </p:sp>
      <p:sp>
        <p:nvSpPr>
          <p:cNvPr id="2" name="Rectangle 1"/>
          <p:cNvSpPr/>
          <p:nvPr/>
        </p:nvSpPr>
        <p:spPr>
          <a:xfrm>
            <a:off x="611560" y="1268760"/>
            <a:ext cx="7704856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GB" sz="4800" dirty="0" smtClean="0">
                <a:solidFill>
                  <a:srgbClr val="FF0000"/>
                </a:solidFill>
              </a:rPr>
              <a:t>Demo</a:t>
            </a:r>
            <a:r>
              <a:rPr lang="en-GB" sz="4800" dirty="0" smtClean="0"/>
              <a:t>:  applying this approach to your search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49449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 your search</a:t>
            </a:r>
          </a:p>
        </p:txBody>
      </p:sp>
      <p:sp>
        <p:nvSpPr>
          <p:cNvPr id="2" name="Rectangle 1"/>
          <p:cNvSpPr/>
          <p:nvPr/>
        </p:nvSpPr>
        <p:spPr>
          <a:xfrm>
            <a:off x="611560" y="1268760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GB" sz="4800" dirty="0" smtClean="0"/>
              <a:t>Discuss </a:t>
            </a:r>
            <a:r>
              <a:rPr lang="en-GB" sz="4800" dirty="0"/>
              <a:t>t</a:t>
            </a:r>
            <a:r>
              <a:rPr lang="en-GB" sz="4800" dirty="0" smtClean="0"/>
              <a:t>he </a:t>
            </a:r>
            <a:r>
              <a:rPr lang="en-GB" sz="4800" dirty="0">
                <a:solidFill>
                  <a:srgbClr val="FF0000"/>
                </a:solidFill>
              </a:rPr>
              <a:t>benefits and challenges </a:t>
            </a:r>
            <a:r>
              <a:rPr lang="en-GB" sz="4800" dirty="0"/>
              <a:t>of applying </a:t>
            </a:r>
            <a:r>
              <a:rPr lang="en-GB" sz="4800" i="1" dirty="0">
                <a:solidFill>
                  <a:srgbClr val="0070C0"/>
                </a:solidFill>
              </a:rPr>
              <a:t>agile project management</a:t>
            </a:r>
            <a:r>
              <a:rPr lang="en-GB" sz="4800" i="1" dirty="0"/>
              <a:t> </a:t>
            </a:r>
            <a:r>
              <a:rPr lang="en-GB" sz="4800" dirty="0"/>
              <a:t>to </a:t>
            </a:r>
            <a:r>
              <a:rPr lang="en-GB" sz="4800" dirty="0">
                <a:solidFill>
                  <a:srgbClr val="00B050"/>
                </a:solidFill>
              </a:rPr>
              <a:t>construction projects</a:t>
            </a:r>
            <a:r>
              <a:rPr lang="en-GB" sz="4800" dirty="0" smtClean="0"/>
              <a:t>.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55265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 your search</a:t>
            </a:r>
          </a:p>
        </p:txBody>
      </p:sp>
      <p:sp>
        <p:nvSpPr>
          <p:cNvPr id="2" name="Rectangle 1"/>
          <p:cNvSpPr/>
          <p:nvPr/>
        </p:nvSpPr>
        <p:spPr>
          <a:xfrm>
            <a:off x="611560" y="1268760"/>
            <a:ext cx="7704856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GB" sz="4800" dirty="0" smtClean="0">
                <a:solidFill>
                  <a:srgbClr val="FF0000"/>
                </a:solidFill>
              </a:rPr>
              <a:t>Your turn</a:t>
            </a:r>
            <a:r>
              <a:rPr lang="en-GB" sz="4800" dirty="0" smtClean="0"/>
              <a:t>:  go to </a:t>
            </a:r>
            <a:r>
              <a:rPr lang="en-GB" sz="4800" dirty="0" smtClean="0">
                <a:hlinkClick r:id="rId3"/>
              </a:rPr>
              <a:t>www.menti.com</a:t>
            </a:r>
            <a:endParaRPr lang="en-GB" sz="4800" dirty="0" smtClean="0"/>
          </a:p>
          <a:p>
            <a:pPr lvl="1">
              <a:lnSpc>
                <a:spcPct val="120000"/>
              </a:lnSpc>
            </a:pPr>
            <a:r>
              <a:rPr lang="en-GB" sz="4800" dirty="0" smtClean="0"/>
              <a:t>Enter code </a:t>
            </a:r>
            <a:r>
              <a:rPr lang="en-GB" sz="4800" b="1" dirty="0" smtClean="0"/>
              <a:t>32 94 50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147340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162000" lvl="0" defTabSz="685800">
              <a:spcBef>
                <a:spcPts val="1350"/>
              </a:spcBef>
              <a:spcAft>
                <a:spcPts val="1350"/>
              </a:spcAft>
            </a:pPr>
            <a:r>
              <a:rPr lang="en-GB" sz="3200" b="1" dirty="0">
                <a:solidFill>
                  <a:srgbClr val="7A1F7F"/>
                </a:solidFill>
              </a:rPr>
              <a:t>AND</a:t>
            </a:r>
          </a:p>
          <a:p>
            <a:endParaRPr lang="en-GB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Search Strategy 2: Boolean Operators</a:t>
            </a:r>
            <a:endParaRPr lang="en-GB" dirty="0"/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1619672" y="2485640"/>
            <a:ext cx="1944529" cy="31208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t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skills</a:t>
            </a:r>
          </a:p>
          <a:p>
            <a:pPr marL="0" marR="0" lvl="0" indent="0" algn="ctr" defTabSz="685800" rtl="0" eaLnBrk="1" fontAlgn="t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</a:p>
          <a:p>
            <a:pPr marL="0" marR="0" lvl="0" indent="0" algn="ctr" defTabSz="685800" rtl="0" eaLnBrk="1" fontAlgn="t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abilities</a:t>
            </a:r>
          </a:p>
          <a:p>
            <a:pPr marL="0" marR="0" lvl="0" indent="0" algn="ctr" defTabSz="685800" rtl="0" eaLnBrk="1" fontAlgn="t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</a:p>
          <a:p>
            <a:pPr marL="0" marR="0" lvl="0" indent="0" algn="ctr" defTabSz="685800" rtl="0" eaLnBrk="1" fontAlgn="t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capabilities</a:t>
            </a:r>
          </a:p>
          <a:p>
            <a:pPr marL="0" marR="0" lvl="0" indent="0" algn="ctr" defTabSz="685800" rtl="0" eaLnBrk="1" fontAlgn="t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</a:p>
          <a:p>
            <a:pPr marL="0" marR="0" lvl="0" indent="0" algn="ctr" defTabSz="685800" rtl="0" eaLnBrk="1" fontAlgn="t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attributes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64088" y="2348880"/>
            <a:ext cx="31587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management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PM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 management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 improvement</a:t>
            </a:r>
          </a:p>
        </p:txBody>
      </p:sp>
    </p:spTree>
    <p:extLst>
      <p:ext uri="{BB962C8B-B14F-4D97-AF65-F5344CB8AC3E}">
        <p14:creationId xmlns:p14="http://schemas.microsoft.com/office/powerpoint/2010/main" val="3698223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Your search terms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2600" b="1" dirty="0" smtClean="0"/>
              <a:t>First concept </a:t>
            </a:r>
            <a:endParaRPr lang="en-GB" sz="2600" b="1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147274" y="2762528"/>
            <a:ext cx="4032448" cy="720080"/>
          </a:xfrm>
        </p:spPr>
        <p:txBody>
          <a:bodyPr/>
          <a:lstStyle/>
          <a:p>
            <a:pPr fontAlgn="t"/>
            <a:r>
              <a:rPr lang="en-GB" sz="2400" dirty="0" smtClean="0"/>
              <a:t>skills</a:t>
            </a:r>
          </a:p>
          <a:p>
            <a:pPr fontAlgn="t"/>
            <a:r>
              <a:rPr lang="en-GB" sz="2400" b="1" dirty="0" smtClean="0">
                <a:solidFill>
                  <a:srgbClr val="800080"/>
                </a:solidFill>
              </a:rPr>
              <a:t>OR</a:t>
            </a:r>
            <a:endParaRPr lang="en-GB" sz="2400" b="1" dirty="0">
              <a:solidFill>
                <a:srgbClr val="800080"/>
              </a:solidFill>
            </a:endParaRPr>
          </a:p>
          <a:p>
            <a:pPr fontAlgn="t"/>
            <a:r>
              <a:rPr lang="en-GB" sz="2400" dirty="0" smtClean="0"/>
              <a:t>abilities</a:t>
            </a:r>
          </a:p>
          <a:p>
            <a:pPr fontAlgn="t"/>
            <a:r>
              <a:rPr lang="en-GB" sz="2400" b="1" dirty="0" smtClean="0">
                <a:solidFill>
                  <a:srgbClr val="800080"/>
                </a:solidFill>
              </a:rPr>
              <a:t>OR</a:t>
            </a:r>
          </a:p>
          <a:p>
            <a:pPr fontAlgn="t"/>
            <a:r>
              <a:rPr lang="en-GB" sz="2400" dirty="0" smtClean="0"/>
              <a:t>capabilities</a:t>
            </a:r>
          </a:p>
          <a:p>
            <a:pPr fontAlgn="t"/>
            <a:r>
              <a:rPr lang="en-GB" sz="2400" b="1" dirty="0" smtClean="0">
                <a:solidFill>
                  <a:srgbClr val="800080"/>
                </a:solidFill>
              </a:rPr>
              <a:t>OR</a:t>
            </a:r>
          </a:p>
          <a:p>
            <a:pPr fontAlgn="t"/>
            <a:r>
              <a:rPr lang="en-GB" sz="2400" dirty="0" smtClean="0"/>
              <a:t>attributes</a:t>
            </a:r>
          </a:p>
          <a:p>
            <a:pPr algn="l"/>
            <a:endParaRPr lang="en-GB" sz="2400" dirty="0" smtClean="0"/>
          </a:p>
          <a:p>
            <a:pPr algn="l"/>
            <a:endParaRPr lang="en-GB" sz="2400" dirty="0" smtClean="0"/>
          </a:p>
          <a:p>
            <a:pPr algn="l"/>
            <a:endParaRPr lang="en-GB" sz="24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4294967295"/>
          </p:nvPr>
        </p:nvSpPr>
        <p:spPr>
          <a:xfrm>
            <a:off x="5148064" y="1628800"/>
            <a:ext cx="2952750" cy="7207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Second</a:t>
            </a:r>
            <a:r>
              <a:rPr lang="en-GB" sz="2600" b="1" dirty="0" smtClean="0"/>
              <a:t> </a:t>
            </a:r>
            <a:r>
              <a:rPr lang="en-GB" sz="2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294967295"/>
          </p:nvPr>
        </p:nvSpPr>
        <p:spPr>
          <a:xfrm>
            <a:off x="5004048" y="2777996"/>
            <a:ext cx="3528392" cy="3599407"/>
          </a:xfrm>
          <a:prstGeom prst="rect">
            <a:avLst/>
          </a:prstGeom>
        </p:spPr>
        <p:txBody>
          <a:bodyPr/>
          <a:lstStyle/>
          <a:p>
            <a:pPr marL="0" indent="0" algn="ctr" fontAlgn="t">
              <a:buNone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Project management</a:t>
            </a:r>
          </a:p>
          <a:p>
            <a:pPr marL="0" indent="0" algn="ctr">
              <a:buNone/>
            </a:pPr>
            <a:r>
              <a:rPr lang="en-GB" sz="2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2400" b="1" dirty="0">
                <a:solidFill>
                  <a:srgbClr val="800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</a:p>
          <a:p>
            <a:pPr marL="0" indent="0" algn="ctr" fontAlgn="t">
              <a:buNone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PM</a:t>
            </a:r>
          </a:p>
          <a:p>
            <a:pPr marL="0" indent="0" algn="ctr">
              <a:buNone/>
            </a:pPr>
            <a:r>
              <a:rPr lang="en-GB" sz="2400" b="1" dirty="0" smtClean="0">
                <a:solidFill>
                  <a:srgbClr val="800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 </a:t>
            </a:r>
          </a:p>
          <a:p>
            <a:pPr marL="0" indent="0" algn="ctr" fontAlgn="t">
              <a:buNone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 management</a:t>
            </a:r>
          </a:p>
          <a:p>
            <a:pPr marL="0" indent="0" algn="ctr">
              <a:buNone/>
            </a:pPr>
            <a:r>
              <a:rPr lang="en-GB" sz="2400" b="1" dirty="0" smtClean="0">
                <a:solidFill>
                  <a:srgbClr val="8000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</a:t>
            </a:r>
          </a:p>
          <a:p>
            <a:pPr marL="0" indent="0" algn="ctr" fontAlgn="t">
              <a:buNone/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 improvement</a:t>
            </a:r>
          </a:p>
          <a:p>
            <a:pPr marL="0" indent="0">
              <a:buNone/>
            </a:pPr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25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 your search</a:t>
            </a:r>
          </a:p>
        </p:txBody>
      </p:sp>
      <p:sp>
        <p:nvSpPr>
          <p:cNvPr id="2" name="Rectangle 1"/>
          <p:cNvSpPr/>
          <p:nvPr/>
        </p:nvSpPr>
        <p:spPr>
          <a:xfrm>
            <a:off x="611560" y="1268760"/>
            <a:ext cx="7704856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GB" sz="4800" dirty="0" smtClean="0">
                <a:solidFill>
                  <a:srgbClr val="FF0000"/>
                </a:solidFill>
              </a:rPr>
              <a:t>Your turn</a:t>
            </a:r>
            <a:r>
              <a:rPr lang="en-GB" sz="4800" dirty="0" smtClean="0"/>
              <a:t>:  go to </a:t>
            </a:r>
            <a:r>
              <a:rPr lang="en-GB" sz="4800" dirty="0" smtClean="0">
                <a:hlinkClick r:id="rId3"/>
              </a:rPr>
              <a:t>www.menti.com</a:t>
            </a:r>
            <a:endParaRPr lang="en-GB" sz="4800" dirty="0" smtClean="0"/>
          </a:p>
          <a:p>
            <a:pPr lvl="1">
              <a:lnSpc>
                <a:spcPct val="120000"/>
              </a:lnSpc>
            </a:pPr>
            <a:r>
              <a:rPr lang="en-GB" sz="4800" dirty="0" smtClean="0"/>
              <a:t>Enter code </a:t>
            </a:r>
            <a:r>
              <a:rPr lang="en-GB" sz="4800" b="1" dirty="0" smtClean="0"/>
              <a:t>32 94 50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23585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Search Strategy 3: The Citation Trail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30030" y="1700808"/>
            <a:ext cx="3024336" cy="720080"/>
          </a:xfrm>
        </p:spPr>
        <p:txBody>
          <a:bodyPr/>
          <a:lstStyle/>
          <a:p>
            <a:pPr algn="l"/>
            <a:r>
              <a:rPr lang="en-GB" sz="2600" dirty="0" smtClean="0"/>
              <a:t>Going Backwards</a:t>
            </a:r>
            <a:endParaRPr lang="en-GB" sz="26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716016" y="1700808"/>
            <a:ext cx="4032448" cy="720080"/>
          </a:xfrm>
        </p:spPr>
        <p:txBody>
          <a:bodyPr/>
          <a:lstStyle/>
          <a:p>
            <a:pPr marL="0" indent="0">
              <a:buNone/>
            </a:pPr>
            <a:r>
              <a:rPr lang="en-GB" sz="2600" dirty="0" smtClean="0"/>
              <a:t>Going Forwards</a:t>
            </a:r>
            <a:endParaRPr lang="en-GB" sz="2600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174688" y="2852936"/>
            <a:ext cx="4032448" cy="2644991"/>
          </a:xfrm>
        </p:spPr>
        <p:txBody>
          <a:bodyPr/>
          <a:lstStyle/>
          <a:p>
            <a:pPr algn="l"/>
            <a:r>
              <a:rPr lang="en-GB" sz="2400" dirty="0" smtClean="0"/>
              <a:t>Reference Lists</a:t>
            </a:r>
          </a:p>
          <a:p>
            <a:pPr algn="l"/>
            <a:endParaRPr lang="en-GB" sz="2400" dirty="0"/>
          </a:p>
          <a:p>
            <a:pPr algn="l"/>
            <a:r>
              <a:rPr lang="en-GB" sz="2400" dirty="0" smtClean="0"/>
              <a:t>In-Text Citations</a:t>
            </a:r>
          </a:p>
          <a:p>
            <a:pPr algn="l"/>
            <a:endParaRPr lang="en-GB" sz="2400" dirty="0"/>
          </a:p>
          <a:p>
            <a:pPr algn="l"/>
            <a:r>
              <a:rPr lang="en-GB" sz="2400" dirty="0" smtClean="0"/>
              <a:t>Search for recurring authors, as well as terms</a:t>
            </a:r>
          </a:p>
          <a:p>
            <a:pPr algn="l"/>
            <a:endParaRPr lang="en-GB" sz="2400" dirty="0" smtClean="0"/>
          </a:p>
          <a:p>
            <a:pPr algn="l"/>
            <a:endParaRPr lang="en-GB" sz="2400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716016" y="2708920"/>
            <a:ext cx="4032448" cy="720080"/>
          </a:xfrm>
        </p:spPr>
        <p:txBody>
          <a:bodyPr/>
          <a:lstStyle/>
          <a:p>
            <a:pPr algn="l"/>
            <a:r>
              <a:rPr lang="en-GB" sz="2400" dirty="0" smtClean="0"/>
              <a:t>Google Scholar</a:t>
            </a:r>
          </a:p>
          <a:p>
            <a:pPr algn="l"/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4" y="3429000"/>
            <a:ext cx="4032450" cy="981994"/>
          </a:xfrm>
          <a:prstGeom prst="rect">
            <a:avLst/>
          </a:prstGeom>
        </p:spPr>
      </p:pic>
      <p:pic>
        <p:nvPicPr>
          <p:cNvPr id="12" name="Picture 11" title="arrow with heads pointing in both directi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1727" y="4560864"/>
            <a:ext cx="772802" cy="332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5183776"/>
            <a:ext cx="2158538" cy="47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3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</a:t>
            </a:r>
            <a:b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 I looking for?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2344612" cy="448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44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 your search</a:t>
            </a:r>
          </a:p>
        </p:txBody>
      </p:sp>
      <p:sp>
        <p:nvSpPr>
          <p:cNvPr id="2" name="Rectangle 1"/>
          <p:cNvSpPr/>
          <p:nvPr/>
        </p:nvSpPr>
        <p:spPr>
          <a:xfrm>
            <a:off x="611560" y="1268760"/>
            <a:ext cx="7704856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GB" sz="4800" dirty="0" smtClean="0">
                <a:solidFill>
                  <a:srgbClr val="FF0000"/>
                </a:solidFill>
              </a:rPr>
              <a:t>Your turn</a:t>
            </a:r>
            <a:r>
              <a:rPr lang="en-GB" sz="4800" dirty="0" smtClean="0"/>
              <a:t>:  go to </a:t>
            </a:r>
            <a:r>
              <a:rPr lang="en-GB" sz="4800" dirty="0" smtClean="0">
                <a:hlinkClick r:id="rId3"/>
              </a:rPr>
              <a:t>www.menti.com</a:t>
            </a:r>
            <a:endParaRPr lang="en-GB" sz="4800" dirty="0" smtClean="0"/>
          </a:p>
          <a:p>
            <a:pPr lvl="1">
              <a:lnSpc>
                <a:spcPct val="120000"/>
              </a:lnSpc>
            </a:pPr>
            <a:r>
              <a:rPr lang="en-GB" sz="4800" dirty="0" smtClean="0"/>
              <a:t>Enter code </a:t>
            </a:r>
            <a:r>
              <a:rPr lang="en-GB" sz="4800" b="1" dirty="0" smtClean="0"/>
              <a:t>32 94 50</a:t>
            </a:r>
            <a:endParaRPr lang="en-GB" sz="4800" b="1" dirty="0"/>
          </a:p>
        </p:txBody>
      </p:sp>
    </p:spTree>
    <p:extLst>
      <p:ext uri="{BB962C8B-B14F-4D97-AF65-F5344CB8AC3E}">
        <p14:creationId xmlns:p14="http://schemas.microsoft.com/office/powerpoint/2010/main" val="365991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79391" y="91829"/>
            <a:ext cx="7488237" cy="903902"/>
          </a:xfrm>
        </p:spPr>
        <p:txBody>
          <a:bodyPr/>
          <a:lstStyle/>
          <a:p>
            <a:r>
              <a:rPr lang="en-GB" sz="4000" dirty="0" smtClean="0"/>
              <a:t>My Learning Essentials</a:t>
            </a:r>
            <a:endParaRPr lang="en-GB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71"/>
            <a:ext cx="4680520" cy="136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39" y="3072138"/>
            <a:ext cx="4699233" cy="143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17" y="4941170"/>
            <a:ext cx="4637755" cy="154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1700811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Workshops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3498242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Drop ins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4231" y="5419675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Online resources</a:t>
            </a:r>
          </a:p>
        </p:txBody>
      </p:sp>
    </p:spTree>
    <p:extLst>
      <p:ext uri="{BB962C8B-B14F-4D97-AF65-F5344CB8AC3E}">
        <p14:creationId xmlns:p14="http://schemas.microsoft.com/office/powerpoint/2010/main" val="72856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Benefits of My Learning Essentials</a:t>
            </a:r>
            <a:endParaRPr lang="en-GB" dirty="0"/>
          </a:p>
        </p:txBody>
      </p:sp>
      <p:sp>
        <p:nvSpPr>
          <p:cNvPr id="3" name="Google Shape;1019;g75a8841c0e_0_185"/>
          <p:cNvSpPr txBox="1"/>
          <p:nvPr/>
        </p:nvSpPr>
        <p:spPr>
          <a:xfrm>
            <a:off x="755576" y="1844824"/>
            <a:ext cx="7338300" cy="25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r>
              <a:rPr lang="en-GB" sz="22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‘…multiple users of MLE have a higher probability of graduating with a first class degree than non-users and the difference between the two groups is one which can be claimed to be statistically significant</a:t>
            </a:r>
            <a:r>
              <a:rPr lang="en-GB" sz="22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…’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endParaRPr lang="en-GB" sz="22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None/>
            </a:pPr>
            <a:r>
              <a:rPr lang="en-GB" sz="22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(Blake, Grayson &amp; </a:t>
            </a:r>
            <a:r>
              <a:rPr lang="en-GB" sz="2200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Karamlla-Gaiballa</a:t>
            </a:r>
            <a:r>
              <a:rPr lang="en-GB" sz="2200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2019)</a:t>
            </a:r>
            <a:endParaRPr sz="22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951531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Drop-Ins</a:t>
            </a:r>
            <a:endParaRPr lang="en-GB" dirty="0"/>
          </a:p>
        </p:txBody>
      </p:sp>
      <p:pic>
        <p:nvPicPr>
          <p:cNvPr id="3" name="Picture 2" descr="A phograph of a drop-in session." title="My Learning Essential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6572" y="1966084"/>
            <a:ext cx="5019808" cy="3764856"/>
          </a:xfrm>
          <a:prstGeom prst="rect">
            <a:avLst/>
          </a:prstGeom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0" y="1338608"/>
            <a:ext cx="4847786" cy="496857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Wednesday – Alan Gilbert Learning Commons</a:t>
            </a:r>
          </a:p>
          <a:p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12:00 – 13:00</a:t>
            </a:r>
          </a:p>
          <a:p>
            <a:endParaRPr lang="en-GB" sz="2400" dirty="0" smtClean="0">
              <a:solidFill>
                <a:schemeClr val="accent6">
                  <a:lumMod val="50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Friday – Main Library (referencing) </a:t>
            </a:r>
            <a:br>
              <a:rPr lang="en-GB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14:00 – 15:00</a:t>
            </a:r>
          </a:p>
          <a:p>
            <a:endParaRPr lang="en-GB" sz="2400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82049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Blackboard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648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7026466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Help and support</a:t>
            </a:r>
            <a:endParaRPr lang="en-GB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1" y="2924944"/>
            <a:ext cx="151216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546848" cy="4525963"/>
          </a:xfrm>
        </p:spPr>
        <p:txBody>
          <a:bodyPr>
            <a:normAutofit fontScale="55000" lnSpcReduction="20000"/>
          </a:bodyPr>
          <a:lstStyle/>
          <a:p>
            <a: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Library Website</a:t>
            </a:r>
            <a:r>
              <a:rPr lang="en-GB" sz="8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sz="8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www.manchester.ac.uk/library</a:t>
            </a:r>
          </a:p>
          <a:p>
            <a: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Library Chat</a:t>
            </a:r>
            <a:b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11am to 3pm, Monday to Friday</a:t>
            </a:r>
          </a:p>
          <a:p>
            <a:r>
              <a:rPr lang="en-GB" sz="8000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Email us</a:t>
            </a:r>
            <a:r>
              <a:rPr lang="en-GB" sz="8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GB" sz="8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uml.teachingandlearning@manchester.ac.uk</a:t>
            </a:r>
            <a:endParaRPr lang="en-GB" sz="8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007" y="1484784"/>
            <a:ext cx="1446047" cy="144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211" y="4385050"/>
            <a:ext cx="1418843" cy="116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70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89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0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WHAT</a:t>
            </a:r>
            <a:r>
              <a:rPr lang="en-GB" dirty="0" smtClean="0"/>
              <a:t> type of sources am I looking for?</a:t>
            </a:r>
            <a:endParaRPr lang="en-GB" dirty="0"/>
          </a:p>
        </p:txBody>
      </p:sp>
      <p:pic>
        <p:nvPicPr>
          <p:cNvPr id="3" name="Picture 2" title="purple bloc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01" y="1542959"/>
            <a:ext cx="1944214" cy="648072"/>
          </a:xfrm>
          <a:prstGeom prst="rect">
            <a:avLst/>
          </a:prstGeom>
        </p:spPr>
      </p:pic>
      <p:pic>
        <p:nvPicPr>
          <p:cNvPr id="4" name="Picture 3" title="purple bloc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80" y="3492558"/>
            <a:ext cx="2258032" cy="648072"/>
          </a:xfrm>
          <a:prstGeom prst="rect">
            <a:avLst/>
          </a:prstGeom>
        </p:spPr>
      </p:pic>
      <p:pic>
        <p:nvPicPr>
          <p:cNvPr id="5" name="Picture 4" title="purple bloc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78" y="3489582"/>
            <a:ext cx="1944216" cy="648072"/>
          </a:xfrm>
          <a:prstGeom prst="rect">
            <a:avLst/>
          </a:prstGeom>
        </p:spPr>
      </p:pic>
      <p:pic>
        <p:nvPicPr>
          <p:cNvPr id="6" name="Picture 5" title="purple bloc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80" y="1565176"/>
            <a:ext cx="2258032" cy="648072"/>
          </a:xfrm>
          <a:prstGeom prst="rect">
            <a:avLst/>
          </a:prstGeom>
        </p:spPr>
      </p:pic>
      <p:pic>
        <p:nvPicPr>
          <p:cNvPr id="7" name="Picture 6" title="purple bloc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561" y="1565176"/>
            <a:ext cx="1944216" cy="648072"/>
          </a:xfrm>
          <a:prstGeom prst="rect">
            <a:avLst/>
          </a:prstGeom>
        </p:spPr>
      </p:pic>
      <p:pic>
        <p:nvPicPr>
          <p:cNvPr id="8" name="Picture 7" title="purple bloc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517232"/>
            <a:ext cx="2160180" cy="720060"/>
          </a:xfrm>
          <a:prstGeom prst="rect">
            <a:avLst/>
          </a:prstGeom>
        </p:spPr>
      </p:pic>
      <p:pic>
        <p:nvPicPr>
          <p:cNvPr id="9" name="Picture 8" title="purple bloc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268" y="5517232"/>
            <a:ext cx="2140835" cy="792088"/>
          </a:xfrm>
          <a:prstGeom prst="rect">
            <a:avLst/>
          </a:prstGeom>
        </p:spPr>
      </p:pic>
      <p:pic>
        <p:nvPicPr>
          <p:cNvPr id="10" name="Picture 9" title="purple bloc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28" y="5517232"/>
            <a:ext cx="1944216" cy="648072"/>
          </a:xfrm>
          <a:prstGeom prst="rect">
            <a:avLst/>
          </a:prstGeom>
        </p:spPr>
      </p:pic>
      <p:pic>
        <p:nvPicPr>
          <p:cNvPr id="11" name="Picture 10" title="purple bloc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36" y="3541204"/>
            <a:ext cx="1944216" cy="6480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2761" y="1610946"/>
            <a:ext cx="1558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Books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22080" y="1636162"/>
            <a:ext cx="254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Research Papers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30200" y="1636162"/>
            <a:ext cx="1558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Websites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1955" y="3582784"/>
            <a:ext cx="2555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Review Papers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2011" y="3567912"/>
            <a:ext cx="1558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Reports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80848" y="3596952"/>
            <a:ext cx="1558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Blogs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67143" y="5529406"/>
            <a:ext cx="1741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Conference proceedings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261" y="5610435"/>
            <a:ext cx="166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Statistics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68364" y="5613684"/>
            <a:ext cx="2079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Newspapers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55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Heading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>
              <a:spcBef>
                <a:spcPts val="0"/>
              </a:spcBef>
            </a:pPr>
            <a:r>
              <a:rPr lang="en-GB" sz="2600" b="1" dirty="0" smtClean="0"/>
              <a:t>Conference Paper</a:t>
            </a:r>
            <a:endParaRPr lang="en-GB" sz="2600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59832" y="1556792"/>
            <a:ext cx="2952328" cy="72008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2600" b="1" dirty="0" smtClean="0"/>
              <a:t>Conference Proceeding</a:t>
            </a:r>
            <a:endParaRPr lang="en-GB" sz="26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28184" y="1556792"/>
            <a:ext cx="2736304" cy="72008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2600" b="1" dirty="0" smtClean="0"/>
              <a:t>Journal article</a:t>
            </a:r>
            <a:endParaRPr lang="en-GB" sz="2600" b="1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09455" y="2564904"/>
            <a:ext cx="2808312" cy="3816424"/>
          </a:xfrm>
        </p:spPr>
        <p:txBody>
          <a:bodyPr/>
          <a:lstStyle/>
          <a:p>
            <a:pPr algn="l"/>
            <a:r>
              <a:rPr lang="en-GB" sz="2400" dirty="0" smtClean="0"/>
              <a:t>Usually given verbally:</a:t>
            </a:r>
            <a:br>
              <a:rPr lang="en-GB" sz="2400" dirty="0" smtClean="0"/>
            </a:br>
            <a:r>
              <a:rPr lang="en-GB" sz="2400" dirty="0" smtClean="0"/>
              <a:t>- oral presentation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 smtClean="0"/>
              <a:t>- poster </a:t>
            </a:r>
            <a:br>
              <a:rPr lang="en-GB" sz="2400" dirty="0" smtClean="0"/>
            </a:br>
            <a:r>
              <a:rPr lang="en-GB" sz="2400" dirty="0" smtClean="0"/>
              <a:t>- table discussion.</a:t>
            </a:r>
          </a:p>
          <a:p>
            <a:pPr algn="l"/>
            <a:endParaRPr lang="en-GB" sz="2400" dirty="0"/>
          </a:p>
          <a:p>
            <a:pPr algn="l"/>
            <a:r>
              <a:rPr lang="en-GB" sz="2400" dirty="0" smtClean="0"/>
              <a:t>Usually only abstract is peer-reviewed. </a:t>
            </a:r>
            <a:endParaRPr lang="en-GB" sz="2400" dirty="0" smtClean="0"/>
          </a:p>
        </p:txBody>
      </p:sp>
      <p:sp>
        <p:nvSpPr>
          <p:cNvPr id="10" name="Text Placeholder 9"/>
          <p:cNvSpPr>
            <a:spLocks noGrp="1" noChangeAspect="1"/>
          </p:cNvSpPr>
          <p:nvPr>
            <p:ph type="body" sz="quarter" idx="15"/>
          </p:nvPr>
        </p:nvSpPr>
        <p:spPr>
          <a:xfrm>
            <a:off x="3059832" y="2564904"/>
            <a:ext cx="3024336" cy="3816424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/>
              <a:t>Written version of a conference paper.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Conference talks published together in a proceeding.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Review process not always as robust as journal articles. </a:t>
            </a:r>
            <a:endParaRPr lang="en-GB" sz="2400" dirty="0"/>
          </a:p>
        </p:txBody>
      </p:sp>
      <p:sp>
        <p:nvSpPr>
          <p:cNvPr id="13" name="Text Placeholder 9"/>
          <p:cNvSpPr>
            <a:spLocks noGrp="1" noChangeAspect="1"/>
          </p:cNvSpPr>
          <p:nvPr>
            <p:ph type="body" sz="quarter" idx="15"/>
          </p:nvPr>
        </p:nvSpPr>
        <p:spPr>
          <a:xfrm>
            <a:off x="6228184" y="2492896"/>
            <a:ext cx="2736000" cy="3744416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/>
              <a:t>Shorter than books. Writte</a:t>
            </a:r>
            <a:r>
              <a:rPr lang="en-GB" sz="2400" dirty="0" smtClean="0"/>
              <a:t>n about very specific topics.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Written by experts for experts.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Peer-reviewed by experts.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1309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 resources</a:t>
            </a:r>
          </a:p>
        </p:txBody>
      </p:sp>
      <p:pic>
        <p:nvPicPr>
          <p:cNvPr id="4" name="Picture 2" descr="Image of 'Getting results' resource" title="MLE online resour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603"/>
            <a:ext cx="9144000" cy="571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29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Evaluating your sources</a:t>
            </a:r>
            <a:endParaRPr lang="en-GB" dirty="0"/>
          </a:p>
        </p:txBody>
      </p:sp>
      <p:pic>
        <p:nvPicPr>
          <p:cNvPr id="3074" name="Picture 2" descr="How trustworthy is the evidence?&#10;&#10;There needs to be a good reason to believe that the information presented is accurate and complete in order for a source to be considered reliable." title="Evaluating the reliability of a sour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73434"/>
            <a:ext cx="8577783" cy="392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87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Evaluating your sources</a:t>
            </a:r>
            <a:endParaRPr lang="en-GB" dirty="0"/>
          </a:p>
        </p:txBody>
      </p:sp>
      <p:pic>
        <p:nvPicPr>
          <p:cNvPr id="3075" name="Picture 3" descr="How neutral is the evidence?&#10;&#10;Note that a source doesn't need to be objective for you to use it in your work. In some cases, you may be seeking sources from a particular perspective to illustrate a point, or provide a counter-point.&#10;&#10;However, it is important that you are aware of any bias when using a source. " title="Evaluating the objectivity of sour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5"/>
            <a:ext cx="8508817" cy="381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36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my-learning-essentials">
      <a:dk1>
        <a:srgbClr val="595959"/>
      </a:dk1>
      <a:lt1>
        <a:sysClr val="window" lastClr="FFFFFF"/>
      </a:lt1>
      <a:dk2>
        <a:srgbClr val="595959"/>
      </a:dk2>
      <a:lt2>
        <a:srgbClr val="D2D2D2"/>
      </a:lt2>
      <a:accent1>
        <a:srgbClr val="7A1F7F"/>
      </a:accent1>
      <a:accent2>
        <a:srgbClr val="88898C"/>
      </a:accent2>
      <a:accent3>
        <a:srgbClr val="FDB828"/>
      </a:accent3>
      <a:accent4>
        <a:srgbClr val="C81976"/>
      </a:accent4>
      <a:accent5>
        <a:srgbClr val="000000"/>
      </a:accent5>
      <a:accent6>
        <a:srgbClr val="000000"/>
      </a:accent6>
      <a:hlink>
        <a:srgbClr val="0070C0"/>
      </a:hlink>
      <a:folHlink>
        <a:srgbClr val="FF79C2"/>
      </a:folHlink>
    </a:clrScheme>
    <a:fontScheme name="my-learning-essentials">
      <a:majorFont>
        <a:latin typeface="Open Sans"/>
        <a:ea typeface=""/>
        <a:cs typeface=""/>
      </a:majorFont>
      <a:minorFont>
        <a:latin typeface="Verdana"/>
        <a:ea typeface=""/>
        <a:cs typeface="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le-presentations">
  <a:themeElements>
    <a:clrScheme name="UoM">
      <a:dk1>
        <a:srgbClr val="595959"/>
      </a:dk1>
      <a:lt1>
        <a:sysClr val="window" lastClr="FFFFFF"/>
      </a:lt1>
      <a:dk2>
        <a:srgbClr val="595959"/>
      </a:dk2>
      <a:lt2>
        <a:srgbClr val="D2D2D2"/>
      </a:lt2>
      <a:accent1>
        <a:srgbClr val="7A1F7F"/>
      </a:accent1>
      <a:accent2>
        <a:srgbClr val="88898C"/>
      </a:accent2>
      <a:accent3>
        <a:srgbClr val="FDB828"/>
      </a:accent3>
      <a:accent4>
        <a:srgbClr val="C81976"/>
      </a:accent4>
      <a:accent5>
        <a:srgbClr val="000000"/>
      </a:accent5>
      <a:accent6>
        <a:srgbClr val="000000"/>
      </a:accent6>
      <a:hlink>
        <a:srgbClr val="6B2D91"/>
      </a:hlink>
      <a:folHlink>
        <a:srgbClr val="FF79C2"/>
      </a:folHlink>
    </a:clrScheme>
    <a:fontScheme name="MLE">
      <a:majorFont>
        <a:latin typeface="Open Sans"/>
        <a:ea typeface=""/>
        <a:cs typeface=""/>
      </a:majorFont>
      <a:minorFont>
        <a:latin typeface="Verdana"/>
        <a:ea typeface=""/>
        <a:cs typeface="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Custom 12">
      <a:dk1>
        <a:srgbClr val="262626"/>
      </a:dk1>
      <a:lt1>
        <a:srgbClr val="FFFFFF"/>
      </a:lt1>
      <a:dk2>
        <a:srgbClr val="FFFFFF"/>
      </a:dk2>
      <a:lt2>
        <a:srgbClr val="FFFFFF"/>
      </a:lt2>
      <a:accent1>
        <a:srgbClr val="7A1F7F"/>
      </a:accent1>
      <a:accent2>
        <a:srgbClr val="FDB828"/>
      </a:accent2>
      <a:accent3>
        <a:srgbClr val="009B9B"/>
      </a:accent3>
      <a:accent4>
        <a:srgbClr val="C81976"/>
      </a:accent4>
      <a:accent5>
        <a:srgbClr val="FDB828"/>
      </a:accent5>
      <a:accent6>
        <a:srgbClr val="88898C"/>
      </a:accent6>
      <a:hlink>
        <a:srgbClr val="7A1F7F"/>
      </a:hlink>
      <a:folHlink>
        <a:srgbClr val="009B9B"/>
      </a:folHlink>
    </a:clrScheme>
    <a:fontScheme name="MLE Open San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Custom 12">
      <a:dk1>
        <a:srgbClr val="262626"/>
      </a:dk1>
      <a:lt1>
        <a:srgbClr val="FFFFFF"/>
      </a:lt1>
      <a:dk2>
        <a:srgbClr val="FFFFFF"/>
      </a:dk2>
      <a:lt2>
        <a:srgbClr val="FFFFFF"/>
      </a:lt2>
      <a:accent1>
        <a:srgbClr val="7A1F7F"/>
      </a:accent1>
      <a:accent2>
        <a:srgbClr val="FDB828"/>
      </a:accent2>
      <a:accent3>
        <a:srgbClr val="009B9B"/>
      </a:accent3>
      <a:accent4>
        <a:srgbClr val="C81976"/>
      </a:accent4>
      <a:accent5>
        <a:srgbClr val="FDB828"/>
      </a:accent5>
      <a:accent6>
        <a:srgbClr val="88898C"/>
      </a:accent6>
      <a:hlink>
        <a:srgbClr val="7A1F7F"/>
      </a:hlink>
      <a:folHlink>
        <a:srgbClr val="009B9B"/>
      </a:folHlink>
    </a:clrScheme>
    <a:fontScheme name="MLE Open San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14442</TotalTime>
  <Words>1504</Words>
  <Application>Microsoft Office PowerPoint</Application>
  <PresentationFormat>On-screen Show (4:3)</PresentationFormat>
  <Paragraphs>311</Paragraphs>
  <Slides>47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47</vt:i4>
      </vt:variant>
    </vt:vector>
  </HeadingPairs>
  <TitlesOfParts>
    <vt:vector size="68" baseType="lpstr">
      <vt:lpstr>Arial</vt:lpstr>
      <vt:lpstr>Open Sans</vt:lpstr>
      <vt:lpstr>Noto Sans Symbols</vt:lpstr>
      <vt:lpstr>HGPSoeiKakupoptai</vt:lpstr>
      <vt:lpstr>SimHei</vt:lpstr>
      <vt:lpstr>Verdana</vt:lpstr>
      <vt:lpstr>Calibri</vt:lpstr>
      <vt:lpstr>Cambria Math</vt:lpstr>
      <vt:lpstr>Open Sans Semibold</vt:lpstr>
      <vt:lpstr>Effra</vt:lpstr>
      <vt:lpstr>Tahoma</vt:lpstr>
      <vt:lpstr>Helvetica Light</vt:lpstr>
      <vt:lpstr>Times New Roman</vt:lpstr>
      <vt:lpstr>SimSun</vt:lpstr>
      <vt:lpstr>Roboto</vt:lpstr>
      <vt:lpstr>presentation</vt:lpstr>
      <vt:lpstr>mle-presentations</vt:lpstr>
      <vt:lpstr>Office Theme</vt:lpstr>
      <vt:lpstr>1_Office Theme</vt:lpstr>
      <vt:lpstr>2_Office Theme</vt:lpstr>
      <vt:lpstr>3_Office Theme</vt:lpstr>
      <vt:lpstr>PowerPoint Presentation</vt:lpstr>
      <vt:lpstr>Activity </vt:lpstr>
      <vt:lpstr>Session outline</vt:lpstr>
      <vt:lpstr>PowerPoint Presentation</vt:lpstr>
      <vt:lpstr>WHAT type of sources am I looking for?</vt:lpstr>
      <vt:lpstr>PowerPoint Presentation</vt:lpstr>
      <vt:lpstr>Search resources</vt:lpstr>
      <vt:lpstr>Evaluating your sources</vt:lpstr>
      <vt:lpstr>Evaluating your sources</vt:lpstr>
      <vt:lpstr>Evaluating your sources</vt:lpstr>
      <vt:lpstr>WHAT types of sources am I looking for?</vt:lpstr>
      <vt:lpstr>Book References</vt:lpstr>
      <vt:lpstr>Journal Article References</vt:lpstr>
      <vt:lpstr>Citing It Right</vt:lpstr>
      <vt:lpstr>Planning your search</vt:lpstr>
      <vt:lpstr>PowerPoint Presentation</vt:lpstr>
      <vt:lpstr>Search resources – Library Search</vt:lpstr>
      <vt:lpstr>PowerPoint Presentation</vt:lpstr>
      <vt:lpstr>Search resources – Google Scholar</vt:lpstr>
      <vt:lpstr>PowerPoint Presentation</vt:lpstr>
      <vt:lpstr>PowerPoint Presentation</vt:lpstr>
      <vt:lpstr>Search resources – subject databases (MACE)</vt:lpstr>
      <vt:lpstr>Search resources – subject databases (business)</vt:lpstr>
      <vt:lpstr>PowerPoint Presentation</vt:lpstr>
      <vt:lpstr>Search resources</vt:lpstr>
      <vt:lpstr>PowerPoint Presentation</vt:lpstr>
      <vt:lpstr>HOW - Search Strategies.</vt:lpstr>
      <vt:lpstr>Strategy 1: Alternative search terms</vt:lpstr>
      <vt:lpstr>Strategy 1: Alternative search terms</vt:lpstr>
      <vt:lpstr>Strategy 1: Alternative search terms</vt:lpstr>
      <vt:lpstr>Planning your search</vt:lpstr>
      <vt:lpstr>Planning your search</vt:lpstr>
      <vt:lpstr>Planning your search</vt:lpstr>
      <vt:lpstr>Planning your search</vt:lpstr>
      <vt:lpstr>Planning your search</vt:lpstr>
      <vt:lpstr>PowerPoint Presentation</vt:lpstr>
      <vt:lpstr>PowerPoint Presentation</vt:lpstr>
      <vt:lpstr>Planning your search</vt:lpstr>
      <vt:lpstr>PowerPoint Presentation</vt:lpstr>
      <vt:lpstr>Planning your search</vt:lpstr>
      <vt:lpstr>PowerPoint Presentation</vt:lpstr>
      <vt:lpstr>Benefits of My Learning Essentials</vt:lpstr>
      <vt:lpstr>Drop-Ins</vt:lpstr>
      <vt:lpstr>Blackboard image</vt:lpstr>
      <vt:lpstr>Help and support</vt:lpstr>
      <vt:lpstr>PowerPoint Presentation</vt:lpstr>
      <vt:lpstr>PowerPoint Presentation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mtlsssm2</dc:creator>
  <cp:lastModifiedBy>Craig Morley</cp:lastModifiedBy>
  <cp:revision>181</cp:revision>
  <cp:lastPrinted>2017-02-14T15:43:34Z</cp:lastPrinted>
  <dcterms:created xsi:type="dcterms:W3CDTF">2013-09-05T09:17:24Z</dcterms:created>
  <dcterms:modified xsi:type="dcterms:W3CDTF">2020-02-14T13:38:23Z</dcterms:modified>
</cp:coreProperties>
</file>