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64" r:id="rId4"/>
    <p:sldMasterId id="2147483765" r:id="rId5"/>
    <p:sldMasterId id="2147483766" r:id="rId6"/>
    <p:sldMasterId id="214748376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y="6858000" cx="9144000"/>
  <p:notesSz cx="6858000" cy="9144000"/>
  <p:embeddedFontLst>
    <p:embeddedFont>
      <p:font typeface="Open Sans SemiBold"/>
      <p:regular r:id="rId39"/>
      <p:bold r:id="rId40"/>
      <p:italic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orient="horz"/>
        <p:guide pos="420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SemiBold-bold.fntdata"/><Relationship Id="rId20" Type="http://schemas.openxmlformats.org/officeDocument/2006/relationships/slide" Target="slides/slide12.xml"/><Relationship Id="rId42" Type="http://schemas.openxmlformats.org/officeDocument/2006/relationships/font" Target="fonts/OpenSansSemiBold-boldItalic.fntdata"/><Relationship Id="rId41" Type="http://schemas.openxmlformats.org/officeDocument/2006/relationships/font" Target="fonts/OpenSansSemiBold-italic.fntdata"/><Relationship Id="rId22" Type="http://schemas.openxmlformats.org/officeDocument/2006/relationships/slide" Target="slides/slide14.xml"/><Relationship Id="rId44" Type="http://schemas.openxmlformats.org/officeDocument/2006/relationships/font" Target="fonts/OpenSans-bold.fntdata"/><Relationship Id="rId21" Type="http://schemas.openxmlformats.org/officeDocument/2006/relationships/slide" Target="slides/slide13.xml"/><Relationship Id="rId43" Type="http://schemas.openxmlformats.org/officeDocument/2006/relationships/font" Target="fonts/OpenSans-regular.fntdata"/><Relationship Id="rId24" Type="http://schemas.openxmlformats.org/officeDocument/2006/relationships/slide" Target="slides/slide16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5.xml"/><Relationship Id="rId45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font" Target="fonts/OpenSansSemiBold-regular.fntdata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2" name="Google Shape;8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know your sources resource helps you to identify and understand different sources of information.</a:t>
            </a:r>
            <a:endParaRPr/>
          </a:p>
        </p:txBody>
      </p:sp>
      <p:sp>
        <p:nvSpPr>
          <p:cNvPr id="927" name="Google Shape;92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3" name="Google Shape;9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resource gives you key information on different types of information source and how you might make use of them in your own work.</a:t>
            </a:r>
            <a:endParaRPr/>
          </a:p>
        </p:txBody>
      </p:sp>
      <p:sp>
        <p:nvSpPr>
          <p:cNvPr id="934" name="Google Shape;93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0" name="Google Shape;9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Once you have identified the types of information that are useful to your project you can start thinking about where to look for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Library Search is the Library’s main search tool and often a good place to start when searching.  You can find it at www.library.manchester.ac.uk or through your My Manchester space.</a:t>
            </a:r>
            <a:endParaRPr/>
          </a:p>
        </p:txBody>
      </p:sp>
      <p:sp>
        <p:nvSpPr>
          <p:cNvPr id="949" name="Google Shape;94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7" name="Google Shape;9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find your subject guide through My Manchester or at http://subjects.library.manchester.ac.uk/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going to the databases section you can find information sources specific to different areas of your subject.</a:t>
            </a:r>
            <a:endParaRPr/>
          </a:p>
        </p:txBody>
      </p:sp>
      <p:sp>
        <p:nvSpPr>
          <p:cNvPr id="958" name="Google Shape;95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4" name="Google Shape;9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Google Scholar is a good tool when you are exploring your subject.  It returns only scholarly sources, such as journal articles and academic books.  It is difficult to narrow down your search but is a good place to start.</a:t>
            </a:r>
            <a:endParaRPr/>
          </a:p>
        </p:txBody>
      </p:sp>
      <p:sp>
        <p:nvSpPr>
          <p:cNvPr id="965" name="Google Shape;965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1" name="Google Shape;9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Google’s advanced search allows you to apply a number of conditions to your search that you can’t do with Google’s normal search tool.  When searching for reports, for example, you can limit your search to a particular domain (eg, .gov.uk) and to a particular format (eg, PDFs).  You can find Google’s advanced search options here: https://www.google.co.uk/advanced_search</a:t>
            </a:r>
            <a:endParaRPr/>
          </a:p>
        </p:txBody>
      </p:sp>
      <p:sp>
        <p:nvSpPr>
          <p:cNvPr id="972" name="Google Shape;97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find lots of useful sources of data on the Library’s data and statistics subject guide: http://subjects.library.manchester.ac.uk/data/</a:t>
            </a:r>
            <a:endParaRPr/>
          </a:p>
        </p:txBody>
      </p:sp>
      <p:sp>
        <p:nvSpPr>
          <p:cNvPr id="979" name="Google Shape;97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5" name="Google Shape;9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find a wide range of news sources on the Library’s newspapers subject guide: http://subjects.library.manchester.ac.uk/newspapers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personally find Factiva (for both UK and international publications) particularly useful, as it allows you to search carefully across an extensive range of publications.</a:t>
            </a:r>
            <a:endParaRPr/>
          </a:p>
        </p:txBody>
      </p:sp>
      <p:sp>
        <p:nvSpPr>
          <p:cNvPr id="986" name="Google Shape;986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2" name="Google Shape;9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find a wide range of news sources on the Library’s newspapers subject guide: http://subjects.library.manchester.ac.uk/newspapers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personally find Factiva (for both UK and international publications) particularly useful, as it allows you to search carefully across an extensive range of publications.</a:t>
            </a:r>
            <a:endParaRPr/>
          </a:p>
        </p:txBody>
      </p:sp>
      <p:sp>
        <p:nvSpPr>
          <p:cNvPr id="993" name="Google Shape;993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8" name="Google Shape;8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4" name="Google Shape;102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5" name="Google Shape;104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a number of ways to seek support after the session so please get in touch.</a:t>
            </a:r>
            <a:endParaRPr/>
          </a:p>
        </p:txBody>
      </p:sp>
      <p:sp>
        <p:nvSpPr>
          <p:cNvPr id="1046" name="Google Shape;1046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5" name="Google Shape;105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3" name="Google Shape;106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64" name="Google Shape;1064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3" name="Google Shape;8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the purpose of today’s session I would like you to think about the research questions you might ask on this topic.  We will use these research questions when we start looking for information.</a:t>
            </a:r>
            <a:endParaRPr/>
          </a:p>
        </p:txBody>
      </p:sp>
      <p:sp>
        <p:nvSpPr>
          <p:cNvPr id="884" name="Google Shape;88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0" name="Google Shape;8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the purpose of today’s session I would like you to think about the research questions you might ask on this topic.  We will use these research questions when we start looking for information.</a:t>
            </a:r>
            <a:endParaRPr/>
          </a:p>
        </p:txBody>
      </p:sp>
      <p:sp>
        <p:nvSpPr>
          <p:cNvPr id="891" name="Google Shape;89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Spending a little extra time considering your plan of action will save you a lot of time (and effort) in the long run.  As yourself – what information am I looking for?  What pieces of information will help you to put the patient advice leaflet together?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6" name="Google Shape;9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to the people next to you about the types of information that might be useful when researching this topic</a:t>
            </a:r>
            <a:endParaRPr/>
          </a:p>
        </p:txBody>
      </p:sp>
      <p:sp>
        <p:nvSpPr>
          <p:cNvPr id="907" name="Google Shape;90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3" name="Google Shape;9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to the people next to you about the types of information that might be useful when researching this topic</a:t>
            </a:r>
            <a:endParaRPr/>
          </a:p>
        </p:txBody>
      </p:sp>
      <p:sp>
        <p:nvSpPr>
          <p:cNvPr id="914" name="Google Shape;914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8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10" Type="http://schemas.openxmlformats.org/officeDocument/2006/relationships/image" Target="../media/image13.png"/><Relationship Id="rId9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24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Relationship Id="rId7" Type="http://schemas.openxmlformats.org/officeDocument/2006/relationships/image" Target="../media/image36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10" Type="http://schemas.openxmlformats.org/officeDocument/2006/relationships/image" Target="../media/image13.png"/><Relationship Id="rId9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2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Relationship Id="rId7" Type="http://schemas.openxmlformats.org/officeDocument/2006/relationships/image" Target="../media/image3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10" Type="http://schemas.openxmlformats.org/officeDocument/2006/relationships/image" Target="../media/image13.png"/><Relationship Id="rId9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2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3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Relationship Id="rId7" Type="http://schemas.openxmlformats.org/officeDocument/2006/relationships/image" Target="../media/image3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Relationship Id="rId3" Type="http://schemas.openxmlformats.org/officeDocument/2006/relationships/image" Target="../media/image2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10" Type="http://schemas.openxmlformats.org/officeDocument/2006/relationships/image" Target="../media/image13.png"/><Relationship Id="rId9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2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Relationship Id="rId7" Type="http://schemas.openxmlformats.org/officeDocument/2006/relationships/image" Target="../media/image3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png"/><Relationship Id="rId3" Type="http://schemas.openxmlformats.org/officeDocument/2006/relationships/image" Target="../media/image3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title="purple box shape with wavey edge"/>
          <p:cNvPicPr preferRelativeResize="0"/>
          <p:nvPr/>
        </p:nvPicPr>
        <p:blipFill rotWithShape="1">
          <a:blip r:embed="rId2">
            <a:alphaModFix/>
          </a:blip>
          <a:srcRect b="6304" l="0" r="0" t="18918"/>
          <a:stretch/>
        </p:blipFill>
        <p:spPr>
          <a:xfrm>
            <a:off x="-36511" y="-99391"/>
            <a:ext cx="5760640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186.png" id="12" name="Google Shape;12;p2" title="My Learning Essentials punk hea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9656" y="1916832"/>
            <a:ext cx="3409926" cy="49545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107504" y="2132856"/>
            <a:ext cx="5470550" cy="6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My Learning Essentials</a:t>
            </a:r>
            <a:endParaRPr b="0" i="0" sz="2000" u="none" cap="none" strike="noStrike">
              <a:solidFill>
                <a:srgbClr val="6B2D9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4" name="Google Shape;14;p2" title="University of Manchester log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910" y="202035"/>
            <a:ext cx="1832818" cy="7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167432" y="1196752"/>
            <a:ext cx="35814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DB828"/>
                </a:solidFill>
                <a:latin typeface="Arial"/>
                <a:ea typeface="Arial"/>
                <a:cs typeface="Arial"/>
                <a:sym typeface="Arial"/>
              </a:rPr>
              <a:t>The University of Manchester Library</a:t>
            </a:r>
            <a:endParaRPr b="0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 title="My Learning Essentials brand banner"/>
          <p:cNvPicPr preferRelativeResize="0"/>
          <p:nvPr/>
        </p:nvPicPr>
        <p:blipFill rotWithShape="1">
          <a:blip r:embed="rId5">
            <a:alphaModFix/>
          </a:blip>
          <a:srcRect b="0" l="5808" r="3636" t="0"/>
          <a:stretch/>
        </p:blipFill>
        <p:spPr>
          <a:xfrm>
            <a:off x="-36512" y="2996952"/>
            <a:ext cx="57099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title="blockboard catalyst award logo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70542" y="332656"/>
            <a:ext cx="2965954" cy="864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2" title="gold twitter icon"/>
          <p:cNvGrpSpPr/>
          <p:nvPr/>
        </p:nvGrpSpPr>
        <p:grpSpPr>
          <a:xfrm>
            <a:off x="179512" y="6165304"/>
            <a:ext cx="2592288" cy="390876"/>
            <a:chOff x="395536" y="1124744"/>
            <a:chExt cx="2592288" cy="390876"/>
          </a:xfrm>
        </p:grpSpPr>
        <p:sp>
          <p:nvSpPr>
            <p:cNvPr id="19" name="Google Shape;19;p2"/>
            <p:cNvSpPr/>
            <p:nvPr/>
          </p:nvSpPr>
          <p:spPr>
            <a:xfrm>
              <a:off x="827584" y="1124744"/>
              <a:ext cx="2160240" cy="390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SemiBold"/>
                <a:buNone/>
              </a:pPr>
              <a:r>
                <a:rPr lang="en-GB" sz="1800">
                  <a:solidFill>
                    <a:schemeClr val="lt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@mlemanchester</a:t>
              </a:r>
              <a:endParaRPr sz="1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20" name="Google Shape;20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5536" y="1124744"/>
              <a:ext cx="455603" cy="3696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oute_2">
  <p:cSld name="qoute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1475656" y="1988840"/>
            <a:ext cx="6264696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B5B5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B5B5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3" type="body"/>
          </p:nvPr>
        </p:nvSpPr>
        <p:spPr>
          <a:xfrm>
            <a:off x="3995936" y="5301208"/>
            <a:ext cx="35844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64" name="Google Shape;64;p11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99" y="1196752"/>
            <a:ext cx="6200775" cy="5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concepts">
  <p:cSld name="1_3 concepts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104" title="grey line"/>
          <p:cNvPicPr preferRelativeResize="0"/>
          <p:nvPr/>
        </p:nvPicPr>
        <p:blipFill rotWithShape="1">
          <a:blip r:embed="rId2">
            <a:alphaModFix/>
          </a:blip>
          <a:srcRect b="0" l="24024" r="0" t="18172"/>
          <a:stretch/>
        </p:blipFill>
        <p:spPr>
          <a:xfrm>
            <a:off x="0" y="1209040"/>
            <a:ext cx="6947248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04"/>
          <p:cNvSpPr txBox="1"/>
          <p:nvPr>
            <p:ph idx="1" type="body"/>
          </p:nvPr>
        </p:nvSpPr>
        <p:spPr>
          <a:xfrm>
            <a:off x="637220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1" name="Google Shape;721;p104"/>
          <p:cNvSpPr txBox="1"/>
          <p:nvPr>
            <p:ph idx="2" type="body"/>
          </p:nvPr>
        </p:nvSpPr>
        <p:spPr>
          <a:xfrm>
            <a:off x="61156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2" name="Google Shape;722;p104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3" name="Google Shape;723;p104"/>
          <p:cNvSpPr txBox="1"/>
          <p:nvPr>
            <p:ph idx="4" type="body"/>
          </p:nvPr>
        </p:nvSpPr>
        <p:spPr>
          <a:xfrm>
            <a:off x="349188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cepts">
  <p:cSld name="2 concepts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105" title="grey box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9013" y="2276872"/>
            <a:ext cx="3425395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05" title="purple box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549" y="2276872"/>
            <a:ext cx="3456384" cy="276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05" title="gold lin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1209040"/>
            <a:ext cx="6252299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05"/>
          <p:cNvSpPr txBox="1"/>
          <p:nvPr>
            <p:ph idx="1" type="body"/>
          </p:nvPr>
        </p:nvSpPr>
        <p:spPr>
          <a:xfrm>
            <a:off x="4963029" y="2492896"/>
            <a:ext cx="3096344" cy="2376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9" name="Google Shape;729;p105"/>
          <p:cNvSpPr txBox="1"/>
          <p:nvPr>
            <p:ph idx="2" type="body"/>
          </p:nvPr>
        </p:nvSpPr>
        <p:spPr>
          <a:xfrm>
            <a:off x="714557" y="2492896"/>
            <a:ext cx="3168352" cy="2448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30" name="Google Shape;730;p105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concepts">
  <p:cSld name="1_2 concepts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106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1209040"/>
            <a:ext cx="6252299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06"/>
          <p:cNvSpPr txBox="1"/>
          <p:nvPr>
            <p:ph idx="1" type="body"/>
          </p:nvPr>
        </p:nvSpPr>
        <p:spPr>
          <a:xfrm>
            <a:off x="4963029" y="2492896"/>
            <a:ext cx="3096344" cy="2376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34" name="Google Shape;734;p106"/>
          <p:cNvSpPr txBox="1"/>
          <p:nvPr>
            <p:ph idx="2" type="body"/>
          </p:nvPr>
        </p:nvSpPr>
        <p:spPr>
          <a:xfrm>
            <a:off x="714557" y="2492896"/>
            <a:ext cx="3168352" cy="2448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35" name="Google Shape;735;p106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rple heading gold rule">
  <p:cSld name="1_Purple heading gold rule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107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107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39" name="Google Shape;739;p107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40" name="Google Shape;740;p107" title="gold open book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188640"/>
            <a:ext cx="864096" cy="79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urple heading gold rule">
  <p:cSld name="3_Purple heading gold rule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108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08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44" name="Google Shape;74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6" y="1484784"/>
            <a:ext cx="9073008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urple heading gold rule">
  <p:cSld name="5_Purple heading gold rule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109" title="purple lin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9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urple heading gold rule">
  <p:cSld name="4_Purple heading gold rule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289229"/>
            <a:ext cx="8640960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110" title="purple lin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110"/>
          <p:cNvSpPr txBox="1"/>
          <p:nvPr>
            <p:ph idx="1" type="body"/>
          </p:nvPr>
        </p:nvSpPr>
        <p:spPr>
          <a:xfrm>
            <a:off x="179389" y="188640"/>
            <a:ext cx="7344940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urple heading gold rule">
  <p:cSld name="2_Purple heading gold rule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111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111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56" name="Google Shape;756;p111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57" name="Google Shape;757;p111" title="gold lightbulb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8395" y="188640"/>
            <a:ext cx="764073" cy="79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d list question">
  <p:cSld name="subtitled list question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112" title="1"/>
          <p:cNvGrpSpPr/>
          <p:nvPr/>
        </p:nvGrpSpPr>
        <p:grpSpPr>
          <a:xfrm>
            <a:off x="776853" y="2766827"/>
            <a:ext cx="566400" cy="590165"/>
            <a:chOff x="796833" y="2766827"/>
            <a:chExt cx="566400" cy="590165"/>
          </a:xfrm>
        </p:grpSpPr>
        <p:pic>
          <p:nvPicPr>
            <p:cNvPr id="760" name="Google Shape;760;p1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96833" y="2766827"/>
              <a:ext cx="566400" cy="5901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1" name="Google Shape;761;p112"/>
            <p:cNvSpPr txBox="1"/>
            <p:nvPr/>
          </p:nvSpPr>
          <p:spPr>
            <a:xfrm>
              <a:off x="920121" y="2852936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762" name="Google Shape;762;p112"/>
          <p:cNvGrpSpPr/>
          <p:nvPr/>
        </p:nvGrpSpPr>
        <p:grpSpPr>
          <a:xfrm>
            <a:off x="776853" y="3776414"/>
            <a:ext cx="536489" cy="558999"/>
            <a:chOff x="786204" y="3526135"/>
            <a:chExt cx="536489" cy="558999"/>
          </a:xfrm>
        </p:grpSpPr>
        <p:pic>
          <p:nvPicPr>
            <p:cNvPr id="763" name="Google Shape;763;p1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4" name="Google Shape;764;p112" title="2"/>
            <p:cNvSpPr txBox="1"/>
            <p:nvPr/>
          </p:nvSpPr>
          <p:spPr>
            <a:xfrm>
              <a:off x="892698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765" name="Google Shape;765;p112" title="3"/>
          <p:cNvGrpSpPr/>
          <p:nvPr/>
        </p:nvGrpSpPr>
        <p:grpSpPr>
          <a:xfrm>
            <a:off x="776853" y="4754835"/>
            <a:ext cx="536489" cy="558999"/>
            <a:chOff x="786204" y="3526135"/>
            <a:chExt cx="536489" cy="558999"/>
          </a:xfrm>
        </p:grpSpPr>
        <p:pic>
          <p:nvPicPr>
            <p:cNvPr id="766" name="Google Shape;766;p1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7" name="Google Shape;767;p112"/>
            <p:cNvSpPr txBox="1"/>
            <p:nvPr/>
          </p:nvSpPr>
          <p:spPr>
            <a:xfrm>
              <a:off x="892698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768" name="Google Shape;768;p112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69" name="Google Shape;769;p112"/>
          <p:cNvSpPr txBox="1"/>
          <p:nvPr>
            <p:ph idx="2" type="body"/>
          </p:nvPr>
        </p:nvSpPr>
        <p:spPr>
          <a:xfrm>
            <a:off x="674112" y="1608480"/>
            <a:ext cx="6274152" cy="865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A1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A1F7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7A1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770" name="Google Shape;770;p112" title="4"/>
          <p:cNvGrpSpPr/>
          <p:nvPr/>
        </p:nvGrpSpPr>
        <p:grpSpPr>
          <a:xfrm>
            <a:off x="776853" y="5733256"/>
            <a:ext cx="536489" cy="558999"/>
            <a:chOff x="786204" y="3526135"/>
            <a:chExt cx="536489" cy="558999"/>
          </a:xfrm>
        </p:grpSpPr>
        <p:pic>
          <p:nvPicPr>
            <p:cNvPr id="771" name="Google Shape;771;p1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2" name="Google Shape;772;p112"/>
            <p:cNvSpPr txBox="1"/>
            <p:nvPr/>
          </p:nvSpPr>
          <p:spPr>
            <a:xfrm>
              <a:off x="858212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4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773" name="Google Shape;773;p112"/>
          <p:cNvSpPr txBox="1"/>
          <p:nvPr>
            <p:ph idx="3" type="body"/>
          </p:nvPr>
        </p:nvSpPr>
        <p:spPr>
          <a:xfrm>
            <a:off x="1475656" y="4749146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74" name="Google Shape;774;p112"/>
          <p:cNvSpPr txBox="1"/>
          <p:nvPr>
            <p:ph idx="4" type="body"/>
          </p:nvPr>
        </p:nvSpPr>
        <p:spPr>
          <a:xfrm>
            <a:off x="1475656" y="3765037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75" name="Google Shape;775;p112"/>
          <p:cNvSpPr txBox="1"/>
          <p:nvPr>
            <p:ph idx="5" type="body"/>
          </p:nvPr>
        </p:nvSpPr>
        <p:spPr>
          <a:xfrm>
            <a:off x="1475656" y="5733256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76" name="Google Shape;776;p112"/>
          <p:cNvSpPr txBox="1"/>
          <p:nvPr>
            <p:ph idx="6" type="body"/>
          </p:nvPr>
        </p:nvSpPr>
        <p:spPr>
          <a:xfrm>
            <a:off x="1475656" y="2780928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rple banner white heading">
  <p:cSld name="1_purple banner white heading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13"/>
          <p:cNvSpPr txBox="1"/>
          <p:nvPr>
            <p:ph idx="1" type="body"/>
          </p:nvPr>
        </p:nvSpPr>
        <p:spPr>
          <a:xfrm>
            <a:off x="179388" y="322854"/>
            <a:ext cx="7488237" cy="585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68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79" name="Google Shape;779;p113" title="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544" y="184482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13" title="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283493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113" title="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382504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13" title="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481515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113" title="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608" y="5805264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113"/>
          <p:cNvSpPr txBox="1"/>
          <p:nvPr>
            <p:ph idx="2" type="body"/>
          </p:nvPr>
        </p:nvSpPr>
        <p:spPr>
          <a:xfrm>
            <a:off x="1187624" y="184482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85" name="Google Shape;785;p113"/>
          <p:cNvSpPr txBox="1"/>
          <p:nvPr>
            <p:ph idx="3" type="body"/>
          </p:nvPr>
        </p:nvSpPr>
        <p:spPr>
          <a:xfrm>
            <a:off x="1187624" y="283493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86" name="Google Shape;786;p113"/>
          <p:cNvSpPr txBox="1"/>
          <p:nvPr>
            <p:ph idx="4" type="body"/>
          </p:nvPr>
        </p:nvSpPr>
        <p:spPr>
          <a:xfrm>
            <a:off x="1187624" y="382504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87" name="Google Shape;787;p113"/>
          <p:cNvSpPr txBox="1"/>
          <p:nvPr>
            <p:ph idx="5" type="body"/>
          </p:nvPr>
        </p:nvSpPr>
        <p:spPr>
          <a:xfrm>
            <a:off x="1187624" y="481515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88" name="Google Shape;788;p113"/>
          <p:cNvSpPr txBox="1"/>
          <p:nvPr>
            <p:ph idx="6" type="body"/>
          </p:nvPr>
        </p:nvSpPr>
        <p:spPr>
          <a:xfrm>
            <a:off x="1187624" y="580526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cepts">
  <p:cSld name="3 concep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2" title="purple box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528" y="2600789"/>
            <a:ext cx="2664296" cy="21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2" title="grey line"/>
          <p:cNvPicPr preferRelativeResize="0"/>
          <p:nvPr/>
        </p:nvPicPr>
        <p:blipFill rotWithShape="1">
          <a:blip r:embed="rId3">
            <a:alphaModFix/>
          </a:blip>
          <a:srcRect b="0" l="24024" r="0" t="18172"/>
          <a:stretch/>
        </p:blipFill>
        <p:spPr>
          <a:xfrm>
            <a:off x="0" y="1209040"/>
            <a:ext cx="6947248" cy="5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 title="gold box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8184" y="2636912"/>
            <a:ext cx="2667600" cy="21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/>
          <p:nvPr/>
        </p:nvSpPr>
        <p:spPr>
          <a:xfrm>
            <a:off x="6305881" y="2754675"/>
            <a:ext cx="2486307" cy="1943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" name="Google Shape;70;p12" title="grey box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047" y="2636910"/>
            <a:ext cx="2667906" cy="21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637220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3347864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3" type="body"/>
          </p:nvPr>
        </p:nvSpPr>
        <p:spPr>
          <a:xfrm>
            <a:off x="395536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4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nk &amp; heading">
  <p:cSld name="1_punk &amp; heading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14"/>
          <p:cNvSpPr/>
          <p:nvPr/>
        </p:nvSpPr>
        <p:spPr>
          <a:xfrm>
            <a:off x="0" y="1062259"/>
            <a:ext cx="9144000" cy="5795741"/>
          </a:xfrm>
          <a:prstGeom prst="rect">
            <a:avLst/>
          </a:prstGeom>
          <a:solidFill>
            <a:srgbClr val="7A1F7F"/>
          </a:solidFill>
          <a:ln cap="flat" cmpd="sng" w="25400">
            <a:solidFill>
              <a:srgbClr val="7A1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1" name="Google Shape;791;p114" title="My Learning Essentials punk head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47463" y="2201739"/>
            <a:ext cx="3203849" cy="4656261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114"/>
          <p:cNvSpPr txBox="1"/>
          <p:nvPr/>
        </p:nvSpPr>
        <p:spPr>
          <a:xfrm>
            <a:off x="971600" y="0"/>
            <a:ext cx="5688632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A1F7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Tell us what you think!</a:t>
            </a:r>
            <a:endParaRPr sz="3600">
              <a:solidFill>
                <a:srgbClr val="7A1F7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793" name="Google Shape;793;p114" title="gold lightbulb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632"/>
            <a:ext cx="721338" cy="751603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114"/>
          <p:cNvSpPr/>
          <p:nvPr/>
        </p:nvSpPr>
        <p:spPr>
          <a:xfrm>
            <a:off x="539552" y="6381328"/>
            <a:ext cx="2160240" cy="39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GB" sz="1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@mlemanchester</a:t>
            </a:r>
            <a:endParaRPr sz="18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795" name="Google Shape;795;p114" title="gold twitter ico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6453336"/>
            <a:ext cx="366843" cy="297609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114"/>
          <p:cNvSpPr/>
          <p:nvPr/>
        </p:nvSpPr>
        <p:spPr>
          <a:xfrm>
            <a:off x="3203848" y="6401348"/>
            <a:ext cx="2808312" cy="39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GB" sz="1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mle@manchester.ac.uk</a:t>
            </a:r>
            <a:endParaRPr/>
          </a:p>
        </p:txBody>
      </p:sp>
      <p:pic>
        <p:nvPicPr>
          <p:cNvPr id="797" name="Google Shape;797;p114" title="gold arrow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3808" y="6381328"/>
            <a:ext cx="360040" cy="374328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14"/>
          <p:cNvSpPr/>
          <p:nvPr/>
        </p:nvSpPr>
        <p:spPr>
          <a:xfrm>
            <a:off x="825226" y="1556792"/>
            <a:ext cx="54029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have found this session engaging.</a:t>
            </a:r>
            <a:endParaRPr/>
          </a:p>
        </p:txBody>
      </p:sp>
      <p:pic>
        <p:nvPicPr>
          <p:cNvPr descr="S:\Teaching and Learning Team\Online resources\MLE\assets\icons\1.png" id="799" name="Google Shape;799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947" y="1484784"/>
            <a:ext cx="527518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114"/>
          <p:cNvSpPr/>
          <p:nvPr/>
        </p:nvSpPr>
        <p:spPr>
          <a:xfrm>
            <a:off x="825226" y="2636912"/>
            <a:ext cx="52343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 you feel more confident as a result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of what you have learned?</a:t>
            </a:r>
            <a:endParaRPr/>
          </a:p>
        </p:txBody>
      </p:sp>
      <p:pic>
        <p:nvPicPr>
          <p:cNvPr descr="S:\Teaching and Learning Team\Online resources\MLE\assets\icons\2.png" id="801" name="Google Shape;801;p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7947" y="2681161"/>
            <a:ext cx="527517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14"/>
          <p:cNvSpPr/>
          <p:nvPr/>
        </p:nvSpPr>
        <p:spPr>
          <a:xfrm>
            <a:off x="825226" y="3789040"/>
            <a:ext cx="53783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 you think this session will be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beneficial to your learning?</a:t>
            </a:r>
            <a:endParaRPr/>
          </a:p>
        </p:txBody>
      </p:sp>
      <p:pic>
        <p:nvPicPr>
          <p:cNvPr id="803" name="Google Shape;803;p114" title="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7947" y="3877538"/>
            <a:ext cx="527518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114"/>
          <p:cNvSpPr txBox="1"/>
          <p:nvPr/>
        </p:nvSpPr>
        <p:spPr>
          <a:xfrm>
            <a:off x="825226" y="5097378"/>
            <a:ext cx="52565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Will you change the way you work based on what you’ve learned?</a:t>
            </a:r>
            <a:endParaRPr/>
          </a:p>
        </p:txBody>
      </p:sp>
      <p:pic>
        <p:nvPicPr>
          <p:cNvPr id="805" name="Google Shape;805;p114" title="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7948" y="5073916"/>
            <a:ext cx="527517" cy="52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114" title="grey line"/>
          <p:cNvPicPr preferRelativeResize="0"/>
          <p:nvPr/>
        </p:nvPicPr>
        <p:blipFill rotWithShape="1">
          <a:blip r:embed="rId10">
            <a:alphaModFix/>
          </a:blip>
          <a:srcRect b="26317" l="0" r="50455" t="0"/>
          <a:stretch/>
        </p:blipFill>
        <p:spPr>
          <a:xfrm>
            <a:off x="-108520" y="980728"/>
            <a:ext cx="9252520" cy="10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115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96752" y="1196752"/>
            <a:ext cx="9144000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115"/>
          <p:cNvSpPr txBox="1"/>
          <p:nvPr>
            <p:ph idx="1" type="body"/>
          </p:nvPr>
        </p:nvSpPr>
        <p:spPr>
          <a:xfrm>
            <a:off x="179388" y="260648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810" name="Google Shape;810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3540006"/>
            <a:ext cx="1974451" cy="65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2780928"/>
            <a:ext cx="194421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5949280"/>
            <a:ext cx="194421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13" y="4309371"/>
            <a:ext cx="1944216" cy="69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1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512" y="5118193"/>
            <a:ext cx="1944216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116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116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818" name="Google Shape;818;p116" title="gold line"/>
          <p:cNvCxnSpPr/>
          <p:nvPr/>
        </p:nvCxnSpPr>
        <p:spPr>
          <a:xfrm>
            <a:off x="2987824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9" name="Google Shape;819;p116" title="gold line"/>
          <p:cNvCxnSpPr/>
          <p:nvPr/>
        </p:nvCxnSpPr>
        <p:spPr>
          <a:xfrm>
            <a:off x="6156176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0" name="Google Shape;820;p116" title="ywllow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1" name="Google Shape;821;p116"/>
          <p:cNvSpPr txBox="1"/>
          <p:nvPr>
            <p:ph idx="2" type="body"/>
          </p:nvPr>
        </p:nvSpPr>
        <p:spPr>
          <a:xfrm>
            <a:off x="144016" y="155679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22" name="Google Shape;822;p116"/>
          <p:cNvSpPr txBox="1"/>
          <p:nvPr>
            <p:ph idx="3" type="body"/>
          </p:nvPr>
        </p:nvSpPr>
        <p:spPr>
          <a:xfrm>
            <a:off x="3059832" y="155679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23" name="Google Shape;823;p116"/>
          <p:cNvSpPr txBox="1"/>
          <p:nvPr>
            <p:ph idx="4" type="body"/>
          </p:nvPr>
        </p:nvSpPr>
        <p:spPr>
          <a:xfrm>
            <a:off x="6228184" y="155679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24" name="Google Shape;824;p116"/>
          <p:cNvSpPr txBox="1"/>
          <p:nvPr>
            <p:ph idx="5" type="body"/>
          </p:nvPr>
        </p:nvSpPr>
        <p:spPr>
          <a:xfrm>
            <a:off x="179512" y="407707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25" name="Google Shape;825;p116"/>
          <p:cNvSpPr txBox="1"/>
          <p:nvPr>
            <p:ph idx="6" type="body"/>
          </p:nvPr>
        </p:nvSpPr>
        <p:spPr>
          <a:xfrm>
            <a:off x="3095328" y="407707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26" name="Google Shape;826;p116"/>
          <p:cNvSpPr txBox="1"/>
          <p:nvPr>
            <p:ph idx="7" type="body"/>
          </p:nvPr>
        </p:nvSpPr>
        <p:spPr>
          <a:xfrm>
            <a:off x="6263680" y="407707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117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117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830" name="Google Shape;830;p117" title="teal line"/>
          <p:cNvCxnSpPr/>
          <p:nvPr/>
        </p:nvCxnSpPr>
        <p:spPr>
          <a:xfrm>
            <a:off x="2987824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1" name="Google Shape;831;p117" title="teal line"/>
          <p:cNvCxnSpPr/>
          <p:nvPr/>
        </p:nvCxnSpPr>
        <p:spPr>
          <a:xfrm>
            <a:off x="6156176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2" name="Google Shape;832;p117" title="teal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3" name="Google Shape;833;p117"/>
          <p:cNvSpPr txBox="1"/>
          <p:nvPr>
            <p:ph idx="2" type="body"/>
          </p:nvPr>
        </p:nvSpPr>
        <p:spPr>
          <a:xfrm>
            <a:off x="144016" y="155679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4" name="Google Shape;834;p117"/>
          <p:cNvSpPr txBox="1"/>
          <p:nvPr>
            <p:ph idx="3" type="body"/>
          </p:nvPr>
        </p:nvSpPr>
        <p:spPr>
          <a:xfrm>
            <a:off x="3059832" y="155679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5" name="Google Shape;835;p117"/>
          <p:cNvSpPr txBox="1"/>
          <p:nvPr>
            <p:ph idx="4" type="body"/>
          </p:nvPr>
        </p:nvSpPr>
        <p:spPr>
          <a:xfrm>
            <a:off x="6228184" y="155679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6" name="Google Shape;836;p117"/>
          <p:cNvSpPr txBox="1"/>
          <p:nvPr>
            <p:ph idx="5" type="body"/>
          </p:nvPr>
        </p:nvSpPr>
        <p:spPr>
          <a:xfrm>
            <a:off x="179512" y="407707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7" name="Google Shape;837;p117"/>
          <p:cNvSpPr txBox="1"/>
          <p:nvPr>
            <p:ph idx="6" type="body"/>
          </p:nvPr>
        </p:nvSpPr>
        <p:spPr>
          <a:xfrm>
            <a:off x="3095328" y="407707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8" name="Google Shape;838;p117"/>
          <p:cNvSpPr txBox="1"/>
          <p:nvPr>
            <p:ph idx="7" type="body"/>
          </p:nvPr>
        </p:nvSpPr>
        <p:spPr>
          <a:xfrm>
            <a:off x="6263680" y="407707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">
  <p:cSld name="7_Blank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Google Shape;84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118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842" name="Google Shape;842;p118" title="gold line"/>
          <p:cNvCxnSpPr/>
          <p:nvPr/>
        </p:nvCxnSpPr>
        <p:spPr>
          <a:xfrm>
            <a:off x="4572000" y="1628528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3" name="Google Shape;843;p118" title="gold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4" name="Google Shape;844;p118"/>
          <p:cNvSpPr txBox="1"/>
          <p:nvPr>
            <p:ph idx="2" type="body"/>
          </p:nvPr>
        </p:nvSpPr>
        <p:spPr>
          <a:xfrm>
            <a:off x="251520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45" name="Google Shape;845;p118"/>
          <p:cNvSpPr txBox="1"/>
          <p:nvPr>
            <p:ph idx="3" type="body"/>
          </p:nvPr>
        </p:nvSpPr>
        <p:spPr>
          <a:xfrm>
            <a:off x="4716016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46" name="Google Shape;846;p118"/>
          <p:cNvSpPr txBox="1"/>
          <p:nvPr>
            <p:ph idx="4" type="body"/>
          </p:nvPr>
        </p:nvSpPr>
        <p:spPr>
          <a:xfrm>
            <a:off x="251520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47" name="Google Shape;847;p118"/>
          <p:cNvSpPr txBox="1"/>
          <p:nvPr>
            <p:ph idx="5" type="body"/>
          </p:nvPr>
        </p:nvSpPr>
        <p:spPr>
          <a:xfrm>
            <a:off x="4716016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lank">
  <p:cSld name="8_Blank"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19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851" name="Google Shape;851;p119" title="teal line"/>
          <p:cNvCxnSpPr/>
          <p:nvPr/>
        </p:nvCxnSpPr>
        <p:spPr>
          <a:xfrm>
            <a:off x="4572000" y="1628528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2" name="Google Shape;852;p119" title="teal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3" name="Google Shape;853;p119"/>
          <p:cNvSpPr txBox="1"/>
          <p:nvPr>
            <p:ph idx="2" type="body"/>
          </p:nvPr>
        </p:nvSpPr>
        <p:spPr>
          <a:xfrm>
            <a:off x="251520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54" name="Google Shape;854;p119"/>
          <p:cNvSpPr txBox="1"/>
          <p:nvPr>
            <p:ph idx="3" type="body"/>
          </p:nvPr>
        </p:nvSpPr>
        <p:spPr>
          <a:xfrm>
            <a:off x="4716016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55" name="Google Shape;855;p119"/>
          <p:cNvSpPr txBox="1"/>
          <p:nvPr>
            <p:ph idx="4" type="body"/>
          </p:nvPr>
        </p:nvSpPr>
        <p:spPr>
          <a:xfrm>
            <a:off x="251520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56" name="Google Shape;856;p119"/>
          <p:cNvSpPr txBox="1"/>
          <p:nvPr>
            <p:ph idx="5" type="body"/>
          </p:nvPr>
        </p:nvSpPr>
        <p:spPr>
          <a:xfrm>
            <a:off x="4716016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20"/>
          <p:cNvSpPr txBox="1"/>
          <p:nvPr>
            <p:ph type="title"/>
          </p:nvPr>
        </p:nvSpPr>
        <p:spPr>
          <a:xfrm>
            <a:off x="179388" y="190800"/>
            <a:ext cx="8229600" cy="71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en Sans SemiBold"/>
              <a:buNone/>
              <a:defRPr b="0" i="0" sz="2800" u="none" cap="none" strike="noStrik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59" name="Google Shape;859;p120"/>
          <p:cNvPicPr preferRelativeResize="0"/>
          <p:nvPr/>
        </p:nvPicPr>
        <p:blipFill rotWithShape="1">
          <a:blip r:embed="rId2">
            <a:alphaModFix/>
          </a:blip>
          <a:srcRect b="-126447" l="0" r="43884" t="-146577"/>
          <a:stretch/>
        </p:blipFill>
        <p:spPr>
          <a:xfrm>
            <a:off x="-108520" y="790113"/>
            <a:ext cx="5131293" cy="30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concepts">
  <p:cSld name="1_3 concep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3" title="grey line"/>
          <p:cNvPicPr preferRelativeResize="0"/>
          <p:nvPr/>
        </p:nvPicPr>
        <p:blipFill rotWithShape="1">
          <a:blip r:embed="rId2">
            <a:alphaModFix/>
          </a:blip>
          <a:srcRect b="0" l="24024" r="0" t="18172"/>
          <a:stretch/>
        </p:blipFill>
        <p:spPr>
          <a:xfrm>
            <a:off x="0" y="1209040"/>
            <a:ext cx="6947248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637220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2" type="body"/>
          </p:nvPr>
        </p:nvSpPr>
        <p:spPr>
          <a:xfrm>
            <a:off x="61156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4" type="body"/>
          </p:nvPr>
        </p:nvSpPr>
        <p:spPr>
          <a:xfrm>
            <a:off x="349188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cepts">
  <p:cSld name="2 concep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 title="grey box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9013" y="2276872"/>
            <a:ext cx="3425395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title="purple box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549" y="2276872"/>
            <a:ext cx="3456384" cy="276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 title="gold lin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1209040"/>
            <a:ext cx="6252299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4963029" y="2492896"/>
            <a:ext cx="3096344" cy="2376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714557" y="2492896"/>
            <a:ext cx="3168352" cy="2448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concepts">
  <p:cSld name="1_2 concep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1209040"/>
            <a:ext cx="6252299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4963029" y="2492896"/>
            <a:ext cx="3096344" cy="2376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2" type="body"/>
          </p:nvPr>
        </p:nvSpPr>
        <p:spPr>
          <a:xfrm>
            <a:off x="714557" y="2492896"/>
            <a:ext cx="3168352" cy="2448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rple heading gold rule">
  <p:cSld name="1_Purple heading gold rul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97" name="Google Shape;97;p16" title="gold open book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188640"/>
            <a:ext cx="864096" cy="79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urple heading gold rule">
  <p:cSld name="3_Purple heading gold ru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6" y="1484784"/>
            <a:ext cx="9073008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urple heading gold rule">
  <p:cSld name="5_Purple heading gold ru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 title="purple lin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urple heading gold rule">
  <p:cSld name="4_Purple heading gold ru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289229"/>
            <a:ext cx="8640960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title="purple lin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179389" y="188640"/>
            <a:ext cx="7344940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urple heading gold rule">
  <p:cSld name="2_Purple heading gold rul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14" name="Google Shape;114;p20" title="gold lightbulb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8395" y="188640"/>
            <a:ext cx="764073" cy="79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heading gold rule">
  <p:cSld name="Purple heading gold ru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9" y="1196752"/>
            <a:ext cx="7640845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d list question">
  <p:cSld name="subtitled list ques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21" title="1"/>
          <p:cNvGrpSpPr/>
          <p:nvPr/>
        </p:nvGrpSpPr>
        <p:grpSpPr>
          <a:xfrm>
            <a:off x="776853" y="2766827"/>
            <a:ext cx="566400" cy="590165"/>
            <a:chOff x="796833" y="2766827"/>
            <a:chExt cx="566400" cy="590165"/>
          </a:xfrm>
        </p:grpSpPr>
        <p:pic>
          <p:nvPicPr>
            <p:cNvPr id="117" name="Google Shape;117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96833" y="2766827"/>
              <a:ext cx="566400" cy="5901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1"/>
            <p:cNvSpPr txBox="1"/>
            <p:nvPr/>
          </p:nvSpPr>
          <p:spPr>
            <a:xfrm>
              <a:off x="920121" y="2852936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19" name="Google Shape;119;p21"/>
          <p:cNvGrpSpPr/>
          <p:nvPr/>
        </p:nvGrpSpPr>
        <p:grpSpPr>
          <a:xfrm>
            <a:off x="776853" y="3776414"/>
            <a:ext cx="536489" cy="558999"/>
            <a:chOff x="786204" y="3526135"/>
            <a:chExt cx="536489" cy="558999"/>
          </a:xfrm>
        </p:grpSpPr>
        <p:pic>
          <p:nvPicPr>
            <p:cNvPr id="120" name="Google Shape;120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21" title="2"/>
            <p:cNvSpPr txBox="1"/>
            <p:nvPr/>
          </p:nvSpPr>
          <p:spPr>
            <a:xfrm>
              <a:off x="892698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22" name="Google Shape;122;p21" title="3"/>
          <p:cNvGrpSpPr/>
          <p:nvPr/>
        </p:nvGrpSpPr>
        <p:grpSpPr>
          <a:xfrm>
            <a:off x="776853" y="4754835"/>
            <a:ext cx="536489" cy="558999"/>
            <a:chOff x="786204" y="3526135"/>
            <a:chExt cx="536489" cy="558999"/>
          </a:xfrm>
        </p:grpSpPr>
        <p:pic>
          <p:nvPicPr>
            <p:cNvPr id="123" name="Google Shape;123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1"/>
            <p:cNvSpPr txBox="1"/>
            <p:nvPr/>
          </p:nvSpPr>
          <p:spPr>
            <a:xfrm>
              <a:off x="892698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2" type="body"/>
          </p:nvPr>
        </p:nvSpPr>
        <p:spPr>
          <a:xfrm>
            <a:off x="674112" y="1608480"/>
            <a:ext cx="6274152" cy="865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A1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A1F7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7A1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127" name="Google Shape;127;p21" title="4"/>
          <p:cNvGrpSpPr/>
          <p:nvPr/>
        </p:nvGrpSpPr>
        <p:grpSpPr>
          <a:xfrm>
            <a:off x="776853" y="5733256"/>
            <a:ext cx="536489" cy="558999"/>
            <a:chOff x="786204" y="3526135"/>
            <a:chExt cx="536489" cy="558999"/>
          </a:xfrm>
        </p:grpSpPr>
        <p:pic>
          <p:nvPicPr>
            <p:cNvPr id="128" name="Google Shape;128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1"/>
            <p:cNvSpPr txBox="1"/>
            <p:nvPr/>
          </p:nvSpPr>
          <p:spPr>
            <a:xfrm>
              <a:off x="858212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4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30" name="Google Shape;130;p21"/>
          <p:cNvSpPr txBox="1"/>
          <p:nvPr>
            <p:ph idx="3" type="body"/>
          </p:nvPr>
        </p:nvSpPr>
        <p:spPr>
          <a:xfrm>
            <a:off x="1475656" y="4749146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4" type="body"/>
          </p:nvPr>
        </p:nvSpPr>
        <p:spPr>
          <a:xfrm>
            <a:off x="1475656" y="3765037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2" name="Google Shape;132;p21"/>
          <p:cNvSpPr txBox="1"/>
          <p:nvPr>
            <p:ph idx="5" type="body"/>
          </p:nvPr>
        </p:nvSpPr>
        <p:spPr>
          <a:xfrm>
            <a:off x="1475656" y="5733256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6" type="body"/>
          </p:nvPr>
        </p:nvSpPr>
        <p:spPr>
          <a:xfrm>
            <a:off x="1475656" y="2780928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anner white heading">
  <p:cSld name="purple banner white heading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0919" y="2075259"/>
            <a:ext cx="3309937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2">
              <a:alpha val="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179388" y="322854"/>
            <a:ext cx="7488237" cy="585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68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rple banner white heading">
  <p:cSld name="1_purple banner white heading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179388" y="322854"/>
            <a:ext cx="7488237" cy="585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68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40" name="Google Shape;140;p23" title="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544" y="184482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 title="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283493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 title="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382504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 title="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481515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 title="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608" y="5805264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>
            <p:ph idx="2" type="body"/>
          </p:nvPr>
        </p:nvSpPr>
        <p:spPr>
          <a:xfrm>
            <a:off x="1187624" y="184482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3" type="body"/>
          </p:nvPr>
        </p:nvSpPr>
        <p:spPr>
          <a:xfrm>
            <a:off x="1187624" y="283493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4" type="body"/>
          </p:nvPr>
        </p:nvSpPr>
        <p:spPr>
          <a:xfrm>
            <a:off x="1187624" y="382504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5" type="body"/>
          </p:nvPr>
        </p:nvSpPr>
        <p:spPr>
          <a:xfrm>
            <a:off x="1187624" y="481515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6" type="body"/>
          </p:nvPr>
        </p:nvSpPr>
        <p:spPr>
          <a:xfrm>
            <a:off x="1187624" y="580526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nk &amp; heading">
  <p:cSld name="1_punk &amp; heading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1062259"/>
            <a:ext cx="9144000" cy="5795741"/>
          </a:xfrm>
          <a:prstGeom prst="rect">
            <a:avLst/>
          </a:prstGeom>
          <a:solidFill>
            <a:srgbClr val="7A1F7F"/>
          </a:solidFill>
          <a:ln cap="flat" cmpd="sng" w="25400">
            <a:solidFill>
              <a:srgbClr val="7A1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2" name="Google Shape;152;p24" title="My Learning Essentials punk head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47463" y="2201739"/>
            <a:ext cx="3203849" cy="465626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971600" y="0"/>
            <a:ext cx="5688632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A1F7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Tell us what you think!</a:t>
            </a:r>
            <a:endParaRPr sz="3600">
              <a:solidFill>
                <a:srgbClr val="7A1F7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54" name="Google Shape;154;p24" title="gold lightbulb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632"/>
            <a:ext cx="721338" cy="75160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/>
          <p:nvPr/>
        </p:nvSpPr>
        <p:spPr>
          <a:xfrm>
            <a:off x="539552" y="6381328"/>
            <a:ext cx="2160240" cy="39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GB" sz="1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@mlemanchester</a:t>
            </a:r>
            <a:endParaRPr sz="1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56" name="Google Shape;156;p24" title="gold twitter ico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6453336"/>
            <a:ext cx="366843" cy="297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/>
          <p:nvPr/>
        </p:nvSpPr>
        <p:spPr>
          <a:xfrm>
            <a:off x="3203848" y="6401348"/>
            <a:ext cx="2808312" cy="39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GB" sz="1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mle@manchester.ac.uk</a:t>
            </a:r>
            <a:endParaRPr/>
          </a:p>
        </p:txBody>
      </p:sp>
      <p:pic>
        <p:nvPicPr>
          <p:cNvPr id="158" name="Google Shape;158;p24" title="gold arrow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3808" y="6381328"/>
            <a:ext cx="360040" cy="374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/>
          <p:nvPr/>
        </p:nvSpPr>
        <p:spPr>
          <a:xfrm>
            <a:off x="825226" y="1556792"/>
            <a:ext cx="54029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have found this session engaging.</a:t>
            </a:r>
            <a:endParaRPr/>
          </a:p>
        </p:txBody>
      </p:sp>
      <p:pic>
        <p:nvPicPr>
          <p:cNvPr descr="S:\Teaching and Learning Team\Online resources\MLE\assets\icons\1.png" id="160" name="Google Shape;16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947" y="1484784"/>
            <a:ext cx="527518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/>
          <p:nvPr/>
        </p:nvSpPr>
        <p:spPr>
          <a:xfrm>
            <a:off x="825226" y="2636912"/>
            <a:ext cx="52343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 you feel more confident as a result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of what you have learned?</a:t>
            </a:r>
            <a:endParaRPr/>
          </a:p>
        </p:txBody>
      </p:sp>
      <p:pic>
        <p:nvPicPr>
          <p:cNvPr descr="S:\Teaching and Learning Team\Online resources\MLE\assets\icons\2.png" id="162" name="Google Shape;16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7947" y="2681161"/>
            <a:ext cx="527517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/>
          <p:nvPr/>
        </p:nvSpPr>
        <p:spPr>
          <a:xfrm>
            <a:off x="825226" y="3789040"/>
            <a:ext cx="53783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 you think this session will be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beneficial to your learning?</a:t>
            </a:r>
            <a:endParaRPr/>
          </a:p>
        </p:txBody>
      </p:sp>
      <p:pic>
        <p:nvPicPr>
          <p:cNvPr id="164" name="Google Shape;164;p24" title="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7947" y="3877538"/>
            <a:ext cx="527518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825226" y="5097378"/>
            <a:ext cx="52565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Will you change the way you work based on what you’ve learned?</a:t>
            </a:r>
            <a:endParaRPr/>
          </a:p>
        </p:txBody>
      </p:sp>
      <p:pic>
        <p:nvPicPr>
          <p:cNvPr id="166" name="Google Shape;166;p24" title="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7948" y="5073916"/>
            <a:ext cx="527517" cy="52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title="grey line"/>
          <p:cNvPicPr preferRelativeResize="0"/>
          <p:nvPr/>
        </p:nvPicPr>
        <p:blipFill rotWithShape="1">
          <a:blip r:embed="rId10">
            <a:alphaModFix/>
          </a:blip>
          <a:srcRect b="26317" l="0" r="50455" t="0"/>
          <a:stretch/>
        </p:blipFill>
        <p:spPr>
          <a:xfrm>
            <a:off x="-108520" y="980728"/>
            <a:ext cx="9252520" cy="10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5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96752" y="1196752"/>
            <a:ext cx="9144000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179388" y="260648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3540006"/>
            <a:ext cx="1974451" cy="65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2780928"/>
            <a:ext cx="194421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5949280"/>
            <a:ext cx="194421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13" y="4309371"/>
            <a:ext cx="1944216" cy="69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512" y="5118193"/>
            <a:ext cx="1944216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179" name="Google Shape;179;p26" title="gold line"/>
          <p:cNvCxnSpPr/>
          <p:nvPr/>
        </p:nvCxnSpPr>
        <p:spPr>
          <a:xfrm>
            <a:off x="2987824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26" title="gold line"/>
          <p:cNvCxnSpPr/>
          <p:nvPr/>
        </p:nvCxnSpPr>
        <p:spPr>
          <a:xfrm>
            <a:off x="6156176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26" title="ywllow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26"/>
          <p:cNvSpPr txBox="1"/>
          <p:nvPr>
            <p:ph idx="2" type="body"/>
          </p:nvPr>
        </p:nvSpPr>
        <p:spPr>
          <a:xfrm>
            <a:off x="144016" y="155679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3" name="Google Shape;183;p26"/>
          <p:cNvSpPr txBox="1"/>
          <p:nvPr>
            <p:ph idx="3" type="body"/>
          </p:nvPr>
        </p:nvSpPr>
        <p:spPr>
          <a:xfrm>
            <a:off x="3059832" y="155679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4" name="Google Shape;184;p26"/>
          <p:cNvSpPr txBox="1"/>
          <p:nvPr>
            <p:ph idx="4" type="body"/>
          </p:nvPr>
        </p:nvSpPr>
        <p:spPr>
          <a:xfrm>
            <a:off x="6228184" y="155679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5" name="Google Shape;185;p26"/>
          <p:cNvSpPr txBox="1"/>
          <p:nvPr>
            <p:ph idx="5" type="body"/>
          </p:nvPr>
        </p:nvSpPr>
        <p:spPr>
          <a:xfrm>
            <a:off x="179512" y="407707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6" name="Google Shape;186;p26"/>
          <p:cNvSpPr txBox="1"/>
          <p:nvPr>
            <p:ph idx="6" type="body"/>
          </p:nvPr>
        </p:nvSpPr>
        <p:spPr>
          <a:xfrm>
            <a:off x="3095328" y="407707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7" name="Google Shape;187;p26"/>
          <p:cNvSpPr txBox="1"/>
          <p:nvPr>
            <p:ph idx="7" type="body"/>
          </p:nvPr>
        </p:nvSpPr>
        <p:spPr>
          <a:xfrm>
            <a:off x="6263680" y="407707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191" name="Google Shape;191;p27" title="teal line"/>
          <p:cNvCxnSpPr/>
          <p:nvPr/>
        </p:nvCxnSpPr>
        <p:spPr>
          <a:xfrm>
            <a:off x="2987824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27" title="teal line"/>
          <p:cNvCxnSpPr/>
          <p:nvPr/>
        </p:nvCxnSpPr>
        <p:spPr>
          <a:xfrm>
            <a:off x="6156176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27" title="teal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27"/>
          <p:cNvSpPr txBox="1"/>
          <p:nvPr>
            <p:ph idx="2" type="body"/>
          </p:nvPr>
        </p:nvSpPr>
        <p:spPr>
          <a:xfrm>
            <a:off x="144016" y="155679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5" name="Google Shape;195;p27"/>
          <p:cNvSpPr txBox="1"/>
          <p:nvPr>
            <p:ph idx="3" type="body"/>
          </p:nvPr>
        </p:nvSpPr>
        <p:spPr>
          <a:xfrm>
            <a:off x="3059832" y="155679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6" name="Google Shape;196;p27"/>
          <p:cNvSpPr txBox="1"/>
          <p:nvPr>
            <p:ph idx="4" type="body"/>
          </p:nvPr>
        </p:nvSpPr>
        <p:spPr>
          <a:xfrm>
            <a:off x="6228184" y="155679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7" name="Google Shape;197;p27"/>
          <p:cNvSpPr txBox="1"/>
          <p:nvPr>
            <p:ph idx="5" type="body"/>
          </p:nvPr>
        </p:nvSpPr>
        <p:spPr>
          <a:xfrm>
            <a:off x="179512" y="407707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8" name="Google Shape;198;p27"/>
          <p:cNvSpPr txBox="1"/>
          <p:nvPr>
            <p:ph idx="6" type="body"/>
          </p:nvPr>
        </p:nvSpPr>
        <p:spPr>
          <a:xfrm>
            <a:off x="3095328" y="407707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9" name="Google Shape;199;p27"/>
          <p:cNvSpPr txBox="1"/>
          <p:nvPr>
            <p:ph idx="7" type="body"/>
          </p:nvPr>
        </p:nvSpPr>
        <p:spPr>
          <a:xfrm>
            <a:off x="6263680" y="407707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">
  <p:cSld name="7_Blank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203" name="Google Shape;203;p28" title="gold line"/>
          <p:cNvCxnSpPr/>
          <p:nvPr/>
        </p:nvCxnSpPr>
        <p:spPr>
          <a:xfrm>
            <a:off x="4572000" y="1628528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28" title="gold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28"/>
          <p:cNvSpPr txBox="1"/>
          <p:nvPr>
            <p:ph idx="2" type="body"/>
          </p:nvPr>
        </p:nvSpPr>
        <p:spPr>
          <a:xfrm>
            <a:off x="251520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6" name="Google Shape;206;p28"/>
          <p:cNvSpPr txBox="1"/>
          <p:nvPr>
            <p:ph idx="3" type="body"/>
          </p:nvPr>
        </p:nvSpPr>
        <p:spPr>
          <a:xfrm>
            <a:off x="4716016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7" name="Google Shape;207;p28"/>
          <p:cNvSpPr txBox="1"/>
          <p:nvPr>
            <p:ph idx="4" type="body"/>
          </p:nvPr>
        </p:nvSpPr>
        <p:spPr>
          <a:xfrm>
            <a:off x="251520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8" name="Google Shape;208;p28"/>
          <p:cNvSpPr txBox="1"/>
          <p:nvPr>
            <p:ph idx="5" type="body"/>
          </p:nvPr>
        </p:nvSpPr>
        <p:spPr>
          <a:xfrm>
            <a:off x="4716016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lank">
  <p:cSld name="8_Blank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212" name="Google Shape;212;p29" title="teal line"/>
          <p:cNvCxnSpPr/>
          <p:nvPr/>
        </p:nvCxnSpPr>
        <p:spPr>
          <a:xfrm>
            <a:off x="4572000" y="1628528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29" title="teal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29"/>
          <p:cNvSpPr txBox="1"/>
          <p:nvPr>
            <p:ph idx="2" type="body"/>
          </p:nvPr>
        </p:nvSpPr>
        <p:spPr>
          <a:xfrm>
            <a:off x="251520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5" name="Google Shape;215;p29"/>
          <p:cNvSpPr txBox="1"/>
          <p:nvPr>
            <p:ph idx="3" type="body"/>
          </p:nvPr>
        </p:nvSpPr>
        <p:spPr>
          <a:xfrm>
            <a:off x="4716016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6" name="Google Shape;216;p29"/>
          <p:cNvSpPr txBox="1"/>
          <p:nvPr>
            <p:ph idx="4" type="body"/>
          </p:nvPr>
        </p:nvSpPr>
        <p:spPr>
          <a:xfrm>
            <a:off x="251520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5" type="body"/>
          </p:nvPr>
        </p:nvSpPr>
        <p:spPr>
          <a:xfrm>
            <a:off x="4716016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heading grey rule">
  <p:cSld name="Purple heading grey rule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1" title="grey line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2" name="Google Shape;222;p31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heading grey rule">
  <p:cSld name="Purple heading grey ru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 title="grey line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heading grey rule">
  <p:cSld name="1_Purple heading grey rule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2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2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nk &amp; heading">
  <p:cSld name="1_punk &amp; heading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>
            <a:off x="0" y="1062259"/>
            <a:ext cx="9144000" cy="5795741"/>
          </a:xfrm>
          <a:prstGeom prst="rect">
            <a:avLst/>
          </a:prstGeom>
          <a:solidFill>
            <a:srgbClr val="7A1F7F"/>
          </a:solidFill>
          <a:ln cap="flat" cmpd="sng" w="25400">
            <a:solidFill>
              <a:srgbClr val="7A1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p33" title="My Learning Essentials punk head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47463" y="2201739"/>
            <a:ext cx="3203849" cy="465626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/>
        </p:nvSpPr>
        <p:spPr>
          <a:xfrm>
            <a:off x="971600" y="0"/>
            <a:ext cx="5688632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A1F7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Tell us what you think!</a:t>
            </a:r>
            <a:endParaRPr sz="3600">
              <a:solidFill>
                <a:srgbClr val="7A1F7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31" name="Google Shape;231;p33" title="gold lightbulb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632"/>
            <a:ext cx="721338" cy="75160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/>
          <p:nvPr/>
        </p:nvSpPr>
        <p:spPr>
          <a:xfrm>
            <a:off x="539552" y="6381328"/>
            <a:ext cx="2160240" cy="39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GB" sz="1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@mlemanchester</a:t>
            </a:r>
            <a:endParaRPr sz="1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33" name="Google Shape;233;p33" title="gold twitter ico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6453336"/>
            <a:ext cx="366843" cy="29760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/>
          <p:nvPr/>
        </p:nvSpPr>
        <p:spPr>
          <a:xfrm>
            <a:off x="3203848" y="6401348"/>
            <a:ext cx="2808312" cy="39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None/>
            </a:pPr>
            <a:r>
              <a:rPr lang="en-GB" sz="1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mle@manchester.ac.uk</a:t>
            </a:r>
            <a:endParaRPr/>
          </a:p>
        </p:txBody>
      </p:sp>
      <p:pic>
        <p:nvPicPr>
          <p:cNvPr id="235" name="Google Shape;235;p33" title="gold arrow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3808" y="6381328"/>
            <a:ext cx="360040" cy="37432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/>
          <p:nvPr/>
        </p:nvSpPr>
        <p:spPr>
          <a:xfrm>
            <a:off x="825226" y="1556792"/>
            <a:ext cx="54029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 have found this session engaging.</a:t>
            </a:r>
            <a:endParaRPr/>
          </a:p>
        </p:txBody>
      </p:sp>
      <p:pic>
        <p:nvPicPr>
          <p:cNvPr descr="S:\Teaching and Learning Team\Online resources\MLE\assets\icons\1.png" id="237" name="Google Shape;237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947" y="1484784"/>
            <a:ext cx="527518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3"/>
          <p:cNvSpPr/>
          <p:nvPr/>
        </p:nvSpPr>
        <p:spPr>
          <a:xfrm>
            <a:off x="825226" y="2636912"/>
            <a:ext cx="52343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 you feel more confident as a result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 what you have learned?</a:t>
            </a:r>
            <a:endParaRPr/>
          </a:p>
        </p:txBody>
      </p:sp>
      <p:pic>
        <p:nvPicPr>
          <p:cNvPr descr="S:\Teaching and Learning Team\Online resources\MLE\assets\icons\2.png" id="239" name="Google Shape;239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7947" y="2681161"/>
            <a:ext cx="527517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>
            <a:off x="825226" y="3789040"/>
            <a:ext cx="53783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 you think this session will be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beneficial to your learning?</a:t>
            </a:r>
            <a:endParaRPr/>
          </a:p>
        </p:txBody>
      </p:sp>
      <p:pic>
        <p:nvPicPr>
          <p:cNvPr id="241" name="Google Shape;241;p33" title="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7947" y="3877538"/>
            <a:ext cx="527518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825226" y="5097378"/>
            <a:ext cx="52565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Will you change the way you work based on what you’ve learned?</a:t>
            </a:r>
            <a:endParaRPr/>
          </a:p>
        </p:txBody>
      </p:sp>
      <p:pic>
        <p:nvPicPr>
          <p:cNvPr id="243" name="Google Shape;243;p33" title="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7948" y="5073916"/>
            <a:ext cx="527517" cy="52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 title="grey line"/>
          <p:cNvPicPr preferRelativeResize="0"/>
          <p:nvPr/>
        </p:nvPicPr>
        <p:blipFill rotWithShape="1">
          <a:blip r:embed="rId10">
            <a:alphaModFix/>
          </a:blip>
          <a:srcRect b="26317" l="0" r="50455" t="0"/>
          <a:stretch/>
        </p:blipFill>
        <p:spPr>
          <a:xfrm>
            <a:off x="-108520" y="980728"/>
            <a:ext cx="9252520" cy="10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4" title="purple box shape with wavey edge"/>
          <p:cNvPicPr preferRelativeResize="0"/>
          <p:nvPr/>
        </p:nvPicPr>
        <p:blipFill rotWithShape="1">
          <a:blip r:embed="rId2">
            <a:alphaModFix/>
          </a:blip>
          <a:srcRect b="6304" l="0" r="0" t="18918"/>
          <a:stretch/>
        </p:blipFill>
        <p:spPr>
          <a:xfrm>
            <a:off x="-36511" y="-99391"/>
            <a:ext cx="5760640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186.png" id="247" name="Google Shape;247;p34" title="My Learning Essentials punk hea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9656" y="1916832"/>
            <a:ext cx="3409926" cy="495456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/>
        </p:nvSpPr>
        <p:spPr>
          <a:xfrm>
            <a:off x="107504" y="2132856"/>
            <a:ext cx="5470550" cy="6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My Learning Essentials</a:t>
            </a:r>
            <a:endParaRPr b="0" sz="2000">
              <a:solidFill>
                <a:srgbClr val="6B2D9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49" name="Google Shape;249;p34" title="University of Manchester log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910" y="202035"/>
            <a:ext cx="1832818" cy="7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/>
        </p:nvSpPr>
        <p:spPr>
          <a:xfrm>
            <a:off x="167432" y="1196752"/>
            <a:ext cx="34579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rgbClr val="FDB828"/>
                </a:solidFill>
                <a:latin typeface="Arial"/>
                <a:ea typeface="Arial"/>
                <a:cs typeface="Arial"/>
                <a:sym typeface="Arial"/>
              </a:rPr>
              <a:t>The University of Manchester Library</a:t>
            </a:r>
            <a:endParaRPr b="0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4" title="My Learning Essentials brand banner"/>
          <p:cNvPicPr preferRelativeResize="0"/>
          <p:nvPr/>
        </p:nvPicPr>
        <p:blipFill rotWithShape="1">
          <a:blip r:embed="rId5">
            <a:alphaModFix/>
          </a:blip>
          <a:srcRect b="0" l="5808" r="3636" t="0"/>
          <a:stretch/>
        </p:blipFill>
        <p:spPr>
          <a:xfrm>
            <a:off x="-36512" y="2996952"/>
            <a:ext cx="57099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4" title="blockboard catalyst award logo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70542" y="332656"/>
            <a:ext cx="2965954" cy="864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34" title="gold twitter icon"/>
          <p:cNvGrpSpPr/>
          <p:nvPr/>
        </p:nvGrpSpPr>
        <p:grpSpPr>
          <a:xfrm>
            <a:off x="179512" y="6165304"/>
            <a:ext cx="2592288" cy="390876"/>
            <a:chOff x="395536" y="1124744"/>
            <a:chExt cx="2592288" cy="390876"/>
          </a:xfrm>
        </p:grpSpPr>
        <p:sp>
          <p:nvSpPr>
            <p:cNvPr id="254" name="Google Shape;254;p34"/>
            <p:cNvSpPr/>
            <p:nvPr/>
          </p:nvSpPr>
          <p:spPr>
            <a:xfrm>
              <a:off x="827584" y="1124744"/>
              <a:ext cx="2160240" cy="390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SemiBold"/>
                <a:buNone/>
              </a:pPr>
              <a:r>
                <a:rPr lang="en-GB" sz="1800">
                  <a:solidFill>
                    <a:schemeClr val="lt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@mlemanchester</a:t>
              </a:r>
              <a:endParaRPr sz="1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255" name="Google Shape;255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5536" y="1124744"/>
              <a:ext cx="455603" cy="3696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k &amp; heading">
  <p:cSld name="punk &amp; heading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5" title="My Learning Essentials Punk head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68144" y="2051330"/>
            <a:ext cx="3309937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 title="transparent box"/>
          <p:cNvSpPr/>
          <p:nvPr/>
        </p:nvSpPr>
        <p:spPr>
          <a:xfrm>
            <a:off x="0" y="44624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</p:txBody>
      </p:sp>
      <p:sp>
        <p:nvSpPr>
          <p:cNvPr id="259" name="Google Shape;259;p35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0" name="Google Shape;260;p35"/>
          <p:cNvSpPr txBox="1"/>
          <p:nvPr>
            <p:ph idx="2" type="body"/>
          </p:nvPr>
        </p:nvSpPr>
        <p:spPr>
          <a:xfrm>
            <a:off x="250825" y="1628774"/>
            <a:ext cx="554531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61" name="Google Shape;261;p35"/>
          <p:cNvPicPr preferRelativeResize="0"/>
          <p:nvPr/>
        </p:nvPicPr>
        <p:blipFill rotWithShape="1">
          <a:blip r:embed="rId4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heading gold rule">
  <p:cSld name="Purple heading gold rule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6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9" y="1196752"/>
            <a:ext cx="7640845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5" name="Google Shape;265;p36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>
            <p:ph idx="1" type="body"/>
          </p:nvPr>
        </p:nvSpPr>
        <p:spPr>
          <a:xfrm>
            <a:off x="179388" y="-2738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68" name="Google Shape;268;p37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80728"/>
            <a:ext cx="6200432" cy="5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 title="computer screen grey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1" y="5890444"/>
            <a:ext cx="864095" cy="80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 txBox="1"/>
          <p:nvPr>
            <p:ph idx="2" type="body"/>
          </p:nvPr>
        </p:nvSpPr>
        <p:spPr>
          <a:xfrm>
            <a:off x="1547664" y="5877272"/>
            <a:ext cx="6624736" cy="719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1" name="Google Shape;271;p37"/>
          <p:cNvSpPr/>
          <p:nvPr>
            <p:ph idx="3" type="media"/>
          </p:nvPr>
        </p:nvSpPr>
        <p:spPr>
          <a:xfrm>
            <a:off x="1331640" y="1484784"/>
            <a:ext cx="6624736" cy="3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_time">
  <p:cSld name="table_tim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74" name="Google Shape;274;p38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1196752"/>
            <a:ext cx="6200432" cy="5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 title="clock ic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4408" y="5949280"/>
            <a:ext cx="601460" cy="61116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/>
          <p:nvPr>
            <p:ph idx="2" type="tbl"/>
          </p:nvPr>
        </p:nvSpPr>
        <p:spPr>
          <a:xfrm>
            <a:off x="539552" y="1556792"/>
            <a:ext cx="806489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able_time">
  <p:cSld name="1_table_time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nn">
  <p:cSld name="Venn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 title="purple circle white fill"/>
          <p:cNvSpPr/>
          <p:nvPr/>
        </p:nvSpPr>
        <p:spPr>
          <a:xfrm>
            <a:off x="539552" y="1556792"/>
            <a:ext cx="4888854" cy="4890918"/>
          </a:xfrm>
          <a:prstGeom prst="ellipse">
            <a:avLst/>
          </a:prstGeom>
          <a:solidFill>
            <a:schemeClr val="lt2">
              <a:alpha val="42745"/>
            </a:schemeClr>
          </a:solidFill>
          <a:ln cap="flat" cmpd="sng" w="38100">
            <a:solidFill>
              <a:srgbClr val="7A1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40" title="gold circle white fill"/>
          <p:cNvSpPr/>
          <p:nvPr/>
        </p:nvSpPr>
        <p:spPr>
          <a:xfrm>
            <a:off x="3643586" y="1634426"/>
            <a:ext cx="4888854" cy="4890918"/>
          </a:xfrm>
          <a:prstGeom prst="ellipse">
            <a:avLst/>
          </a:prstGeom>
          <a:solidFill>
            <a:schemeClr val="lt1">
              <a:alpha val="42745"/>
            </a:schemeClr>
          </a:solidFill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1" name="Google Shape;281;p40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3" name="Google Shape;283;p40"/>
          <p:cNvSpPr txBox="1"/>
          <p:nvPr>
            <p:ph idx="2" type="body"/>
          </p:nvPr>
        </p:nvSpPr>
        <p:spPr>
          <a:xfrm>
            <a:off x="5868144" y="3068960"/>
            <a:ext cx="252028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4" name="Google Shape;284;p40"/>
          <p:cNvSpPr txBox="1"/>
          <p:nvPr>
            <p:ph idx="3" type="body"/>
          </p:nvPr>
        </p:nvSpPr>
        <p:spPr>
          <a:xfrm>
            <a:off x="683568" y="3068960"/>
            <a:ext cx="252028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5" name="Google Shape;285;p40"/>
          <p:cNvSpPr txBox="1"/>
          <p:nvPr>
            <p:ph idx="4" type="body"/>
          </p:nvPr>
        </p:nvSpPr>
        <p:spPr>
          <a:xfrm>
            <a:off x="3707904" y="3068960"/>
            <a:ext cx="1656184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oute_1">
  <p:cSld name="qoute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>
            <p:ph idx="1" type="body"/>
          </p:nvPr>
        </p:nvSpPr>
        <p:spPr>
          <a:xfrm>
            <a:off x="1475656" y="1988840"/>
            <a:ext cx="6264696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B5B5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B5B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88" name="Google Shape;288;p41" title="grey line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1"/>
          <p:cNvSpPr txBox="1"/>
          <p:nvPr>
            <p:ph idx="2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0" name="Google Shape;290;p41"/>
          <p:cNvSpPr txBox="1"/>
          <p:nvPr>
            <p:ph idx="3" type="body"/>
          </p:nvPr>
        </p:nvSpPr>
        <p:spPr>
          <a:xfrm>
            <a:off x="3995936" y="5301208"/>
            <a:ext cx="35844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_time">
  <p:cSld name="table_tim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1" name="Google Shape;31;p5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1196752"/>
            <a:ext cx="6200432" cy="5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 title="clock ic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4408" y="5949280"/>
            <a:ext cx="601460" cy="61116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>
            <p:ph idx="2" type="tbl"/>
          </p:nvPr>
        </p:nvSpPr>
        <p:spPr>
          <a:xfrm>
            <a:off x="539552" y="1556792"/>
            <a:ext cx="806489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oute_2">
  <p:cSld name="qoute_2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"/>
          <p:cNvSpPr txBox="1"/>
          <p:nvPr>
            <p:ph idx="1" type="body"/>
          </p:nvPr>
        </p:nvSpPr>
        <p:spPr>
          <a:xfrm>
            <a:off x="1475656" y="1988840"/>
            <a:ext cx="6264696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B5B5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B5B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3" name="Google Shape;293;p42"/>
          <p:cNvSpPr txBox="1"/>
          <p:nvPr>
            <p:ph idx="2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4" name="Google Shape;294;p42"/>
          <p:cNvSpPr txBox="1"/>
          <p:nvPr>
            <p:ph idx="3" type="body"/>
          </p:nvPr>
        </p:nvSpPr>
        <p:spPr>
          <a:xfrm>
            <a:off x="3995936" y="5301208"/>
            <a:ext cx="35844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95" name="Google Shape;295;p42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99" y="1196752"/>
            <a:ext cx="6200775" cy="5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cepts">
  <p:cSld name="3 concepts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3" title="purple box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528" y="2600789"/>
            <a:ext cx="2664296" cy="21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3" title="grey line"/>
          <p:cNvPicPr preferRelativeResize="0"/>
          <p:nvPr/>
        </p:nvPicPr>
        <p:blipFill rotWithShape="1">
          <a:blip r:embed="rId3">
            <a:alphaModFix/>
          </a:blip>
          <a:srcRect b="0" l="24024" r="0" t="18172"/>
          <a:stretch/>
        </p:blipFill>
        <p:spPr>
          <a:xfrm>
            <a:off x="0" y="1209040"/>
            <a:ext cx="6947248" cy="5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3" title="gold box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8184" y="2636912"/>
            <a:ext cx="2667600" cy="21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3"/>
          <p:cNvSpPr/>
          <p:nvPr/>
        </p:nvSpPr>
        <p:spPr>
          <a:xfrm>
            <a:off x="6305881" y="2754675"/>
            <a:ext cx="2486307" cy="1943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1" name="Google Shape;301;p43" title="grey box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047" y="2636910"/>
            <a:ext cx="2667906" cy="21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3"/>
          <p:cNvSpPr txBox="1"/>
          <p:nvPr>
            <p:ph idx="1" type="body"/>
          </p:nvPr>
        </p:nvSpPr>
        <p:spPr>
          <a:xfrm>
            <a:off x="637220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3" name="Google Shape;303;p43"/>
          <p:cNvSpPr txBox="1"/>
          <p:nvPr>
            <p:ph idx="2" type="body"/>
          </p:nvPr>
        </p:nvSpPr>
        <p:spPr>
          <a:xfrm>
            <a:off x="3347864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4" name="Google Shape;304;p43"/>
          <p:cNvSpPr txBox="1"/>
          <p:nvPr>
            <p:ph idx="3" type="body"/>
          </p:nvPr>
        </p:nvSpPr>
        <p:spPr>
          <a:xfrm>
            <a:off x="395536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5" name="Google Shape;305;p43"/>
          <p:cNvSpPr txBox="1"/>
          <p:nvPr>
            <p:ph idx="4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concepts">
  <p:cSld name="1_3 concepts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4" title="grey line"/>
          <p:cNvPicPr preferRelativeResize="0"/>
          <p:nvPr/>
        </p:nvPicPr>
        <p:blipFill rotWithShape="1">
          <a:blip r:embed="rId2">
            <a:alphaModFix/>
          </a:blip>
          <a:srcRect b="0" l="24024" r="0" t="18172"/>
          <a:stretch/>
        </p:blipFill>
        <p:spPr>
          <a:xfrm>
            <a:off x="0" y="1209040"/>
            <a:ext cx="6947248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4"/>
          <p:cNvSpPr txBox="1"/>
          <p:nvPr>
            <p:ph idx="1" type="body"/>
          </p:nvPr>
        </p:nvSpPr>
        <p:spPr>
          <a:xfrm>
            <a:off x="637220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9" name="Google Shape;309;p44"/>
          <p:cNvSpPr txBox="1"/>
          <p:nvPr>
            <p:ph idx="2" type="body"/>
          </p:nvPr>
        </p:nvSpPr>
        <p:spPr>
          <a:xfrm>
            <a:off x="61156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0" name="Google Shape;310;p44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1" name="Google Shape;311;p44"/>
          <p:cNvSpPr txBox="1"/>
          <p:nvPr>
            <p:ph idx="4" type="body"/>
          </p:nvPr>
        </p:nvSpPr>
        <p:spPr>
          <a:xfrm>
            <a:off x="349188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cepts">
  <p:cSld name="2 concept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5" title="grey box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9013" y="2276872"/>
            <a:ext cx="3425395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5" title="purple box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549" y="2276872"/>
            <a:ext cx="3456384" cy="276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5" title="gold lin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1209040"/>
            <a:ext cx="6252299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 txBox="1"/>
          <p:nvPr>
            <p:ph idx="1" type="body"/>
          </p:nvPr>
        </p:nvSpPr>
        <p:spPr>
          <a:xfrm>
            <a:off x="4963029" y="2492896"/>
            <a:ext cx="3096344" cy="2376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7" name="Google Shape;317;p45"/>
          <p:cNvSpPr txBox="1"/>
          <p:nvPr>
            <p:ph idx="2" type="body"/>
          </p:nvPr>
        </p:nvSpPr>
        <p:spPr>
          <a:xfrm>
            <a:off x="714557" y="2492896"/>
            <a:ext cx="3168352" cy="2448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8" name="Google Shape;318;p45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concepts">
  <p:cSld name="1_2 concepts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6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1209040"/>
            <a:ext cx="6252299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6"/>
          <p:cNvSpPr txBox="1"/>
          <p:nvPr>
            <p:ph idx="1" type="body"/>
          </p:nvPr>
        </p:nvSpPr>
        <p:spPr>
          <a:xfrm>
            <a:off x="4963029" y="2492896"/>
            <a:ext cx="3096344" cy="2376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2" name="Google Shape;322;p46"/>
          <p:cNvSpPr txBox="1"/>
          <p:nvPr>
            <p:ph idx="2" type="body"/>
          </p:nvPr>
        </p:nvSpPr>
        <p:spPr>
          <a:xfrm>
            <a:off x="714557" y="2492896"/>
            <a:ext cx="3168352" cy="2448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3" name="Google Shape;323;p46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rple heading gold rule">
  <p:cSld name="1_Purple heading gold rule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7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7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7" name="Google Shape;327;p47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28" name="Google Shape;328;p47" title="gold open book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188640"/>
            <a:ext cx="864096" cy="79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urple heading gold rule">
  <p:cSld name="3_Purple heading gold rule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8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8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32" name="Google Shape;33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6" y="1484784"/>
            <a:ext cx="9073008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urple heading gold rule">
  <p:cSld name="5_Purple heading gold rul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9" title="purple lin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9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urple heading gold rule">
  <p:cSld name="4_Purple heading gold rule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289229"/>
            <a:ext cx="8640960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0" title="purple lin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0"/>
          <p:cNvSpPr txBox="1"/>
          <p:nvPr>
            <p:ph idx="1" type="body"/>
          </p:nvPr>
        </p:nvSpPr>
        <p:spPr>
          <a:xfrm>
            <a:off x="179389" y="188640"/>
            <a:ext cx="7344940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urple heading gold rule">
  <p:cSld name="2_Purple heading gold rule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1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1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4" name="Google Shape;344;p51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45" name="Google Shape;345;p51" title="gold lightbulb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8395" y="188640"/>
            <a:ext cx="764073" cy="79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k &amp; heading">
  <p:cSld name="punk &amp; heading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title="My Learning Essentials Punk head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68144" y="2051330"/>
            <a:ext cx="3309937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 title="transparent box"/>
          <p:cNvSpPr/>
          <p:nvPr/>
        </p:nvSpPr>
        <p:spPr>
          <a:xfrm>
            <a:off x="0" y="44624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250825" y="1628774"/>
            <a:ext cx="554531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d list question">
  <p:cSld name="subtitled list question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52" title="1"/>
          <p:cNvGrpSpPr/>
          <p:nvPr/>
        </p:nvGrpSpPr>
        <p:grpSpPr>
          <a:xfrm>
            <a:off x="776853" y="2766827"/>
            <a:ext cx="566400" cy="590165"/>
            <a:chOff x="796833" y="2766827"/>
            <a:chExt cx="566400" cy="590165"/>
          </a:xfrm>
        </p:grpSpPr>
        <p:pic>
          <p:nvPicPr>
            <p:cNvPr id="348" name="Google Shape;348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96833" y="2766827"/>
              <a:ext cx="566400" cy="5901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52"/>
            <p:cNvSpPr txBox="1"/>
            <p:nvPr/>
          </p:nvSpPr>
          <p:spPr>
            <a:xfrm>
              <a:off x="920121" y="2852936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b="1" sz="2400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50" name="Google Shape;350;p52"/>
          <p:cNvGrpSpPr/>
          <p:nvPr/>
        </p:nvGrpSpPr>
        <p:grpSpPr>
          <a:xfrm>
            <a:off x="776853" y="3776414"/>
            <a:ext cx="536489" cy="558999"/>
            <a:chOff x="786204" y="3526135"/>
            <a:chExt cx="536489" cy="558999"/>
          </a:xfrm>
        </p:grpSpPr>
        <p:pic>
          <p:nvPicPr>
            <p:cNvPr id="351" name="Google Shape;351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52" title="2"/>
            <p:cNvSpPr txBox="1"/>
            <p:nvPr/>
          </p:nvSpPr>
          <p:spPr>
            <a:xfrm>
              <a:off x="892698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b="1" sz="2400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53" name="Google Shape;353;p52" title="3"/>
          <p:cNvGrpSpPr/>
          <p:nvPr/>
        </p:nvGrpSpPr>
        <p:grpSpPr>
          <a:xfrm>
            <a:off x="776853" y="4754835"/>
            <a:ext cx="536489" cy="558999"/>
            <a:chOff x="786204" y="3526135"/>
            <a:chExt cx="536489" cy="558999"/>
          </a:xfrm>
        </p:grpSpPr>
        <p:pic>
          <p:nvPicPr>
            <p:cNvPr id="354" name="Google Shape;354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5" name="Google Shape;355;p52"/>
            <p:cNvSpPr txBox="1"/>
            <p:nvPr/>
          </p:nvSpPr>
          <p:spPr>
            <a:xfrm>
              <a:off x="892698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b="1" sz="2400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56" name="Google Shape;356;p52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7" name="Google Shape;357;p52"/>
          <p:cNvSpPr txBox="1"/>
          <p:nvPr>
            <p:ph idx="2" type="body"/>
          </p:nvPr>
        </p:nvSpPr>
        <p:spPr>
          <a:xfrm>
            <a:off x="674112" y="1608480"/>
            <a:ext cx="6274152" cy="865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A1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A1F7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7A1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358" name="Google Shape;358;p52" title="4"/>
          <p:cNvGrpSpPr/>
          <p:nvPr/>
        </p:nvGrpSpPr>
        <p:grpSpPr>
          <a:xfrm>
            <a:off x="776853" y="5733256"/>
            <a:ext cx="536489" cy="558999"/>
            <a:chOff x="786204" y="3526135"/>
            <a:chExt cx="536489" cy="558999"/>
          </a:xfrm>
        </p:grpSpPr>
        <p:pic>
          <p:nvPicPr>
            <p:cNvPr id="359" name="Google Shape;359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52"/>
            <p:cNvSpPr txBox="1"/>
            <p:nvPr/>
          </p:nvSpPr>
          <p:spPr>
            <a:xfrm>
              <a:off x="858212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b="1" sz="2400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61" name="Google Shape;361;p52"/>
          <p:cNvSpPr txBox="1"/>
          <p:nvPr>
            <p:ph idx="3" type="body"/>
          </p:nvPr>
        </p:nvSpPr>
        <p:spPr>
          <a:xfrm>
            <a:off x="1475656" y="4749146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2" name="Google Shape;362;p52"/>
          <p:cNvSpPr txBox="1"/>
          <p:nvPr>
            <p:ph idx="4" type="body"/>
          </p:nvPr>
        </p:nvSpPr>
        <p:spPr>
          <a:xfrm>
            <a:off x="1475656" y="3765037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3" name="Google Shape;363;p52"/>
          <p:cNvSpPr txBox="1"/>
          <p:nvPr>
            <p:ph idx="5" type="body"/>
          </p:nvPr>
        </p:nvSpPr>
        <p:spPr>
          <a:xfrm>
            <a:off x="1475656" y="5733256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4" name="Google Shape;364;p52"/>
          <p:cNvSpPr txBox="1"/>
          <p:nvPr>
            <p:ph idx="6" type="body"/>
          </p:nvPr>
        </p:nvSpPr>
        <p:spPr>
          <a:xfrm>
            <a:off x="1475656" y="2780928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anner white heading">
  <p:cSld name="purple banner white heading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0919" y="2075259"/>
            <a:ext cx="3309937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2">
              <a:alpha val="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53"/>
          <p:cNvSpPr txBox="1"/>
          <p:nvPr>
            <p:ph idx="1" type="body"/>
          </p:nvPr>
        </p:nvSpPr>
        <p:spPr>
          <a:xfrm>
            <a:off x="179388" y="322854"/>
            <a:ext cx="7488237" cy="585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68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rple banner white heading">
  <p:cSld name="1_purple banner white heading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 txBox="1"/>
          <p:nvPr>
            <p:ph idx="1" type="body"/>
          </p:nvPr>
        </p:nvSpPr>
        <p:spPr>
          <a:xfrm>
            <a:off x="179388" y="322854"/>
            <a:ext cx="7488237" cy="585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68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71" name="Google Shape;371;p54" title="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544" y="184482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4" title="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283493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4" title="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382504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4" title="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481515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4" title="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608" y="5805264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4"/>
          <p:cNvSpPr txBox="1"/>
          <p:nvPr>
            <p:ph idx="2" type="body"/>
          </p:nvPr>
        </p:nvSpPr>
        <p:spPr>
          <a:xfrm>
            <a:off x="1187624" y="184482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7" name="Google Shape;377;p54"/>
          <p:cNvSpPr txBox="1"/>
          <p:nvPr>
            <p:ph idx="3" type="body"/>
          </p:nvPr>
        </p:nvSpPr>
        <p:spPr>
          <a:xfrm>
            <a:off x="1187624" y="283493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8" name="Google Shape;378;p54"/>
          <p:cNvSpPr txBox="1"/>
          <p:nvPr>
            <p:ph idx="4" type="body"/>
          </p:nvPr>
        </p:nvSpPr>
        <p:spPr>
          <a:xfrm>
            <a:off x="1187624" y="382504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9" name="Google Shape;379;p54"/>
          <p:cNvSpPr txBox="1"/>
          <p:nvPr>
            <p:ph idx="5" type="body"/>
          </p:nvPr>
        </p:nvSpPr>
        <p:spPr>
          <a:xfrm>
            <a:off x="1187624" y="481515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80" name="Google Shape;380;p54"/>
          <p:cNvSpPr txBox="1"/>
          <p:nvPr>
            <p:ph idx="6" type="body"/>
          </p:nvPr>
        </p:nvSpPr>
        <p:spPr>
          <a:xfrm>
            <a:off x="1187624" y="580526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5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96752" y="1196752"/>
            <a:ext cx="9144000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5"/>
          <p:cNvSpPr txBox="1"/>
          <p:nvPr>
            <p:ph idx="1" type="body"/>
          </p:nvPr>
        </p:nvSpPr>
        <p:spPr>
          <a:xfrm>
            <a:off x="179388" y="260648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384" name="Google Shape;38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3540006"/>
            <a:ext cx="1974451" cy="65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2780928"/>
            <a:ext cx="194421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5949280"/>
            <a:ext cx="194421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13" y="4309371"/>
            <a:ext cx="1944216" cy="69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512" y="5118193"/>
            <a:ext cx="1944216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6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6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392" name="Google Shape;392;p56" title="gold line"/>
          <p:cNvCxnSpPr/>
          <p:nvPr/>
        </p:nvCxnSpPr>
        <p:spPr>
          <a:xfrm>
            <a:off x="2987824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3" name="Google Shape;393;p56" title="gold line"/>
          <p:cNvCxnSpPr/>
          <p:nvPr/>
        </p:nvCxnSpPr>
        <p:spPr>
          <a:xfrm>
            <a:off x="6156176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4" name="Google Shape;394;p56" title="ywllow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5" name="Google Shape;395;p56"/>
          <p:cNvSpPr txBox="1"/>
          <p:nvPr>
            <p:ph idx="2" type="body"/>
          </p:nvPr>
        </p:nvSpPr>
        <p:spPr>
          <a:xfrm>
            <a:off x="144016" y="155679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6" name="Google Shape;396;p56"/>
          <p:cNvSpPr txBox="1"/>
          <p:nvPr>
            <p:ph idx="3" type="body"/>
          </p:nvPr>
        </p:nvSpPr>
        <p:spPr>
          <a:xfrm>
            <a:off x="3059832" y="155679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7" name="Google Shape;397;p56"/>
          <p:cNvSpPr txBox="1"/>
          <p:nvPr>
            <p:ph idx="4" type="body"/>
          </p:nvPr>
        </p:nvSpPr>
        <p:spPr>
          <a:xfrm>
            <a:off x="6228184" y="155679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8" name="Google Shape;398;p56"/>
          <p:cNvSpPr txBox="1"/>
          <p:nvPr>
            <p:ph idx="5" type="body"/>
          </p:nvPr>
        </p:nvSpPr>
        <p:spPr>
          <a:xfrm>
            <a:off x="179512" y="407707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9" name="Google Shape;399;p56"/>
          <p:cNvSpPr txBox="1"/>
          <p:nvPr>
            <p:ph idx="6" type="body"/>
          </p:nvPr>
        </p:nvSpPr>
        <p:spPr>
          <a:xfrm>
            <a:off x="3095328" y="407707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0" name="Google Shape;400;p56"/>
          <p:cNvSpPr txBox="1"/>
          <p:nvPr>
            <p:ph idx="7" type="body"/>
          </p:nvPr>
        </p:nvSpPr>
        <p:spPr>
          <a:xfrm>
            <a:off x="6263680" y="407707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7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7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404" name="Google Shape;404;p57" title="teal line"/>
          <p:cNvCxnSpPr/>
          <p:nvPr/>
        </p:nvCxnSpPr>
        <p:spPr>
          <a:xfrm>
            <a:off x="2987824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5" name="Google Shape;405;p57" title="teal line"/>
          <p:cNvCxnSpPr/>
          <p:nvPr/>
        </p:nvCxnSpPr>
        <p:spPr>
          <a:xfrm>
            <a:off x="6156176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6" name="Google Shape;406;p57" title="teal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7" name="Google Shape;407;p57"/>
          <p:cNvSpPr txBox="1"/>
          <p:nvPr>
            <p:ph idx="2" type="body"/>
          </p:nvPr>
        </p:nvSpPr>
        <p:spPr>
          <a:xfrm>
            <a:off x="144016" y="155679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8" name="Google Shape;408;p57"/>
          <p:cNvSpPr txBox="1"/>
          <p:nvPr>
            <p:ph idx="3" type="body"/>
          </p:nvPr>
        </p:nvSpPr>
        <p:spPr>
          <a:xfrm>
            <a:off x="3059832" y="155679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9" name="Google Shape;409;p57"/>
          <p:cNvSpPr txBox="1"/>
          <p:nvPr>
            <p:ph idx="4" type="body"/>
          </p:nvPr>
        </p:nvSpPr>
        <p:spPr>
          <a:xfrm>
            <a:off x="6228184" y="155679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0" name="Google Shape;410;p57"/>
          <p:cNvSpPr txBox="1"/>
          <p:nvPr>
            <p:ph idx="5" type="body"/>
          </p:nvPr>
        </p:nvSpPr>
        <p:spPr>
          <a:xfrm>
            <a:off x="179512" y="407707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1" name="Google Shape;411;p57"/>
          <p:cNvSpPr txBox="1"/>
          <p:nvPr>
            <p:ph idx="6" type="body"/>
          </p:nvPr>
        </p:nvSpPr>
        <p:spPr>
          <a:xfrm>
            <a:off x="3095328" y="407707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2" name="Google Shape;412;p57"/>
          <p:cNvSpPr txBox="1"/>
          <p:nvPr>
            <p:ph idx="7" type="body"/>
          </p:nvPr>
        </p:nvSpPr>
        <p:spPr>
          <a:xfrm>
            <a:off x="6263680" y="407707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">
  <p:cSld name="7_Blank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8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416" name="Google Shape;416;p58" title="gold line"/>
          <p:cNvCxnSpPr/>
          <p:nvPr/>
        </p:nvCxnSpPr>
        <p:spPr>
          <a:xfrm>
            <a:off x="4572000" y="1628528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58" title="gold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8" name="Google Shape;418;p58"/>
          <p:cNvSpPr txBox="1"/>
          <p:nvPr>
            <p:ph idx="2" type="body"/>
          </p:nvPr>
        </p:nvSpPr>
        <p:spPr>
          <a:xfrm>
            <a:off x="251520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9" name="Google Shape;419;p58"/>
          <p:cNvSpPr txBox="1"/>
          <p:nvPr>
            <p:ph idx="3" type="body"/>
          </p:nvPr>
        </p:nvSpPr>
        <p:spPr>
          <a:xfrm>
            <a:off x="4716016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0" name="Google Shape;420;p58"/>
          <p:cNvSpPr txBox="1"/>
          <p:nvPr>
            <p:ph idx="4" type="body"/>
          </p:nvPr>
        </p:nvSpPr>
        <p:spPr>
          <a:xfrm>
            <a:off x="251520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1" name="Google Shape;421;p58"/>
          <p:cNvSpPr txBox="1"/>
          <p:nvPr>
            <p:ph idx="5" type="body"/>
          </p:nvPr>
        </p:nvSpPr>
        <p:spPr>
          <a:xfrm>
            <a:off x="4716016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lank">
  <p:cSld name="8_Blank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9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425" name="Google Shape;425;p59" title="teal line"/>
          <p:cNvCxnSpPr/>
          <p:nvPr/>
        </p:nvCxnSpPr>
        <p:spPr>
          <a:xfrm>
            <a:off x="4572000" y="1628528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59" title="teal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7" name="Google Shape;427;p59"/>
          <p:cNvSpPr txBox="1"/>
          <p:nvPr>
            <p:ph idx="2" type="body"/>
          </p:nvPr>
        </p:nvSpPr>
        <p:spPr>
          <a:xfrm>
            <a:off x="251520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8" name="Google Shape;428;p59"/>
          <p:cNvSpPr txBox="1"/>
          <p:nvPr>
            <p:ph idx="3" type="body"/>
          </p:nvPr>
        </p:nvSpPr>
        <p:spPr>
          <a:xfrm>
            <a:off x="4716016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9" name="Google Shape;429;p59"/>
          <p:cNvSpPr txBox="1"/>
          <p:nvPr>
            <p:ph idx="4" type="body"/>
          </p:nvPr>
        </p:nvSpPr>
        <p:spPr>
          <a:xfrm>
            <a:off x="251520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0" name="Google Shape;430;p59"/>
          <p:cNvSpPr txBox="1"/>
          <p:nvPr>
            <p:ph idx="5" type="body"/>
          </p:nvPr>
        </p:nvSpPr>
        <p:spPr>
          <a:xfrm>
            <a:off x="4716016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title">
  <p:cSld name="Short title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1"/>
          <p:cNvPicPr preferRelativeResize="0"/>
          <p:nvPr/>
        </p:nvPicPr>
        <p:blipFill rotWithShape="1">
          <a:blip r:embed="rId2">
            <a:alphaModFix/>
          </a:blip>
          <a:srcRect b="-126447" l="0" r="43884" t="-146577"/>
          <a:stretch/>
        </p:blipFill>
        <p:spPr>
          <a:xfrm>
            <a:off x="-107950" y="836712"/>
            <a:ext cx="4535488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1"/>
          <p:cNvSpPr txBox="1"/>
          <p:nvPr>
            <p:ph idx="1" type="body"/>
          </p:nvPr>
        </p:nvSpPr>
        <p:spPr>
          <a:xfrm>
            <a:off x="251520" y="1340768"/>
            <a:ext cx="8640960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0200" lvl="1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5" name="Google Shape;435;p61"/>
          <p:cNvSpPr txBox="1"/>
          <p:nvPr>
            <p:ph type="title"/>
          </p:nvPr>
        </p:nvSpPr>
        <p:spPr>
          <a:xfrm>
            <a:off x="179388" y="190800"/>
            <a:ext cx="4104580" cy="71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 SemiBold"/>
              <a:buNone/>
              <a:defRPr b="0" i="0" sz="3200" u="none" cap="none" strike="noStrik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62" title="purple box shape with wavey edge"/>
          <p:cNvPicPr preferRelativeResize="0"/>
          <p:nvPr/>
        </p:nvPicPr>
        <p:blipFill rotWithShape="1">
          <a:blip r:embed="rId2">
            <a:alphaModFix/>
          </a:blip>
          <a:srcRect b="6304" l="0" r="0" t="18918"/>
          <a:stretch/>
        </p:blipFill>
        <p:spPr>
          <a:xfrm>
            <a:off x="-36511" y="-99391"/>
            <a:ext cx="5760640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186.png" id="438" name="Google Shape;438;p62" title="My Learning Essentials punk hea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9656" y="1916832"/>
            <a:ext cx="3409926" cy="495456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2"/>
          <p:cNvSpPr txBox="1"/>
          <p:nvPr/>
        </p:nvSpPr>
        <p:spPr>
          <a:xfrm>
            <a:off x="107504" y="2132856"/>
            <a:ext cx="5470550" cy="6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My Learning Essentials</a:t>
            </a:r>
            <a:endParaRPr sz="2000">
              <a:solidFill>
                <a:srgbClr val="6B2D9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40" name="Google Shape;440;p62" title="University of Manchester log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910" y="202035"/>
            <a:ext cx="1832818" cy="7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2"/>
          <p:cNvSpPr txBox="1"/>
          <p:nvPr/>
        </p:nvSpPr>
        <p:spPr>
          <a:xfrm>
            <a:off x="167432" y="1196752"/>
            <a:ext cx="35814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DB828"/>
                </a:solidFill>
                <a:latin typeface="Arial"/>
                <a:ea typeface="Arial"/>
                <a:cs typeface="Arial"/>
                <a:sym typeface="Arial"/>
              </a:rPr>
              <a:t>The University of Manchester Library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62" title="My Learning Essentials brand banner"/>
          <p:cNvPicPr preferRelativeResize="0"/>
          <p:nvPr/>
        </p:nvPicPr>
        <p:blipFill rotWithShape="1">
          <a:blip r:embed="rId5">
            <a:alphaModFix/>
          </a:blip>
          <a:srcRect b="0" l="5808" r="3636" t="0"/>
          <a:stretch/>
        </p:blipFill>
        <p:spPr>
          <a:xfrm>
            <a:off x="-36512" y="2996952"/>
            <a:ext cx="57099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2" title="blockboard catalyst award logo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70542" y="332656"/>
            <a:ext cx="2965954" cy="864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Google Shape;444;p62" title="gold twitter icon"/>
          <p:cNvGrpSpPr/>
          <p:nvPr/>
        </p:nvGrpSpPr>
        <p:grpSpPr>
          <a:xfrm>
            <a:off x="179512" y="6165304"/>
            <a:ext cx="2592288" cy="390876"/>
            <a:chOff x="395536" y="1124744"/>
            <a:chExt cx="2592288" cy="390876"/>
          </a:xfrm>
        </p:grpSpPr>
        <p:sp>
          <p:nvSpPr>
            <p:cNvPr id="445" name="Google Shape;445;p62"/>
            <p:cNvSpPr/>
            <p:nvPr/>
          </p:nvSpPr>
          <p:spPr>
            <a:xfrm>
              <a:off x="827584" y="1124744"/>
              <a:ext cx="2160240" cy="390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SemiBold"/>
                <a:buNone/>
              </a:pPr>
              <a:r>
                <a:rPr lang="en-GB" sz="180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@mlemanchester</a:t>
              </a:r>
              <a:endParaRPr sz="1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446" name="Google Shape;446;p6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5536" y="1124744"/>
              <a:ext cx="455603" cy="3696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79388" y="-2738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2" name="Google Shape;42;p7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80728"/>
            <a:ext cx="6200432" cy="5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 title="computer screen grey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1" y="5890444"/>
            <a:ext cx="864095" cy="80900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body"/>
          </p:nvPr>
        </p:nvSpPr>
        <p:spPr>
          <a:xfrm>
            <a:off x="1547664" y="5877272"/>
            <a:ext cx="6624736" cy="719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" name="Google Shape;45;p7"/>
          <p:cNvSpPr/>
          <p:nvPr>
            <p:ph idx="3" type="media"/>
          </p:nvPr>
        </p:nvSpPr>
        <p:spPr>
          <a:xfrm>
            <a:off x="1331640" y="1484784"/>
            <a:ext cx="6624736" cy="3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k &amp; heading">
  <p:cSld name="punk &amp; heading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3" title="My Learning Essentials Punk head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68144" y="2051330"/>
            <a:ext cx="3309937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63" title="transparent box"/>
          <p:cNvSpPr/>
          <p:nvPr/>
        </p:nvSpPr>
        <p:spPr>
          <a:xfrm>
            <a:off x="0" y="44624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</p:txBody>
      </p:sp>
      <p:sp>
        <p:nvSpPr>
          <p:cNvPr id="450" name="Google Shape;450;p63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1" name="Google Shape;451;p63"/>
          <p:cNvSpPr txBox="1"/>
          <p:nvPr>
            <p:ph idx="2" type="body"/>
          </p:nvPr>
        </p:nvSpPr>
        <p:spPr>
          <a:xfrm>
            <a:off x="250825" y="1628774"/>
            <a:ext cx="554531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52" name="Google Shape;452;p63"/>
          <p:cNvPicPr preferRelativeResize="0"/>
          <p:nvPr/>
        </p:nvPicPr>
        <p:blipFill rotWithShape="1">
          <a:blip r:embed="rId4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heading grey rule">
  <p:cSld name="Purple heading grey rule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64" title="grey line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4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6" name="Google Shape;456;p64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heading gold rule">
  <p:cSld name="Purple heading gold rule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9" y="1196752"/>
            <a:ext cx="7640845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5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0" name="Google Shape;460;p65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6"/>
          <p:cNvSpPr txBox="1"/>
          <p:nvPr>
            <p:ph idx="1" type="body"/>
          </p:nvPr>
        </p:nvSpPr>
        <p:spPr>
          <a:xfrm>
            <a:off x="179388" y="-2738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63" name="Google Shape;463;p66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80728"/>
            <a:ext cx="6200432" cy="5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6" title="computer screen grey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1" y="5890444"/>
            <a:ext cx="864095" cy="80900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6"/>
          <p:cNvSpPr txBox="1"/>
          <p:nvPr>
            <p:ph idx="2" type="body"/>
          </p:nvPr>
        </p:nvSpPr>
        <p:spPr>
          <a:xfrm>
            <a:off x="1547664" y="5877272"/>
            <a:ext cx="6624736" cy="719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6" name="Google Shape;466;p66"/>
          <p:cNvSpPr/>
          <p:nvPr>
            <p:ph idx="3" type="media"/>
          </p:nvPr>
        </p:nvSpPr>
        <p:spPr>
          <a:xfrm>
            <a:off x="1331640" y="1484784"/>
            <a:ext cx="6624736" cy="3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_time">
  <p:cSld name="table_time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7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69" name="Google Shape;469;p67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1196752"/>
            <a:ext cx="6200432" cy="5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7" title="clock ic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4408" y="5949280"/>
            <a:ext cx="601460" cy="61116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7"/>
          <p:cNvSpPr/>
          <p:nvPr>
            <p:ph idx="2" type="tbl"/>
          </p:nvPr>
        </p:nvSpPr>
        <p:spPr>
          <a:xfrm>
            <a:off x="539552" y="1556792"/>
            <a:ext cx="806489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able_time">
  <p:cSld name="1_table_time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nn">
  <p:cSld name="Venn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9" title="purple circle white fill"/>
          <p:cNvSpPr/>
          <p:nvPr/>
        </p:nvSpPr>
        <p:spPr>
          <a:xfrm>
            <a:off x="539552" y="1556792"/>
            <a:ext cx="4888854" cy="4890918"/>
          </a:xfrm>
          <a:prstGeom prst="ellipse">
            <a:avLst/>
          </a:prstGeom>
          <a:solidFill>
            <a:schemeClr val="lt2">
              <a:alpha val="42745"/>
            </a:schemeClr>
          </a:solidFill>
          <a:ln cap="flat" cmpd="sng" w="38100">
            <a:solidFill>
              <a:srgbClr val="7A1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5" name="Google Shape;475;p69" title="gold circle white fill"/>
          <p:cNvSpPr/>
          <p:nvPr/>
        </p:nvSpPr>
        <p:spPr>
          <a:xfrm>
            <a:off x="3643586" y="1634426"/>
            <a:ext cx="4888854" cy="4890918"/>
          </a:xfrm>
          <a:prstGeom prst="ellipse">
            <a:avLst/>
          </a:prstGeom>
          <a:solidFill>
            <a:schemeClr val="lt1">
              <a:alpha val="42745"/>
            </a:schemeClr>
          </a:solidFill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6" name="Google Shape;476;p69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69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8" name="Google Shape;478;p69"/>
          <p:cNvSpPr txBox="1"/>
          <p:nvPr>
            <p:ph idx="2" type="body"/>
          </p:nvPr>
        </p:nvSpPr>
        <p:spPr>
          <a:xfrm>
            <a:off x="5868144" y="3068960"/>
            <a:ext cx="252028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9" name="Google Shape;479;p69"/>
          <p:cNvSpPr txBox="1"/>
          <p:nvPr>
            <p:ph idx="3" type="body"/>
          </p:nvPr>
        </p:nvSpPr>
        <p:spPr>
          <a:xfrm>
            <a:off x="683568" y="3068960"/>
            <a:ext cx="252028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0" name="Google Shape;480;p69"/>
          <p:cNvSpPr txBox="1"/>
          <p:nvPr>
            <p:ph idx="4" type="body"/>
          </p:nvPr>
        </p:nvSpPr>
        <p:spPr>
          <a:xfrm>
            <a:off x="3707904" y="3068960"/>
            <a:ext cx="1656184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oute_1">
  <p:cSld name="qoute_1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0"/>
          <p:cNvSpPr txBox="1"/>
          <p:nvPr>
            <p:ph idx="1" type="body"/>
          </p:nvPr>
        </p:nvSpPr>
        <p:spPr>
          <a:xfrm>
            <a:off x="1475656" y="1988840"/>
            <a:ext cx="6264696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B5B5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B5B5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83" name="Google Shape;483;p70" title="grey line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70"/>
          <p:cNvSpPr txBox="1"/>
          <p:nvPr>
            <p:ph idx="2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5" name="Google Shape;485;p70"/>
          <p:cNvSpPr txBox="1"/>
          <p:nvPr>
            <p:ph idx="3" type="body"/>
          </p:nvPr>
        </p:nvSpPr>
        <p:spPr>
          <a:xfrm>
            <a:off x="3995936" y="5301208"/>
            <a:ext cx="35844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oute_2">
  <p:cSld name="qoute_2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1"/>
          <p:cNvSpPr txBox="1"/>
          <p:nvPr>
            <p:ph idx="1" type="body"/>
          </p:nvPr>
        </p:nvSpPr>
        <p:spPr>
          <a:xfrm>
            <a:off x="1475656" y="1988840"/>
            <a:ext cx="6264696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B5B5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B5B5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8" name="Google Shape;488;p71"/>
          <p:cNvSpPr txBox="1"/>
          <p:nvPr>
            <p:ph idx="2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9" name="Google Shape;489;p71"/>
          <p:cNvSpPr txBox="1"/>
          <p:nvPr>
            <p:ph idx="3" type="body"/>
          </p:nvPr>
        </p:nvSpPr>
        <p:spPr>
          <a:xfrm>
            <a:off x="3995936" y="5301208"/>
            <a:ext cx="35844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90" name="Google Shape;490;p71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99" y="1196752"/>
            <a:ext cx="6200775" cy="5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cepts">
  <p:cSld name="3 concepts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72" title="purple box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528" y="2600789"/>
            <a:ext cx="2664296" cy="21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72" title="grey line"/>
          <p:cNvPicPr preferRelativeResize="0"/>
          <p:nvPr/>
        </p:nvPicPr>
        <p:blipFill rotWithShape="1">
          <a:blip r:embed="rId3">
            <a:alphaModFix/>
          </a:blip>
          <a:srcRect b="0" l="24024" r="0" t="18172"/>
          <a:stretch/>
        </p:blipFill>
        <p:spPr>
          <a:xfrm>
            <a:off x="0" y="1209040"/>
            <a:ext cx="6947248" cy="5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72" title="gold box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8184" y="2636912"/>
            <a:ext cx="2667600" cy="21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2"/>
          <p:cNvSpPr/>
          <p:nvPr/>
        </p:nvSpPr>
        <p:spPr>
          <a:xfrm>
            <a:off x="6305881" y="2754675"/>
            <a:ext cx="2486307" cy="1943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6" name="Google Shape;496;p72" title="grey box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047" y="2636910"/>
            <a:ext cx="2667906" cy="21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72"/>
          <p:cNvSpPr txBox="1"/>
          <p:nvPr>
            <p:ph idx="1" type="body"/>
          </p:nvPr>
        </p:nvSpPr>
        <p:spPr>
          <a:xfrm>
            <a:off x="637220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98" name="Google Shape;498;p72"/>
          <p:cNvSpPr txBox="1"/>
          <p:nvPr>
            <p:ph idx="2" type="body"/>
          </p:nvPr>
        </p:nvSpPr>
        <p:spPr>
          <a:xfrm>
            <a:off x="3347864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99" name="Google Shape;499;p72"/>
          <p:cNvSpPr txBox="1"/>
          <p:nvPr>
            <p:ph idx="3" type="body"/>
          </p:nvPr>
        </p:nvSpPr>
        <p:spPr>
          <a:xfrm>
            <a:off x="395536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0" name="Google Shape;500;p72"/>
          <p:cNvSpPr txBox="1"/>
          <p:nvPr>
            <p:ph idx="4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able_time">
  <p:cSld name="1_table_tim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concepts">
  <p:cSld name="1_3 concepts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73" title="grey line"/>
          <p:cNvPicPr preferRelativeResize="0"/>
          <p:nvPr/>
        </p:nvPicPr>
        <p:blipFill rotWithShape="1">
          <a:blip r:embed="rId2">
            <a:alphaModFix/>
          </a:blip>
          <a:srcRect b="0" l="24024" r="0" t="18172"/>
          <a:stretch/>
        </p:blipFill>
        <p:spPr>
          <a:xfrm>
            <a:off x="0" y="1209040"/>
            <a:ext cx="6947248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73"/>
          <p:cNvSpPr txBox="1"/>
          <p:nvPr>
            <p:ph idx="1" type="body"/>
          </p:nvPr>
        </p:nvSpPr>
        <p:spPr>
          <a:xfrm>
            <a:off x="637220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4" name="Google Shape;504;p73"/>
          <p:cNvSpPr txBox="1"/>
          <p:nvPr>
            <p:ph idx="2" type="body"/>
          </p:nvPr>
        </p:nvSpPr>
        <p:spPr>
          <a:xfrm>
            <a:off x="61156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5" name="Google Shape;505;p73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6" name="Google Shape;506;p73"/>
          <p:cNvSpPr txBox="1"/>
          <p:nvPr>
            <p:ph idx="4" type="body"/>
          </p:nvPr>
        </p:nvSpPr>
        <p:spPr>
          <a:xfrm>
            <a:off x="349188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cepts">
  <p:cSld name="2 concepts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74" title="grey box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9013" y="2276872"/>
            <a:ext cx="3425395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74" title="purple box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549" y="2276872"/>
            <a:ext cx="3456384" cy="276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4" title="gold lin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1209040"/>
            <a:ext cx="6252299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4"/>
          <p:cNvSpPr txBox="1"/>
          <p:nvPr>
            <p:ph idx="1" type="body"/>
          </p:nvPr>
        </p:nvSpPr>
        <p:spPr>
          <a:xfrm>
            <a:off x="4963029" y="2492896"/>
            <a:ext cx="3096344" cy="2376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12" name="Google Shape;512;p74"/>
          <p:cNvSpPr txBox="1"/>
          <p:nvPr>
            <p:ph idx="2" type="body"/>
          </p:nvPr>
        </p:nvSpPr>
        <p:spPr>
          <a:xfrm>
            <a:off x="714557" y="2492896"/>
            <a:ext cx="3168352" cy="2448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13" name="Google Shape;513;p74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concepts">
  <p:cSld name="1_2 concepts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5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1209040"/>
            <a:ext cx="6252299" cy="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5"/>
          <p:cNvSpPr txBox="1"/>
          <p:nvPr>
            <p:ph idx="1" type="body"/>
          </p:nvPr>
        </p:nvSpPr>
        <p:spPr>
          <a:xfrm>
            <a:off x="4963029" y="2492896"/>
            <a:ext cx="3096344" cy="2376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17" name="Google Shape;517;p75"/>
          <p:cNvSpPr txBox="1"/>
          <p:nvPr>
            <p:ph idx="2" type="body"/>
          </p:nvPr>
        </p:nvSpPr>
        <p:spPr>
          <a:xfrm>
            <a:off x="714557" y="2492896"/>
            <a:ext cx="3168352" cy="2448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18" name="Google Shape;518;p75"/>
          <p:cNvSpPr txBox="1"/>
          <p:nvPr>
            <p:ph idx="3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rple heading gold rule">
  <p:cSld name="1_Purple heading gold rul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76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76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22" name="Google Shape;522;p76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523" name="Google Shape;523;p76" title="gold open book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188640"/>
            <a:ext cx="864096" cy="79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urple heading gold rule">
  <p:cSld name="3_Purple heading gold rule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77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77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527" name="Google Shape;52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6" y="1484784"/>
            <a:ext cx="9073008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urple heading gold rule">
  <p:cSld name="5_Purple heading gold rule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8" title="purple lin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8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urple heading gold rule">
  <p:cSld name="4_Purple heading gold rul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289229"/>
            <a:ext cx="8640960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79" title="purple lin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9"/>
          <p:cNvSpPr txBox="1"/>
          <p:nvPr>
            <p:ph idx="1" type="body"/>
          </p:nvPr>
        </p:nvSpPr>
        <p:spPr>
          <a:xfrm>
            <a:off x="179389" y="188640"/>
            <a:ext cx="7344940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urple heading gold rule">
  <p:cSld name="2_Purple heading gold rule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80" title="purple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4" y="1196752"/>
            <a:ext cx="7640834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0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9" name="Google Shape;539;p80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540" name="Google Shape;540;p80" title="gold lightbulb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8395" y="188640"/>
            <a:ext cx="764073" cy="79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d list question">
  <p:cSld name="subtitled list question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81" title="1"/>
          <p:cNvGrpSpPr/>
          <p:nvPr/>
        </p:nvGrpSpPr>
        <p:grpSpPr>
          <a:xfrm>
            <a:off x="776853" y="2766827"/>
            <a:ext cx="566400" cy="590165"/>
            <a:chOff x="796833" y="2766827"/>
            <a:chExt cx="566400" cy="590165"/>
          </a:xfrm>
        </p:grpSpPr>
        <p:pic>
          <p:nvPicPr>
            <p:cNvPr id="543" name="Google Shape;543;p8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96833" y="2766827"/>
              <a:ext cx="566400" cy="5901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81"/>
            <p:cNvSpPr txBox="1"/>
            <p:nvPr/>
          </p:nvSpPr>
          <p:spPr>
            <a:xfrm>
              <a:off x="920121" y="2852936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45" name="Google Shape;545;p81"/>
          <p:cNvGrpSpPr/>
          <p:nvPr/>
        </p:nvGrpSpPr>
        <p:grpSpPr>
          <a:xfrm>
            <a:off x="776853" y="3776414"/>
            <a:ext cx="536489" cy="558999"/>
            <a:chOff x="786204" y="3526135"/>
            <a:chExt cx="536489" cy="558999"/>
          </a:xfrm>
        </p:grpSpPr>
        <p:pic>
          <p:nvPicPr>
            <p:cNvPr id="546" name="Google Shape;546;p8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81" title="2"/>
            <p:cNvSpPr txBox="1"/>
            <p:nvPr/>
          </p:nvSpPr>
          <p:spPr>
            <a:xfrm>
              <a:off x="892698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48" name="Google Shape;548;p81" title="3"/>
          <p:cNvGrpSpPr/>
          <p:nvPr/>
        </p:nvGrpSpPr>
        <p:grpSpPr>
          <a:xfrm>
            <a:off x="776853" y="4754835"/>
            <a:ext cx="536489" cy="558999"/>
            <a:chOff x="786204" y="3526135"/>
            <a:chExt cx="536489" cy="558999"/>
          </a:xfrm>
        </p:grpSpPr>
        <p:pic>
          <p:nvPicPr>
            <p:cNvPr id="549" name="Google Shape;549;p8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p81"/>
            <p:cNvSpPr txBox="1"/>
            <p:nvPr/>
          </p:nvSpPr>
          <p:spPr>
            <a:xfrm>
              <a:off x="892698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51" name="Google Shape;551;p81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2" name="Google Shape;552;p81"/>
          <p:cNvSpPr txBox="1"/>
          <p:nvPr>
            <p:ph idx="2" type="body"/>
          </p:nvPr>
        </p:nvSpPr>
        <p:spPr>
          <a:xfrm>
            <a:off x="674112" y="1608480"/>
            <a:ext cx="6274152" cy="865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A1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A1F7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7A1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553" name="Google Shape;553;p81" title="4"/>
          <p:cNvGrpSpPr/>
          <p:nvPr/>
        </p:nvGrpSpPr>
        <p:grpSpPr>
          <a:xfrm>
            <a:off x="776853" y="5733256"/>
            <a:ext cx="536489" cy="558999"/>
            <a:chOff x="786204" y="3526135"/>
            <a:chExt cx="536489" cy="558999"/>
          </a:xfrm>
        </p:grpSpPr>
        <p:pic>
          <p:nvPicPr>
            <p:cNvPr id="554" name="Google Shape;554;p8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6204" y="3526135"/>
              <a:ext cx="536489" cy="55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5" name="Google Shape;555;p81"/>
            <p:cNvSpPr txBox="1"/>
            <p:nvPr/>
          </p:nvSpPr>
          <p:spPr>
            <a:xfrm>
              <a:off x="858212" y="3605579"/>
              <a:ext cx="323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A1F7F"/>
                  </a:solidFill>
                  <a:latin typeface="Verdana"/>
                  <a:ea typeface="Verdana"/>
                  <a:cs typeface="Verdana"/>
                  <a:sym typeface="Verdana"/>
                </a:rPr>
                <a:t>4</a:t>
              </a:r>
              <a:endParaRPr b="1" sz="24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56" name="Google Shape;556;p81"/>
          <p:cNvSpPr txBox="1"/>
          <p:nvPr>
            <p:ph idx="3" type="body"/>
          </p:nvPr>
        </p:nvSpPr>
        <p:spPr>
          <a:xfrm>
            <a:off x="1475656" y="4749146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7" name="Google Shape;557;p81"/>
          <p:cNvSpPr txBox="1"/>
          <p:nvPr>
            <p:ph idx="4" type="body"/>
          </p:nvPr>
        </p:nvSpPr>
        <p:spPr>
          <a:xfrm>
            <a:off x="1475656" y="3765037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8" name="Google Shape;558;p81"/>
          <p:cNvSpPr txBox="1"/>
          <p:nvPr>
            <p:ph idx="5" type="body"/>
          </p:nvPr>
        </p:nvSpPr>
        <p:spPr>
          <a:xfrm>
            <a:off x="1475656" y="5733256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9" name="Google Shape;559;p81"/>
          <p:cNvSpPr txBox="1"/>
          <p:nvPr>
            <p:ph idx="6" type="body"/>
          </p:nvPr>
        </p:nvSpPr>
        <p:spPr>
          <a:xfrm>
            <a:off x="1475656" y="2780928"/>
            <a:ext cx="302433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anner white heading">
  <p:cSld name="purple banner white heading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0919" y="2075259"/>
            <a:ext cx="3309937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8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2">
              <a:alpha val="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3" name="Google Shape;563;p82"/>
          <p:cNvSpPr txBox="1"/>
          <p:nvPr>
            <p:ph idx="1" type="body"/>
          </p:nvPr>
        </p:nvSpPr>
        <p:spPr>
          <a:xfrm>
            <a:off x="179388" y="322854"/>
            <a:ext cx="7488237" cy="585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68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nn">
  <p:cSld name="Ven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 title="purple circle white fill"/>
          <p:cNvSpPr/>
          <p:nvPr/>
        </p:nvSpPr>
        <p:spPr>
          <a:xfrm>
            <a:off x="539552" y="1556792"/>
            <a:ext cx="4888854" cy="4890918"/>
          </a:xfrm>
          <a:prstGeom prst="ellipse">
            <a:avLst/>
          </a:prstGeom>
          <a:solidFill>
            <a:schemeClr val="lt2">
              <a:alpha val="42745"/>
            </a:schemeClr>
          </a:solidFill>
          <a:ln cap="flat" cmpd="sng" w="38100">
            <a:solidFill>
              <a:srgbClr val="7A1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Google Shape;49;p9" title="gold circle white fill"/>
          <p:cNvSpPr/>
          <p:nvPr/>
        </p:nvSpPr>
        <p:spPr>
          <a:xfrm>
            <a:off x="3643586" y="1634426"/>
            <a:ext cx="4888854" cy="4890918"/>
          </a:xfrm>
          <a:prstGeom prst="ellipse">
            <a:avLst/>
          </a:prstGeom>
          <a:solidFill>
            <a:schemeClr val="lt1">
              <a:alpha val="42745"/>
            </a:schemeClr>
          </a:solidFill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5868144" y="3068960"/>
            <a:ext cx="252028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3" type="body"/>
          </p:nvPr>
        </p:nvSpPr>
        <p:spPr>
          <a:xfrm>
            <a:off x="683568" y="3068960"/>
            <a:ext cx="252028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4" type="body"/>
          </p:nvPr>
        </p:nvSpPr>
        <p:spPr>
          <a:xfrm>
            <a:off x="3707904" y="3068960"/>
            <a:ext cx="1656184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rple banner white heading">
  <p:cSld name="1_purple banner white heading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3"/>
          <p:cNvSpPr txBox="1"/>
          <p:nvPr>
            <p:ph idx="1" type="body"/>
          </p:nvPr>
        </p:nvSpPr>
        <p:spPr>
          <a:xfrm>
            <a:off x="179388" y="322854"/>
            <a:ext cx="7488237" cy="585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68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566" name="Google Shape;566;p83" title="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544" y="184482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83" title="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283493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83" title="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382504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83" title="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481515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83" title="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608" y="5805264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83"/>
          <p:cNvSpPr txBox="1"/>
          <p:nvPr>
            <p:ph idx="2" type="body"/>
          </p:nvPr>
        </p:nvSpPr>
        <p:spPr>
          <a:xfrm>
            <a:off x="1187624" y="184482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72" name="Google Shape;572;p83"/>
          <p:cNvSpPr txBox="1"/>
          <p:nvPr>
            <p:ph idx="3" type="body"/>
          </p:nvPr>
        </p:nvSpPr>
        <p:spPr>
          <a:xfrm>
            <a:off x="1187624" y="283493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73" name="Google Shape;573;p83"/>
          <p:cNvSpPr txBox="1"/>
          <p:nvPr>
            <p:ph idx="4" type="body"/>
          </p:nvPr>
        </p:nvSpPr>
        <p:spPr>
          <a:xfrm>
            <a:off x="1187624" y="382504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74" name="Google Shape;574;p83"/>
          <p:cNvSpPr txBox="1"/>
          <p:nvPr>
            <p:ph idx="5" type="body"/>
          </p:nvPr>
        </p:nvSpPr>
        <p:spPr>
          <a:xfrm>
            <a:off x="1187624" y="481515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75" name="Google Shape;575;p83"/>
          <p:cNvSpPr txBox="1"/>
          <p:nvPr>
            <p:ph idx="6" type="body"/>
          </p:nvPr>
        </p:nvSpPr>
        <p:spPr>
          <a:xfrm>
            <a:off x="1187624" y="580526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nk &amp; heading">
  <p:cSld name="1_punk &amp; heading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4"/>
          <p:cNvSpPr/>
          <p:nvPr/>
        </p:nvSpPr>
        <p:spPr>
          <a:xfrm>
            <a:off x="0" y="1062259"/>
            <a:ext cx="9144000" cy="5795741"/>
          </a:xfrm>
          <a:prstGeom prst="rect">
            <a:avLst/>
          </a:prstGeom>
          <a:solidFill>
            <a:srgbClr val="7A1F7F"/>
          </a:solidFill>
          <a:ln cap="flat" cmpd="sng" w="25400">
            <a:solidFill>
              <a:srgbClr val="7A1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8" name="Google Shape;578;p84" title="My Learning Essentials punk head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47463" y="2201739"/>
            <a:ext cx="3203849" cy="4656261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84"/>
          <p:cNvSpPr txBox="1"/>
          <p:nvPr/>
        </p:nvSpPr>
        <p:spPr>
          <a:xfrm>
            <a:off x="971600" y="0"/>
            <a:ext cx="5688632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A1F7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Tell us what you think!</a:t>
            </a:r>
            <a:endParaRPr sz="3600">
              <a:solidFill>
                <a:srgbClr val="7A1F7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580" name="Google Shape;580;p84" title="gold lightbulb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632"/>
            <a:ext cx="721338" cy="751603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4"/>
          <p:cNvSpPr/>
          <p:nvPr/>
        </p:nvSpPr>
        <p:spPr>
          <a:xfrm>
            <a:off x="539552" y="6381328"/>
            <a:ext cx="2160240" cy="39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GB" sz="1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@mlemanchester</a:t>
            </a:r>
            <a:endParaRPr sz="18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582" name="Google Shape;582;p84" title="gold twitter ico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6453336"/>
            <a:ext cx="366843" cy="29760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84"/>
          <p:cNvSpPr/>
          <p:nvPr/>
        </p:nvSpPr>
        <p:spPr>
          <a:xfrm>
            <a:off x="3203848" y="6401348"/>
            <a:ext cx="2808312" cy="39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en-GB" sz="1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mle@manchester.ac.uk</a:t>
            </a:r>
            <a:endParaRPr/>
          </a:p>
        </p:txBody>
      </p:sp>
      <p:pic>
        <p:nvPicPr>
          <p:cNvPr id="584" name="Google Shape;584;p84" title="gold arrow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3808" y="6381328"/>
            <a:ext cx="360040" cy="374328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84"/>
          <p:cNvSpPr/>
          <p:nvPr/>
        </p:nvSpPr>
        <p:spPr>
          <a:xfrm>
            <a:off x="825226" y="1556792"/>
            <a:ext cx="54029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have found this session engaging.</a:t>
            </a:r>
            <a:endParaRPr/>
          </a:p>
        </p:txBody>
      </p:sp>
      <p:pic>
        <p:nvPicPr>
          <p:cNvPr descr="S:\Teaching and Learning Team\Online resources\MLE\assets\icons\1.png" id="586" name="Google Shape;586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947" y="1484784"/>
            <a:ext cx="527518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4"/>
          <p:cNvSpPr/>
          <p:nvPr/>
        </p:nvSpPr>
        <p:spPr>
          <a:xfrm>
            <a:off x="825226" y="2636912"/>
            <a:ext cx="52343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 you feel more confident as a result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of what you have learned?</a:t>
            </a:r>
            <a:endParaRPr/>
          </a:p>
        </p:txBody>
      </p:sp>
      <p:pic>
        <p:nvPicPr>
          <p:cNvPr descr="S:\Teaching and Learning Team\Online resources\MLE\assets\icons\2.png" id="588" name="Google Shape;588;p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7947" y="2681161"/>
            <a:ext cx="527517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84"/>
          <p:cNvSpPr/>
          <p:nvPr/>
        </p:nvSpPr>
        <p:spPr>
          <a:xfrm>
            <a:off x="825226" y="3789040"/>
            <a:ext cx="53783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 you think this session will be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beneficial to your learning?</a:t>
            </a:r>
            <a:endParaRPr/>
          </a:p>
        </p:txBody>
      </p:sp>
      <p:pic>
        <p:nvPicPr>
          <p:cNvPr id="590" name="Google Shape;590;p84" title="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7947" y="3877538"/>
            <a:ext cx="527518" cy="5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84"/>
          <p:cNvSpPr txBox="1"/>
          <p:nvPr/>
        </p:nvSpPr>
        <p:spPr>
          <a:xfrm>
            <a:off x="825226" y="5097378"/>
            <a:ext cx="52565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Will you change the way you work based on what you’ve learned?</a:t>
            </a:r>
            <a:endParaRPr/>
          </a:p>
        </p:txBody>
      </p:sp>
      <p:pic>
        <p:nvPicPr>
          <p:cNvPr id="592" name="Google Shape;592;p84" title="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7948" y="5073916"/>
            <a:ext cx="527517" cy="52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4" title="grey line"/>
          <p:cNvPicPr preferRelativeResize="0"/>
          <p:nvPr/>
        </p:nvPicPr>
        <p:blipFill rotWithShape="1">
          <a:blip r:embed="rId10">
            <a:alphaModFix/>
          </a:blip>
          <a:srcRect b="26317" l="0" r="50455" t="0"/>
          <a:stretch/>
        </p:blipFill>
        <p:spPr>
          <a:xfrm>
            <a:off x="-108520" y="980728"/>
            <a:ext cx="9252520" cy="10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85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96752" y="1196752"/>
            <a:ext cx="9144000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85"/>
          <p:cNvSpPr txBox="1"/>
          <p:nvPr>
            <p:ph idx="1" type="body"/>
          </p:nvPr>
        </p:nvSpPr>
        <p:spPr>
          <a:xfrm>
            <a:off x="179388" y="260648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597" name="Google Shape;59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3540006"/>
            <a:ext cx="1974451" cy="65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2780928"/>
            <a:ext cx="194421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5949280"/>
            <a:ext cx="194421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13" y="4309371"/>
            <a:ext cx="1944216" cy="69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512" y="5118193"/>
            <a:ext cx="1944216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86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86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605" name="Google Shape;605;p86" title="gold line"/>
          <p:cNvCxnSpPr/>
          <p:nvPr/>
        </p:nvCxnSpPr>
        <p:spPr>
          <a:xfrm>
            <a:off x="2987824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6" name="Google Shape;606;p86" title="gold line"/>
          <p:cNvCxnSpPr/>
          <p:nvPr/>
        </p:nvCxnSpPr>
        <p:spPr>
          <a:xfrm>
            <a:off x="6156176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7" name="Google Shape;607;p86" title="ywllow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8" name="Google Shape;608;p86"/>
          <p:cNvSpPr txBox="1"/>
          <p:nvPr>
            <p:ph idx="2" type="body"/>
          </p:nvPr>
        </p:nvSpPr>
        <p:spPr>
          <a:xfrm>
            <a:off x="144016" y="155679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09" name="Google Shape;609;p86"/>
          <p:cNvSpPr txBox="1"/>
          <p:nvPr>
            <p:ph idx="3" type="body"/>
          </p:nvPr>
        </p:nvSpPr>
        <p:spPr>
          <a:xfrm>
            <a:off x="3059832" y="155679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0" name="Google Shape;610;p86"/>
          <p:cNvSpPr txBox="1"/>
          <p:nvPr>
            <p:ph idx="4" type="body"/>
          </p:nvPr>
        </p:nvSpPr>
        <p:spPr>
          <a:xfrm>
            <a:off x="6228184" y="155679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1" name="Google Shape;611;p86"/>
          <p:cNvSpPr txBox="1"/>
          <p:nvPr>
            <p:ph idx="5" type="body"/>
          </p:nvPr>
        </p:nvSpPr>
        <p:spPr>
          <a:xfrm>
            <a:off x="179512" y="407707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2" name="Google Shape;612;p86"/>
          <p:cNvSpPr txBox="1"/>
          <p:nvPr>
            <p:ph idx="6" type="body"/>
          </p:nvPr>
        </p:nvSpPr>
        <p:spPr>
          <a:xfrm>
            <a:off x="3095328" y="407707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3" name="Google Shape;613;p86"/>
          <p:cNvSpPr txBox="1"/>
          <p:nvPr>
            <p:ph idx="7" type="body"/>
          </p:nvPr>
        </p:nvSpPr>
        <p:spPr>
          <a:xfrm>
            <a:off x="6263680" y="407707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7" title="grey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87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617" name="Google Shape;617;p87" title="teal line"/>
          <p:cNvCxnSpPr/>
          <p:nvPr/>
        </p:nvCxnSpPr>
        <p:spPr>
          <a:xfrm>
            <a:off x="2987824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8" name="Google Shape;618;p87" title="teal line"/>
          <p:cNvCxnSpPr/>
          <p:nvPr/>
        </p:nvCxnSpPr>
        <p:spPr>
          <a:xfrm>
            <a:off x="6156176" y="1556792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9" name="Google Shape;619;p87" title="teal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0" name="Google Shape;620;p87"/>
          <p:cNvSpPr txBox="1"/>
          <p:nvPr>
            <p:ph idx="2" type="body"/>
          </p:nvPr>
        </p:nvSpPr>
        <p:spPr>
          <a:xfrm>
            <a:off x="144016" y="155679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1" name="Google Shape;621;p87"/>
          <p:cNvSpPr txBox="1"/>
          <p:nvPr>
            <p:ph idx="3" type="body"/>
          </p:nvPr>
        </p:nvSpPr>
        <p:spPr>
          <a:xfrm>
            <a:off x="3059832" y="155679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2" name="Google Shape;622;p87"/>
          <p:cNvSpPr txBox="1"/>
          <p:nvPr>
            <p:ph idx="4" type="body"/>
          </p:nvPr>
        </p:nvSpPr>
        <p:spPr>
          <a:xfrm>
            <a:off x="6228184" y="155679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3" name="Google Shape;623;p87"/>
          <p:cNvSpPr txBox="1"/>
          <p:nvPr>
            <p:ph idx="5" type="body"/>
          </p:nvPr>
        </p:nvSpPr>
        <p:spPr>
          <a:xfrm>
            <a:off x="179512" y="4077072"/>
            <a:ext cx="28438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4" name="Google Shape;624;p87"/>
          <p:cNvSpPr txBox="1"/>
          <p:nvPr>
            <p:ph idx="6" type="body"/>
          </p:nvPr>
        </p:nvSpPr>
        <p:spPr>
          <a:xfrm>
            <a:off x="3095328" y="4077072"/>
            <a:ext cx="295232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5" name="Google Shape;625;p87"/>
          <p:cNvSpPr txBox="1"/>
          <p:nvPr>
            <p:ph idx="7" type="body"/>
          </p:nvPr>
        </p:nvSpPr>
        <p:spPr>
          <a:xfrm>
            <a:off x="6263680" y="4077072"/>
            <a:ext cx="27363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">
  <p:cSld name="7_Blank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88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629" name="Google Shape;629;p88" title="gold line"/>
          <p:cNvCxnSpPr/>
          <p:nvPr/>
        </p:nvCxnSpPr>
        <p:spPr>
          <a:xfrm>
            <a:off x="4572000" y="1628528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0" name="Google Shape;630;p88" title="gold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1" name="Google Shape;631;p88"/>
          <p:cNvSpPr txBox="1"/>
          <p:nvPr>
            <p:ph idx="2" type="body"/>
          </p:nvPr>
        </p:nvSpPr>
        <p:spPr>
          <a:xfrm>
            <a:off x="251520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2" name="Google Shape;632;p88"/>
          <p:cNvSpPr txBox="1"/>
          <p:nvPr>
            <p:ph idx="3" type="body"/>
          </p:nvPr>
        </p:nvSpPr>
        <p:spPr>
          <a:xfrm>
            <a:off x="4716016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3" name="Google Shape;633;p88"/>
          <p:cNvSpPr txBox="1"/>
          <p:nvPr>
            <p:ph idx="4" type="body"/>
          </p:nvPr>
        </p:nvSpPr>
        <p:spPr>
          <a:xfrm>
            <a:off x="251520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4" name="Google Shape;634;p88"/>
          <p:cNvSpPr txBox="1"/>
          <p:nvPr>
            <p:ph idx="5" type="body"/>
          </p:nvPr>
        </p:nvSpPr>
        <p:spPr>
          <a:xfrm>
            <a:off x="4716016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lank">
  <p:cSld name="8_Blank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97953"/>
            <a:ext cx="6767736" cy="50046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89"/>
          <p:cNvSpPr txBox="1"/>
          <p:nvPr>
            <p:ph idx="1" type="body"/>
          </p:nvPr>
        </p:nvSpPr>
        <p:spPr>
          <a:xfrm>
            <a:off x="174688" y="4462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638" name="Google Shape;638;p89" title="teal line"/>
          <p:cNvCxnSpPr/>
          <p:nvPr/>
        </p:nvCxnSpPr>
        <p:spPr>
          <a:xfrm>
            <a:off x="4572000" y="1628528"/>
            <a:ext cx="0" cy="504056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9" name="Google Shape;639;p89" title="teal line"/>
          <p:cNvCxnSpPr/>
          <p:nvPr/>
        </p:nvCxnSpPr>
        <p:spPr>
          <a:xfrm rot="10800000">
            <a:off x="179512" y="2420888"/>
            <a:ext cx="8712968" cy="0"/>
          </a:xfrm>
          <a:prstGeom prst="straightConnector1">
            <a:avLst/>
          </a:prstGeom>
          <a:noFill/>
          <a:ln cap="flat" cmpd="sng" w="38100">
            <a:solidFill>
              <a:srgbClr val="009B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0" name="Google Shape;640;p89"/>
          <p:cNvSpPr txBox="1"/>
          <p:nvPr>
            <p:ph idx="2" type="body"/>
          </p:nvPr>
        </p:nvSpPr>
        <p:spPr>
          <a:xfrm>
            <a:off x="251520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41" name="Google Shape;641;p89"/>
          <p:cNvSpPr txBox="1"/>
          <p:nvPr>
            <p:ph idx="3" type="body"/>
          </p:nvPr>
        </p:nvSpPr>
        <p:spPr>
          <a:xfrm>
            <a:off x="4716016" y="1628800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42" name="Google Shape;642;p89"/>
          <p:cNvSpPr txBox="1"/>
          <p:nvPr>
            <p:ph idx="4" type="body"/>
          </p:nvPr>
        </p:nvSpPr>
        <p:spPr>
          <a:xfrm>
            <a:off x="251520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43" name="Google Shape;643;p89"/>
          <p:cNvSpPr txBox="1"/>
          <p:nvPr>
            <p:ph idx="5" type="body"/>
          </p:nvPr>
        </p:nvSpPr>
        <p:spPr>
          <a:xfrm>
            <a:off x="4716016" y="2728225"/>
            <a:ext cx="40324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head">
  <p:cSld name="big head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90"/>
          <p:cNvPicPr preferRelativeResize="0"/>
          <p:nvPr/>
        </p:nvPicPr>
        <p:blipFill rotWithShape="1">
          <a:blip r:embed="rId2">
            <a:alphaModFix/>
          </a:blip>
          <a:srcRect b="-126447" l="0" r="43884" t="-146577"/>
          <a:stretch/>
        </p:blipFill>
        <p:spPr>
          <a:xfrm>
            <a:off x="-108273" y="790278"/>
            <a:ext cx="5131222" cy="301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186.png" id="646" name="Google Shape;64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4844" y="63624"/>
            <a:ext cx="4684738" cy="680777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90"/>
          <p:cNvSpPr txBox="1"/>
          <p:nvPr>
            <p:ph type="title"/>
          </p:nvPr>
        </p:nvSpPr>
        <p:spPr>
          <a:xfrm>
            <a:off x="179388" y="45297"/>
            <a:ext cx="8229600" cy="863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72"/>
              <a:buFont typeface="Open Sans SemiBold"/>
              <a:buNone/>
              <a:defRPr b="0" i="0" sz="2672" u="none" cap="none" strike="noStrik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heading grey rule">
  <p:cSld name="Purple heading grey rule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92" title="grey line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92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2" name="Google Shape;652;p92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anner white heading">
  <p:cSld name="purple banner white heading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0919" y="2075259"/>
            <a:ext cx="3309937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9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2">
              <a:alpha val="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6" name="Google Shape;656;p93"/>
          <p:cNvSpPr txBox="1"/>
          <p:nvPr>
            <p:ph idx="1" type="body"/>
          </p:nvPr>
        </p:nvSpPr>
        <p:spPr>
          <a:xfrm>
            <a:off x="179388" y="322854"/>
            <a:ext cx="7488237" cy="585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68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oute_1">
  <p:cSld name="qoute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475656" y="1988840"/>
            <a:ext cx="6264696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B5B5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B5B5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57" name="Google Shape;57;p10" title="grey line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3" type="body"/>
          </p:nvPr>
        </p:nvSpPr>
        <p:spPr>
          <a:xfrm>
            <a:off x="3995936" y="5301208"/>
            <a:ext cx="35844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94" title="purple box shape with wavey edge"/>
          <p:cNvPicPr preferRelativeResize="0"/>
          <p:nvPr/>
        </p:nvPicPr>
        <p:blipFill rotWithShape="1">
          <a:blip r:embed="rId2">
            <a:alphaModFix/>
          </a:blip>
          <a:srcRect b="6304" l="0" r="0" t="18918"/>
          <a:stretch/>
        </p:blipFill>
        <p:spPr>
          <a:xfrm>
            <a:off x="-36511" y="-99391"/>
            <a:ext cx="5760640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186.png" id="659" name="Google Shape;659;p94" title="My Learning Essentials punk hea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9656" y="1916832"/>
            <a:ext cx="3409926" cy="495456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94"/>
          <p:cNvSpPr txBox="1"/>
          <p:nvPr/>
        </p:nvSpPr>
        <p:spPr>
          <a:xfrm>
            <a:off x="107504" y="2132856"/>
            <a:ext cx="5470550" cy="6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My Learning Essentials</a:t>
            </a:r>
            <a:endParaRPr sz="2000">
              <a:solidFill>
                <a:srgbClr val="6B2D9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661" name="Google Shape;661;p94" title="University of Manchester log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910" y="202035"/>
            <a:ext cx="1832818" cy="7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94"/>
          <p:cNvSpPr txBox="1"/>
          <p:nvPr/>
        </p:nvSpPr>
        <p:spPr>
          <a:xfrm>
            <a:off x="167432" y="1196752"/>
            <a:ext cx="35814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DB828"/>
                </a:solidFill>
                <a:latin typeface="Arial"/>
                <a:ea typeface="Arial"/>
                <a:cs typeface="Arial"/>
                <a:sym typeface="Arial"/>
              </a:rPr>
              <a:t>The University of Manchester Library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3" name="Google Shape;663;p94" title="My Learning Essentials brand banner"/>
          <p:cNvPicPr preferRelativeResize="0"/>
          <p:nvPr/>
        </p:nvPicPr>
        <p:blipFill rotWithShape="1">
          <a:blip r:embed="rId5">
            <a:alphaModFix/>
          </a:blip>
          <a:srcRect b="0" l="5808" r="3636" t="0"/>
          <a:stretch/>
        </p:blipFill>
        <p:spPr>
          <a:xfrm>
            <a:off x="-36512" y="2996952"/>
            <a:ext cx="57099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94" title="blockboard catalyst award logo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70542" y="332656"/>
            <a:ext cx="2965954" cy="864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5" name="Google Shape;665;p94" title="gold twitter icon"/>
          <p:cNvGrpSpPr/>
          <p:nvPr/>
        </p:nvGrpSpPr>
        <p:grpSpPr>
          <a:xfrm>
            <a:off x="179512" y="6165304"/>
            <a:ext cx="2592288" cy="390876"/>
            <a:chOff x="395536" y="1124744"/>
            <a:chExt cx="2592288" cy="390876"/>
          </a:xfrm>
        </p:grpSpPr>
        <p:sp>
          <p:nvSpPr>
            <p:cNvPr id="666" name="Google Shape;666;p94"/>
            <p:cNvSpPr/>
            <p:nvPr/>
          </p:nvSpPr>
          <p:spPr>
            <a:xfrm>
              <a:off x="827584" y="1124744"/>
              <a:ext cx="2160240" cy="390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SemiBold"/>
                <a:buNone/>
              </a:pPr>
              <a:r>
                <a:rPr lang="en-GB" sz="180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@mlemanchester</a:t>
              </a:r>
              <a:endParaRPr sz="1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667" name="Google Shape;667;p9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5536" y="1124744"/>
              <a:ext cx="455603" cy="3696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k &amp; heading">
  <p:cSld name="punk &amp; heading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95" title="My Learning Essentials Punk head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68144" y="2051330"/>
            <a:ext cx="3309937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95" title="transparent box"/>
          <p:cNvSpPr/>
          <p:nvPr/>
        </p:nvSpPr>
        <p:spPr>
          <a:xfrm>
            <a:off x="0" y="44624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</p:txBody>
      </p:sp>
      <p:sp>
        <p:nvSpPr>
          <p:cNvPr id="671" name="Google Shape;671;p95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72" name="Google Shape;672;p95"/>
          <p:cNvSpPr txBox="1"/>
          <p:nvPr>
            <p:ph idx="2" type="body"/>
          </p:nvPr>
        </p:nvSpPr>
        <p:spPr>
          <a:xfrm>
            <a:off x="250825" y="1628774"/>
            <a:ext cx="554531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673" name="Google Shape;673;p95"/>
          <p:cNvPicPr preferRelativeResize="0"/>
          <p:nvPr/>
        </p:nvPicPr>
        <p:blipFill rotWithShape="1">
          <a:blip r:embed="rId4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heading gold rule">
  <p:cSld name="Purple heading gold rule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96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09" y="1196752"/>
            <a:ext cx="7640845" cy="67618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96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77" name="Google Shape;677;p96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71717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171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97"/>
          <p:cNvSpPr txBox="1"/>
          <p:nvPr>
            <p:ph idx="1" type="body"/>
          </p:nvPr>
        </p:nvSpPr>
        <p:spPr>
          <a:xfrm>
            <a:off x="179388" y="-27384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680" name="Google Shape;680;p97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980728"/>
            <a:ext cx="6200432" cy="5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97" title="computer screen grey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1" y="5890444"/>
            <a:ext cx="864095" cy="809005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7"/>
          <p:cNvSpPr txBox="1"/>
          <p:nvPr>
            <p:ph idx="2" type="body"/>
          </p:nvPr>
        </p:nvSpPr>
        <p:spPr>
          <a:xfrm>
            <a:off x="1547664" y="5877272"/>
            <a:ext cx="6624736" cy="719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83" name="Google Shape;683;p97"/>
          <p:cNvSpPr/>
          <p:nvPr>
            <p:ph idx="3" type="media"/>
          </p:nvPr>
        </p:nvSpPr>
        <p:spPr>
          <a:xfrm>
            <a:off x="1331640" y="1484784"/>
            <a:ext cx="6624736" cy="3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_time">
  <p:cSld name="table_tim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686" name="Google Shape;686;p98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1196752"/>
            <a:ext cx="6200432" cy="5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98" title="clock ic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4408" y="5949280"/>
            <a:ext cx="601460" cy="611161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98"/>
          <p:cNvSpPr/>
          <p:nvPr>
            <p:ph idx="2" type="tbl"/>
          </p:nvPr>
        </p:nvSpPr>
        <p:spPr>
          <a:xfrm>
            <a:off x="539552" y="1556792"/>
            <a:ext cx="806489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able_time">
  <p:cSld name="1_table_time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nn">
  <p:cSld name="Venn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00" title="purple circle white fill"/>
          <p:cNvSpPr/>
          <p:nvPr/>
        </p:nvSpPr>
        <p:spPr>
          <a:xfrm>
            <a:off x="539552" y="1556792"/>
            <a:ext cx="4888854" cy="4890918"/>
          </a:xfrm>
          <a:prstGeom prst="ellipse">
            <a:avLst/>
          </a:prstGeom>
          <a:solidFill>
            <a:schemeClr val="lt2">
              <a:alpha val="42745"/>
            </a:schemeClr>
          </a:solidFill>
          <a:ln cap="flat" cmpd="sng" w="38100">
            <a:solidFill>
              <a:srgbClr val="7A1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2" name="Google Shape;692;p100" title="gold circle white fill"/>
          <p:cNvSpPr/>
          <p:nvPr/>
        </p:nvSpPr>
        <p:spPr>
          <a:xfrm>
            <a:off x="3643586" y="1634426"/>
            <a:ext cx="4888854" cy="4890918"/>
          </a:xfrm>
          <a:prstGeom prst="ellipse">
            <a:avLst/>
          </a:prstGeom>
          <a:solidFill>
            <a:schemeClr val="lt1">
              <a:alpha val="42745"/>
            </a:schemeClr>
          </a:solidFill>
          <a:ln cap="flat" cmpd="sng" w="38100">
            <a:solidFill>
              <a:srgbClr val="FDB8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93" name="Google Shape;693;p100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100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5" name="Google Shape;695;p100"/>
          <p:cNvSpPr txBox="1"/>
          <p:nvPr>
            <p:ph idx="2" type="body"/>
          </p:nvPr>
        </p:nvSpPr>
        <p:spPr>
          <a:xfrm>
            <a:off x="5868144" y="3068960"/>
            <a:ext cx="252028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6" name="Google Shape;696;p100"/>
          <p:cNvSpPr txBox="1"/>
          <p:nvPr>
            <p:ph idx="3" type="body"/>
          </p:nvPr>
        </p:nvSpPr>
        <p:spPr>
          <a:xfrm>
            <a:off x="683568" y="3068960"/>
            <a:ext cx="252028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7" name="Google Shape;697;p100"/>
          <p:cNvSpPr txBox="1"/>
          <p:nvPr>
            <p:ph idx="4" type="body"/>
          </p:nvPr>
        </p:nvSpPr>
        <p:spPr>
          <a:xfrm>
            <a:off x="3707904" y="3068960"/>
            <a:ext cx="1656184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1717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1717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oute_1">
  <p:cSld name="qoute_1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01"/>
          <p:cNvSpPr txBox="1"/>
          <p:nvPr>
            <p:ph idx="1" type="body"/>
          </p:nvPr>
        </p:nvSpPr>
        <p:spPr>
          <a:xfrm>
            <a:off x="1475656" y="1988840"/>
            <a:ext cx="6264696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B5B5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B5B5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00" name="Google Shape;700;p101" title="grey line"/>
          <p:cNvPicPr preferRelativeResize="0"/>
          <p:nvPr/>
        </p:nvPicPr>
        <p:blipFill rotWithShape="1">
          <a:blip r:embed="rId2">
            <a:alphaModFix/>
          </a:blip>
          <a:srcRect b="1" l="16138" r="0" t="32386"/>
          <a:stretch/>
        </p:blipFill>
        <p:spPr>
          <a:xfrm>
            <a:off x="0" y="1218650"/>
            <a:ext cx="766834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101"/>
          <p:cNvSpPr txBox="1"/>
          <p:nvPr>
            <p:ph idx="2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2" name="Google Shape;702;p101"/>
          <p:cNvSpPr txBox="1"/>
          <p:nvPr>
            <p:ph idx="3" type="body"/>
          </p:nvPr>
        </p:nvSpPr>
        <p:spPr>
          <a:xfrm>
            <a:off x="3995936" y="5301208"/>
            <a:ext cx="35844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oute_2">
  <p:cSld name="qoute_2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02"/>
          <p:cNvSpPr txBox="1"/>
          <p:nvPr>
            <p:ph idx="1" type="body"/>
          </p:nvPr>
        </p:nvSpPr>
        <p:spPr>
          <a:xfrm>
            <a:off x="1475656" y="1988840"/>
            <a:ext cx="6264696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B5B5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B5B5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5" name="Google Shape;705;p102"/>
          <p:cNvSpPr txBox="1"/>
          <p:nvPr>
            <p:ph idx="2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6" name="Google Shape;706;p102"/>
          <p:cNvSpPr txBox="1"/>
          <p:nvPr>
            <p:ph idx="3" type="body"/>
          </p:nvPr>
        </p:nvSpPr>
        <p:spPr>
          <a:xfrm>
            <a:off x="3995936" y="5301208"/>
            <a:ext cx="35844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07" name="Google Shape;707;p102" title="gold lin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599" y="1196752"/>
            <a:ext cx="6200775" cy="5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cepts">
  <p:cSld name="3 concepts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103" title="purple box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528" y="2600789"/>
            <a:ext cx="2664296" cy="21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103" title="grey line"/>
          <p:cNvPicPr preferRelativeResize="0"/>
          <p:nvPr/>
        </p:nvPicPr>
        <p:blipFill rotWithShape="1">
          <a:blip r:embed="rId3">
            <a:alphaModFix/>
          </a:blip>
          <a:srcRect b="0" l="24024" r="0" t="18172"/>
          <a:stretch/>
        </p:blipFill>
        <p:spPr>
          <a:xfrm>
            <a:off x="0" y="1209040"/>
            <a:ext cx="6947248" cy="5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103" title="gold box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8184" y="2636912"/>
            <a:ext cx="2667600" cy="21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03"/>
          <p:cNvSpPr/>
          <p:nvPr/>
        </p:nvSpPr>
        <p:spPr>
          <a:xfrm>
            <a:off x="6305881" y="2754675"/>
            <a:ext cx="2486307" cy="1943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3" name="Google Shape;713;p103" title="grey box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047" y="2636910"/>
            <a:ext cx="2667906" cy="21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103"/>
          <p:cNvSpPr txBox="1"/>
          <p:nvPr>
            <p:ph idx="1" type="body"/>
          </p:nvPr>
        </p:nvSpPr>
        <p:spPr>
          <a:xfrm>
            <a:off x="6372200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15" name="Google Shape;715;p103"/>
          <p:cNvSpPr txBox="1"/>
          <p:nvPr>
            <p:ph idx="2" type="body"/>
          </p:nvPr>
        </p:nvSpPr>
        <p:spPr>
          <a:xfrm>
            <a:off x="3347864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16" name="Google Shape;716;p103"/>
          <p:cNvSpPr txBox="1"/>
          <p:nvPr>
            <p:ph idx="3" type="body"/>
          </p:nvPr>
        </p:nvSpPr>
        <p:spPr>
          <a:xfrm>
            <a:off x="395536" y="2780928"/>
            <a:ext cx="2376264" cy="18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6800" spcFirstLastPara="1" rIns="46800" wrap="square" tIns="45700">
            <a:noAutofit/>
          </a:bodyPr>
          <a:lstStyle>
            <a:lvl1pPr indent="-2286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17" name="Google Shape;717;p103"/>
          <p:cNvSpPr txBox="1"/>
          <p:nvPr>
            <p:ph idx="4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646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30" Type="http://schemas.openxmlformats.org/officeDocument/2006/relationships/theme" Target="../theme/theme4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6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86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75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30" Type="http://schemas.openxmlformats.org/officeDocument/2006/relationships/theme" Target="../theme/theme5.xml"/><Relationship Id="rId11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CC">
            <a:alpha val="4705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CC">
            <a:alpha val="4705"/>
          </a:srgbClr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CC">
            <a:alpha val="4705"/>
          </a:srgbClr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CC">
            <a:alpha val="4705"/>
          </a:srgbClr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padlet.com/TandL/laws70311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subjects.library.manchester.ac.uk/referencing/referencing-guide" TargetMode="External"/><Relationship Id="rId4" Type="http://schemas.openxmlformats.org/officeDocument/2006/relationships/image" Target="../media/image5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png"/><Relationship Id="rId4" Type="http://schemas.openxmlformats.org/officeDocument/2006/relationships/image" Target="../media/image55.png"/><Relationship Id="rId5" Type="http://schemas.openxmlformats.org/officeDocument/2006/relationships/image" Target="../media/image6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Relationship Id="rId4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menti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menti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21"/>
          <p:cNvSpPr txBox="1"/>
          <p:nvPr/>
        </p:nvSpPr>
        <p:spPr>
          <a:xfrm>
            <a:off x="167432" y="4365104"/>
            <a:ext cx="4980632" cy="144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LAWS70311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Thinking critically about your sources</a:t>
            </a:r>
            <a:endParaRPr b="0" i="0" sz="3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30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Types of information</a:t>
            </a:r>
            <a:endParaRPr/>
          </a:p>
        </p:txBody>
      </p:sp>
      <p:pic>
        <p:nvPicPr>
          <p:cNvPr descr="Screenshot of Know you sources title page" id="930" name="Google Shape;930;p130" title="Know your sources online resourc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340768"/>
            <a:ext cx="8779798" cy="551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31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Types of information</a:t>
            </a:r>
            <a:endParaRPr/>
          </a:p>
        </p:txBody>
      </p:sp>
      <p:pic>
        <p:nvPicPr>
          <p:cNvPr descr="Screenshot of Know your sources resource showing different types of information source" id="937" name="Google Shape;937;p131" title="Know your sources - typ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15" y="1327704"/>
            <a:ext cx="8820473" cy="5534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32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</a:t>
            </a:r>
            <a:endParaRPr/>
          </a:p>
        </p:txBody>
      </p:sp>
      <p:sp>
        <p:nvSpPr>
          <p:cNvPr id="944" name="Google Shape;944;p132"/>
          <p:cNvSpPr txBox="1"/>
          <p:nvPr/>
        </p:nvSpPr>
        <p:spPr>
          <a:xfrm>
            <a:off x="1403648" y="170080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8000"/>
              <a:buFont typeface="Arial"/>
              <a:buNone/>
            </a:pPr>
            <a:r>
              <a:rPr lang="en-GB" sz="80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rPr>
              <a:t>WHERE</a:t>
            </a:r>
            <a:br>
              <a:rPr lang="en-GB" sz="7400">
                <a:solidFill>
                  <a:srgbClr val="5B175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2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will I look for it?</a:t>
            </a:r>
            <a:endParaRPr/>
          </a:p>
        </p:txBody>
      </p:sp>
      <p:pic>
        <p:nvPicPr>
          <p:cNvPr id="945" name="Google Shape;945;p132" title="Question mark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120" y="1988840"/>
            <a:ext cx="1813053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33"/>
          <p:cNvSpPr txBox="1"/>
          <p:nvPr>
            <p:ph idx="1" type="body"/>
          </p:nvPr>
        </p:nvSpPr>
        <p:spPr>
          <a:xfrm>
            <a:off x="179388" y="188640"/>
            <a:ext cx="9217148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 – Library Search</a:t>
            </a:r>
            <a:endParaRPr/>
          </a:p>
        </p:txBody>
      </p:sp>
      <p:pic>
        <p:nvPicPr>
          <p:cNvPr descr="Screenshot of the Library website homepage.  Search resources and Library Search highlighted" id="952" name="Google Shape;952;p133" title="Library websit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757" y="1336430"/>
            <a:ext cx="7726592" cy="5521569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133"/>
          <p:cNvSpPr/>
          <p:nvPr/>
        </p:nvSpPr>
        <p:spPr>
          <a:xfrm>
            <a:off x="2137530" y="1997037"/>
            <a:ext cx="792088" cy="21602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A1F7F"/>
          </a:solidFill>
          <a:ln cap="flat" cmpd="sng" w="28575">
            <a:solidFill>
              <a:srgbClr val="5916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4" name="Google Shape;954;p133"/>
          <p:cNvSpPr/>
          <p:nvPr/>
        </p:nvSpPr>
        <p:spPr>
          <a:xfrm>
            <a:off x="7459807" y="5886169"/>
            <a:ext cx="792088" cy="21602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A1F7F"/>
          </a:solidFill>
          <a:ln cap="flat" cmpd="sng" w="28575">
            <a:solidFill>
              <a:srgbClr val="5916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34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 – subject resources</a:t>
            </a:r>
            <a:endParaRPr/>
          </a:p>
        </p:txBody>
      </p:sp>
      <p:pic>
        <p:nvPicPr>
          <p:cNvPr descr="Screen shot of the law and criminology subject guide" id="961" name="Google Shape;961;p134" title="Law and criminology subject guid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84783"/>
            <a:ext cx="9144000" cy="5140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35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 – Google Scholar</a:t>
            </a:r>
            <a:endParaRPr/>
          </a:p>
        </p:txBody>
      </p:sp>
      <p:pic>
        <p:nvPicPr>
          <p:cNvPr descr="Screenshot of a Google Scholar search" id="968" name="Google Shape;968;p135" title="Google Scholar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1340768"/>
            <a:ext cx="8143875" cy="54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36"/>
          <p:cNvSpPr txBox="1"/>
          <p:nvPr>
            <p:ph idx="1" type="body"/>
          </p:nvPr>
        </p:nvSpPr>
        <p:spPr>
          <a:xfrm>
            <a:off x="179388" y="188640"/>
            <a:ext cx="8964612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 – Google advanced search</a:t>
            </a:r>
            <a:endParaRPr/>
          </a:p>
        </p:txBody>
      </p:sp>
      <p:pic>
        <p:nvPicPr>
          <p:cNvPr descr="Screenshot of Google's advanced search options" id="975" name="Google Shape;975;p136" title="Google advanced search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484784"/>
            <a:ext cx="9161810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37"/>
          <p:cNvSpPr txBox="1"/>
          <p:nvPr>
            <p:ph idx="1" type="body"/>
          </p:nvPr>
        </p:nvSpPr>
        <p:spPr>
          <a:xfrm>
            <a:off x="179388" y="188640"/>
            <a:ext cx="7704980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 – data and statistics</a:t>
            </a:r>
            <a:endParaRPr/>
          </a:p>
        </p:txBody>
      </p:sp>
      <p:pic>
        <p:nvPicPr>
          <p:cNvPr id="982" name="Google Shape;982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340769"/>
            <a:ext cx="8172400" cy="5527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38"/>
          <p:cNvSpPr txBox="1"/>
          <p:nvPr>
            <p:ph idx="1" type="body"/>
          </p:nvPr>
        </p:nvSpPr>
        <p:spPr>
          <a:xfrm>
            <a:off x="179388" y="188640"/>
            <a:ext cx="7704980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 – news articles</a:t>
            </a:r>
            <a:endParaRPr/>
          </a:p>
        </p:txBody>
      </p:sp>
      <p:pic>
        <p:nvPicPr>
          <p:cNvPr descr="Screenshot of the newspapers subject guide" id="989" name="Google Shape;989;p138" title="Newspapers subject guid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504" y="1459758"/>
            <a:ext cx="7284888" cy="5398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39"/>
          <p:cNvSpPr txBox="1"/>
          <p:nvPr>
            <p:ph idx="1" type="body"/>
          </p:nvPr>
        </p:nvSpPr>
        <p:spPr>
          <a:xfrm>
            <a:off x="179388" y="188640"/>
            <a:ext cx="7704980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 – other sources</a:t>
            </a:r>
            <a:endParaRPr/>
          </a:p>
        </p:txBody>
      </p:sp>
      <p:sp>
        <p:nvSpPr>
          <p:cNvPr id="996" name="Google Shape;996;p139"/>
          <p:cNvSpPr txBox="1"/>
          <p:nvPr/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6669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656669"/>
                </a:solidFill>
                <a:latin typeface="Verdana"/>
                <a:ea typeface="Verdana"/>
                <a:cs typeface="Verdana"/>
                <a:sym typeface="Verdana"/>
              </a:rPr>
              <a:t>Thinking outside of the box: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6566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656669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656669"/>
                </a:solidFill>
                <a:latin typeface="Verdana"/>
                <a:ea typeface="Verdana"/>
                <a:cs typeface="Verdana"/>
                <a:sym typeface="Verdana"/>
              </a:rPr>
              <a:t>What might the comments on a YouTube video of a police incident tell me?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6566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656669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656669"/>
                </a:solidFill>
                <a:latin typeface="Verdana"/>
                <a:ea typeface="Verdana"/>
                <a:cs typeface="Verdana"/>
                <a:sym typeface="Verdana"/>
              </a:rPr>
              <a:t>How might the subject of tweets by Greater Manchester Police be interesting?</a:t>
            </a:r>
            <a:endParaRPr sz="3200">
              <a:solidFill>
                <a:srgbClr val="6566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22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GB">
                <a:solidFill>
                  <a:schemeClr val="accent1"/>
                </a:solidFill>
              </a:rPr>
              <a:t>Today’s session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872" name="Google Shape;872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2204864"/>
            <a:ext cx="609600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3545830"/>
            <a:ext cx="609600" cy="6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122"/>
          <p:cNvSpPr txBox="1"/>
          <p:nvPr>
            <p:ph idx="2" type="body"/>
          </p:nvPr>
        </p:nvSpPr>
        <p:spPr>
          <a:xfrm>
            <a:off x="1187624" y="1628774"/>
            <a:ext cx="7488832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None/>
            </a:pPr>
            <a:r>
              <a:rPr lang="en-GB" sz="3600"/>
              <a:t>Finding information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None/>
            </a:pPr>
            <a:r>
              <a:rPr lang="en-GB" sz="3600"/>
              <a:t>Evaluating information</a:t>
            </a:r>
            <a:r>
              <a:rPr lang="en-GB"/>
              <a:t>	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40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</a:t>
            </a:r>
            <a:endParaRPr/>
          </a:p>
        </p:txBody>
      </p:sp>
      <p:sp>
        <p:nvSpPr>
          <p:cNvPr id="1003" name="Google Shape;1003;p140"/>
          <p:cNvSpPr txBox="1"/>
          <p:nvPr/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6669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656669"/>
                </a:solidFill>
                <a:latin typeface="Verdana"/>
                <a:ea typeface="Verdana"/>
                <a:cs typeface="Verdana"/>
                <a:sym typeface="Verdana"/>
              </a:rPr>
              <a:t>Activity: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6566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656669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rgbClr val="656669"/>
                </a:solidFill>
                <a:latin typeface="Verdana"/>
                <a:ea typeface="Verdana"/>
                <a:cs typeface="Verdana"/>
                <a:sym typeface="Verdana"/>
              </a:rPr>
              <a:t>In small groups, use each of the search tools to find information on your research question to do with ‘race and the criminal justice system’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6566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rgbClr val="656669"/>
              </a:buClr>
              <a:buSzPts val="4400"/>
              <a:buFont typeface="Arial"/>
              <a:buChar char="•"/>
            </a:pPr>
            <a:r>
              <a:rPr lang="en-GB" sz="44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www.padlet.com/TandL/laws70311</a:t>
            </a:r>
            <a:endParaRPr sz="4400">
              <a:solidFill>
                <a:srgbClr val="6566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41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Our topic</a:t>
            </a:r>
            <a:endParaRPr/>
          </a:p>
        </p:txBody>
      </p:sp>
      <p:sp>
        <p:nvSpPr>
          <p:cNvPr id="1009" name="Google Shape;1009;p141"/>
          <p:cNvSpPr txBox="1"/>
          <p:nvPr>
            <p:ph idx="2" type="body"/>
          </p:nvPr>
        </p:nvSpPr>
        <p:spPr>
          <a:xfrm>
            <a:off x="250825" y="2852936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4800"/>
              <a:buNone/>
            </a:pPr>
            <a:r>
              <a:rPr lang="en-GB" sz="4800"/>
              <a:t>“Race and the criminal justice system”</a:t>
            </a:r>
            <a:endParaRPr sz="4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42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Evaluating information</a:t>
            </a:r>
            <a:endParaRPr/>
          </a:p>
        </p:txBody>
      </p:sp>
      <p:sp>
        <p:nvSpPr>
          <p:cNvPr id="1015" name="Google Shape;1015;p142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b="1" lang="en-GB" sz="3200">
                <a:solidFill>
                  <a:srgbClr val="7A1F7F"/>
                </a:solidFill>
              </a:rPr>
              <a:t>Reliability</a:t>
            </a:r>
            <a:r>
              <a:rPr lang="en-GB" sz="3200"/>
              <a:t>: how trustworthy is the source?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71717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b="1" lang="en-GB" sz="3200">
                <a:solidFill>
                  <a:srgbClr val="7A1F7F"/>
                </a:solidFill>
              </a:rPr>
              <a:t>Objectivity</a:t>
            </a:r>
            <a:r>
              <a:rPr lang="en-GB" sz="3200"/>
              <a:t>: how neutral is the source?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71717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b="1" lang="en-GB" sz="3200">
                <a:solidFill>
                  <a:srgbClr val="7A1F7F"/>
                </a:solidFill>
              </a:rPr>
              <a:t>Relevance</a:t>
            </a:r>
            <a:r>
              <a:rPr lang="en-GB" sz="3200"/>
              <a:t>: how applicable is the source?</a:t>
            </a:r>
            <a:endParaRPr b="1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43"/>
          <p:cNvSpPr txBox="1"/>
          <p:nvPr>
            <p:ph idx="1" type="body"/>
          </p:nvPr>
        </p:nvSpPr>
        <p:spPr>
          <a:xfrm>
            <a:off x="179388" y="188640"/>
            <a:ext cx="8497068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Evaluating information – six questions</a:t>
            </a:r>
            <a:endParaRPr/>
          </a:p>
        </p:txBody>
      </p:sp>
      <p:sp>
        <p:nvSpPr>
          <p:cNvPr id="1021" name="Google Shape;1021;p143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2400"/>
              <a:buNone/>
            </a:pPr>
            <a:r>
              <a:rPr b="1" lang="en-GB" sz="2400">
                <a:solidFill>
                  <a:srgbClr val="7A1F7F"/>
                </a:solidFill>
              </a:rPr>
              <a:t>What</a:t>
            </a:r>
            <a:r>
              <a:rPr lang="en-GB" sz="2400"/>
              <a:t> type of information is presented?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None/>
            </a:pPr>
            <a:r>
              <a:rPr b="1" lang="en-GB" sz="2400">
                <a:solidFill>
                  <a:srgbClr val="7A1F7F"/>
                </a:solidFill>
              </a:rPr>
              <a:t>Why</a:t>
            </a:r>
            <a:r>
              <a:rPr lang="en-GB" sz="2400"/>
              <a:t> was the source produced?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None/>
            </a:pPr>
            <a:r>
              <a:rPr b="1" lang="en-GB" sz="2400">
                <a:solidFill>
                  <a:srgbClr val="7A1F7F"/>
                </a:solidFill>
              </a:rPr>
              <a:t>When</a:t>
            </a:r>
            <a:r>
              <a:rPr lang="en-GB" sz="2400"/>
              <a:t> was it published or updated?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None/>
            </a:pPr>
            <a:r>
              <a:rPr b="1" lang="en-GB" sz="2400">
                <a:solidFill>
                  <a:srgbClr val="7A1F7F"/>
                </a:solidFill>
              </a:rPr>
              <a:t>How</a:t>
            </a:r>
            <a:r>
              <a:rPr b="1" lang="en-GB" sz="2400"/>
              <a:t> </a:t>
            </a:r>
            <a:r>
              <a:rPr lang="en-GB" sz="2400"/>
              <a:t>was the information produced?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None/>
            </a:pPr>
            <a:r>
              <a:rPr b="1" lang="en-GB" sz="2400">
                <a:solidFill>
                  <a:srgbClr val="7A1F7F"/>
                </a:solidFill>
              </a:rPr>
              <a:t>Where</a:t>
            </a:r>
            <a:r>
              <a:rPr b="1" lang="en-GB" sz="2400"/>
              <a:t> </a:t>
            </a:r>
            <a:r>
              <a:rPr lang="en-GB" sz="2400"/>
              <a:t>was it published?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1717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7A1F7F"/>
              </a:buClr>
              <a:buSzPts val="2400"/>
              <a:buNone/>
            </a:pPr>
            <a:r>
              <a:rPr b="1" lang="en-GB" sz="2400">
                <a:solidFill>
                  <a:srgbClr val="7A1F7F"/>
                </a:solidFill>
              </a:rPr>
              <a:t>Who</a:t>
            </a:r>
            <a:r>
              <a:rPr b="1" lang="en-GB" sz="2400"/>
              <a:t> </a:t>
            </a:r>
            <a:r>
              <a:rPr lang="en-GB" sz="2400"/>
              <a:t>produced the information?</a:t>
            </a:r>
            <a:endParaRPr b="1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44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Evaluating information</a:t>
            </a:r>
            <a:endParaRPr/>
          </a:p>
        </p:txBody>
      </p:sp>
      <p:sp>
        <p:nvSpPr>
          <p:cNvPr id="1028" name="Google Shape;1028;p144"/>
          <p:cNvSpPr txBox="1"/>
          <p:nvPr/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6669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656669"/>
                </a:solidFill>
                <a:latin typeface="Verdana"/>
                <a:ea typeface="Verdana"/>
                <a:cs typeface="Verdana"/>
                <a:sym typeface="Verdana"/>
              </a:rPr>
              <a:t>Activity: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6566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656669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656669"/>
                </a:solidFill>
                <a:latin typeface="Verdana"/>
                <a:ea typeface="Verdana"/>
                <a:cs typeface="Verdana"/>
                <a:sym typeface="Verdana"/>
              </a:rPr>
              <a:t>For each source, use the six questions to evaluate whether the source is reliable, objective and relevant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6566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45"/>
          <p:cNvSpPr txBox="1"/>
          <p:nvPr>
            <p:ph type="title"/>
          </p:nvPr>
        </p:nvSpPr>
        <p:spPr>
          <a:xfrm>
            <a:off x="179388" y="190800"/>
            <a:ext cx="4104580" cy="71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Referencing guide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4" name="Google Shape;1034;p145" title="Screenshot of the University of Manchester referencing guide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8400" l="8674" r="5196" t="13352"/>
          <a:stretch/>
        </p:blipFill>
        <p:spPr>
          <a:xfrm>
            <a:off x="179512" y="1412776"/>
            <a:ext cx="8881595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46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My Learning Essentials </a:t>
            </a:r>
            <a:endParaRPr/>
          </a:p>
        </p:txBody>
      </p:sp>
      <p:sp>
        <p:nvSpPr>
          <p:cNvPr id="1040" name="Google Shape;1040;p146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2800"/>
              <a:buNone/>
            </a:pPr>
            <a:r>
              <a:rPr lang="en-GB"/>
              <a:t>Slide text</a:t>
            </a:r>
            <a:endParaRPr/>
          </a:p>
        </p:txBody>
      </p:sp>
      <p:pic>
        <p:nvPicPr>
          <p:cNvPr descr="Book onto our workshops or access our online resources" id="1041" name="Google Shape;1041;p146" title="Screenshot of the My Learning Essentials webpag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0648"/>
            <a:ext cx="9179055" cy="61035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146"/>
          <p:cNvSpPr/>
          <p:nvPr/>
        </p:nvSpPr>
        <p:spPr>
          <a:xfrm>
            <a:off x="2915816" y="2636912"/>
            <a:ext cx="6228184" cy="237626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47"/>
          <p:cNvSpPr txBox="1"/>
          <p:nvPr>
            <p:ph idx="1" type="body"/>
          </p:nvPr>
        </p:nvSpPr>
        <p:spPr>
          <a:xfrm>
            <a:off x="179388" y="-27037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-2286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7A1F7F"/>
              </a:buClr>
              <a:buSzPts val="3200"/>
              <a:buFont typeface="Arial"/>
              <a:buNone/>
            </a:pPr>
            <a:r>
              <a:rPr lang="en-GB"/>
              <a:t>Help and support</a:t>
            </a:r>
            <a:endParaRPr/>
          </a:p>
        </p:txBody>
      </p:sp>
      <p:pic>
        <p:nvPicPr>
          <p:cNvPr descr="Icon of speech bubbles" id="1049" name="Google Shape;1049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2285" y="3030451"/>
            <a:ext cx="1512168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147"/>
          <p:cNvSpPr txBox="1"/>
          <p:nvPr/>
        </p:nvSpPr>
        <p:spPr>
          <a:xfrm>
            <a:off x="457199" y="1600200"/>
            <a:ext cx="481818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175F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rgbClr val="5B175F"/>
                </a:solidFill>
                <a:latin typeface="Verdana"/>
                <a:ea typeface="Verdana"/>
                <a:cs typeface="Verdana"/>
                <a:sym typeface="Verdana"/>
              </a:rPr>
              <a:t>Library Website</a:t>
            </a:r>
            <a:br>
              <a:rPr b="0" i="0" lang="en-GB" sz="44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GB" sz="1815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www.manchester.ac.uk/library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B175F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rgbClr val="5B175F"/>
                </a:solidFill>
                <a:latin typeface="Verdana"/>
                <a:ea typeface="Verdana"/>
                <a:cs typeface="Verdana"/>
                <a:sym typeface="Verdana"/>
              </a:rPr>
              <a:t>Library Chat</a:t>
            </a:r>
            <a:br>
              <a:rPr b="0" i="0" lang="en-GB" sz="4400" u="none" cap="none" strike="noStrike">
                <a:solidFill>
                  <a:srgbClr val="5B175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GB" sz="1815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9am to 5pm, Monday to Friday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B175F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rgbClr val="5B175F"/>
                </a:solidFill>
                <a:latin typeface="Verdana"/>
                <a:ea typeface="Verdana"/>
                <a:cs typeface="Verdana"/>
                <a:sym typeface="Verdana"/>
              </a:rPr>
              <a:t>Email us</a:t>
            </a:r>
            <a:br>
              <a:rPr b="0" i="0" lang="en-GB" sz="44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GB" sz="1595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uml.teachingandlearning@manchester.ac.uk</a:t>
            </a:r>
            <a:endParaRPr b="0" i="0" sz="539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con of website" id="1051" name="Google Shape;1051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0007" y="1484784"/>
            <a:ext cx="1446047" cy="1446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of email" id="1052" name="Google Shape;1052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7211" y="4622442"/>
            <a:ext cx="1418843" cy="116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48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Help and support</a:t>
            </a:r>
            <a:endParaRPr/>
          </a:p>
        </p:txBody>
      </p:sp>
      <p:sp>
        <p:nvSpPr>
          <p:cNvPr id="1059" name="Google Shape;1059;p148"/>
          <p:cNvSpPr/>
          <p:nvPr/>
        </p:nvSpPr>
        <p:spPr>
          <a:xfrm>
            <a:off x="251520" y="1453991"/>
            <a:ext cx="8640960" cy="197500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3200"/>
              <a:buFont typeface="Calibri"/>
              <a:buNone/>
            </a:pPr>
            <a:r>
              <a:rPr b="0" i="0" lang="en-GB" sz="3200" u="none" cap="none" strike="noStrike">
                <a:solidFill>
                  <a:srgbClr val="800080"/>
                </a:solidFill>
                <a:latin typeface="Calibri"/>
                <a:ea typeface="Calibri"/>
                <a:cs typeface="Calibri"/>
                <a:sym typeface="Calibri"/>
              </a:rPr>
              <a:t>1. General drop-in: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b="1" i="0" lang="en-GB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Wednesdays,  12 – 1, </a:t>
            </a:r>
            <a:r>
              <a:rPr b="0" i="0" lang="en-GB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-104 Alan Gilbert Learning Commons </a:t>
            </a:r>
            <a:endParaRPr/>
          </a:p>
        </p:txBody>
      </p:sp>
      <p:sp>
        <p:nvSpPr>
          <p:cNvPr id="1060" name="Google Shape;1060;p148"/>
          <p:cNvSpPr/>
          <p:nvPr/>
        </p:nvSpPr>
        <p:spPr>
          <a:xfrm>
            <a:off x="251520" y="3861048"/>
            <a:ext cx="8352928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3200"/>
              <a:buFont typeface="Calibri"/>
              <a:buNone/>
            </a:pPr>
            <a:r>
              <a:rPr b="0" i="0" lang="en-GB" sz="3200" u="none" cap="none" strike="noStrike">
                <a:solidFill>
                  <a:srgbClr val="800080"/>
                </a:solidFill>
                <a:latin typeface="Calibri"/>
                <a:ea typeface="Calibri"/>
                <a:cs typeface="Calibri"/>
                <a:sym typeface="Calibri"/>
              </a:rPr>
              <a:t>2. Referencing drop-in: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t/>
            </a:r>
            <a:endParaRPr b="0" i="0" sz="11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b="1" i="0" lang="en-GB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Fridays,  2 – 3,  </a:t>
            </a:r>
            <a:r>
              <a:rPr b="0" i="0" lang="en-GB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Ground Floor Main Library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49"/>
          <p:cNvSpPr txBox="1"/>
          <p:nvPr/>
        </p:nvSpPr>
        <p:spPr>
          <a:xfrm>
            <a:off x="264299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800080"/>
                </a:solidFill>
                <a:latin typeface="Verdana"/>
                <a:ea typeface="Verdana"/>
                <a:cs typeface="Verdana"/>
                <a:sym typeface="Verdana"/>
              </a:rPr>
              <a:t>Do you think what you learned in this session will be useful to you in the future?</a:t>
            </a:r>
            <a:endParaRPr b="1" sz="3600">
              <a:solidFill>
                <a:srgbClr val="8000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67" name="Google Shape;1067;p149" title="cros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4437112"/>
            <a:ext cx="67862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149" title="purple tick symbol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177" y="2577600"/>
            <a:ext cx="702149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149"/>
          <p:cNvSpPr txBox="1"/>
          <p:nvPr/>
        </p:nvSpPr>
        <p:spPr>
          <a:xfrm>
            <a:off x="1907704" y="2577600"/>
            <a:ext cx="35283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rPr>
              <a:t>Yes</a:t>
            </a:r>
            <a:endParaRPr sz="4000">
              <a:solidFill>
                <a:srgbClr val="7A1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0" name="Google Shape;1070;p149"/>
          <p:cNvSpPr txBox="1"/>
          <p:nvPr/>
        </p:nvSpPr>
        <p:spPr>
          <a:xfrm>
            <a:off x="1907704" y="4449226"/>
            <a:ext cx="87876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rPr>
              <a:t>No</a:t>
            </a:r>
            <a:endParaRPr sz="4000">
              <a:solidFill>
                <a:srgbClr val="7A1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23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Our topic</a:t>
            </a:r>
            <a:endParaRPr/>
          </a:p>
        </p:txBody>
      </p:sp>
      <p:sp>
        <p:nvSpPr>
          <p:cNvPr id="880" name="Google Shape;880;p123"/>
          <p:cNvSpPr txBox="1"/>
          <p:nvPr>
            <p:ph idx="2" type="body"/>
          </p:nvPr>
        </p:nvSpPr>
        <p:spPr>
          <a:xfrm>
            <a:off x="250825" y="2852936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4800"/>
              <a:buNone/>
            </a:pPr>
            <a:r>
              <a:rPr lang="en-GB" sz="4800"/>
              <a:t>“Race and the criminal justice system”</a:t>
            </a:r>
            <a:endParaRPr sz="4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24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Creating a research question</a:t>
            </a:r>
            <a:endParaRPr/>
          </a:p>
        </p:txBody>
      </p:sp>
      <p:sp>
        <p:nvSpPr>
          <p:cNvPr id="887" name="Google Shape;887;p124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3600"/>
              <a:buFont typeface="Arial"/>
              <a:buChar char="•"/>
            </a:pPr>
            <a:r>
              <a:rPr lang="en-GB" sz="3600"/>
              <a:t>In groups discuss what questions might you ask and answer on: </a:t>
            </a:r>
            <a:endParaRPr/>
          </a:p>
          <a:p>
            <a:pPr indent="-342900" lvl="0" marL="57150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None/>
            </a:pPr>
            <a:r>
              <a:rPr lang="en-GB" sz="3600"/>
              <a:t>“Race and the criminal justice system”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None/>
            </a:pPr>
            <a:r>
              <a:t/>
            </a:r>
            <a:endParaRPr sz="3600"/>
          </a:p>
          <a:p>
            <a:pPr indent="-571500" lvl="0" marL="57150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Font typeface="Arial"/>
              <a:buChar char="•"/>
            </a:pPr>
            <a:r>
              <a:rPr lang="en-GB" sz="3600"/>
              <a:t>Go to </a:t>
            </a:r>
            <a:r>
              <a:rPr lang="en-GB" sz="3600" u="sng">
                <a:solidFill>
                  <a:schemeClr val="hlink"/>
                </a:solidFill>
                <a:hlinkClick r:id="rId3"/>
              </a:rPr>
              <a:t>www.menti.com</a:t>
            </a:r>
            <a:r>
              <a:rPr lang="en-GB" sz="3600"/>
              <a:t> and enter: </a:t>
            </a:r>
            <a:r>
              <a:rPr b="1" lang="en-GB" sz="3600"/>
              <a:t>27 67 22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25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Creating a research question</a:t>
            </a:r>
            <a:endParaRPr/>
          </a:p>
        </p:txBody>
      </p:sp>
      <p:sp>
        <p:nvSpPr>
          <p:cNvPr id="894" name="Google Shape;894;p125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895" name="Google Shape;895;p125" title="Mentimeter respons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46" y="2060848"/>
            <a:ext cx="9140633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26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</a:t>
            </a:r>
            <a:endParaRPr/>
          </a:p>
        </p:txBody>
      </p:sp>
      <p:sp>
        <p:nvSpPr>
          <p:cNvPr id="902" name="Google Shape;902;p126"/>
          <p:cNvSpPr txBox="1"/>
          <p:nvPr/>
        </p:nvSpPr>
        <p:spPr>
          <a:xfrm>
            <a:off x="1403648" y="170080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7A1F7F"/>
                </a:solidFill>
                <a:latin typeface="Verdana"/>
                <a:ea typeface="Verdana"/>
                <a:cs typeface="Verdana"/>
                <a:sym typeface="Verdana"/>
              </a:rPr>
              <a:t>WHAT</a:t>
            </a:r>
            <a:br>
              <a:rPr b="0" i="0" lang="en-GB" sz="80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GB" sz="2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am I looking for?</a:t>
            </a:r>
            <a:endParaRPr/>
          </a:p>
        </p:txBody>
      </p:sp>
      <p:pic>
        <p:nvPicPr>
          <p:cNvPr id="903" name="Google Shape;903;p126" title="Question mark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120" y="1988840"/>
            <a:ext cx="1813053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27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</a:t>
            </a:r>
            <a:endParaRPr/>
          </a:p>
        </p:txBody>
      </p:sp>
      <p:sp>
        <p:nvSpPr>
          <p:cNvPr id="910" name="Google Shape;910;p127"/>
          <p:cNvSpPr txBox="1"/>
          <p:nvPr/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56669"/>
              </a:buClr>
              <a:buSzPts val="3600"/>
              <a:buFont typeface="Arial"/>
              <a:buChar char="•"/>
            </a:pPr>
            <a:r>
              <a:rPr lang="en-GB" sz="3600">
                <a:solidFill>
                  <a:srgbClr val="656669"/>
                </a:solidFill>
                <a:latin typeface="Verdana"/>
                <a:ea typeface="Verdana"/>
                <a:cs typeface="Verdana"/>
                <a:sym typeface="Verdana"/>
              </a:rPr>
              <a:t>Talk to the people next to you about the types of information you might find on this topic</a:t>
            </a:r>
            <a:endParaRPr/>
          </a:p>
          <a:p>
            <a:pPr indent="-1143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566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rgbClr val="656669"/>
              </a:buClr>
              <a:buSzPts val="3600"/>
              <a:buFont typeface="Arial"/>
              <a:buChar char="•"/>
            </a:pPr>
            <a:r>
              <a:rPr lang="en-GB" sz="3600">
                <a:solidFill>
                  <a:srgbClr val="656669"/>
                </a:solidFill>
                <a:latin typeface="Verdana"/>
                <a:ea typeface="Verdana"/>
                <a:cs typeface="Verdana"/>
                <a:sym typeface="Verdana"/>
              </a:rPr>
              <a:t>Go to </a:t>
            </a:r>
            <a:r>
              <a:rPr lang="en-GB" sz="36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www.menti.com</a:t>
            </a:r>
            <a:r>
              <a:rPr lang="en-GB" sz="3600">
                <a:solidFill>
                  <a:srgbClr val="656669"/>
                </a:solidFill>
                <a:latin typeface="Verdana"/>
                <a:ea typeface="Verdana"/>
                <a:cs typeface="Verdana"/>
                <a:sym typeface="Verdana"/>
              </a:rPr>
              <a:t> and enter code: </a:t>
            </a:r>
            <a:r>
              <a:rPr b="1" lang="en-GB" sz="3600">
                <a:solidFill>
                  <a:srgbClr val="656669"/>
                </a:solidFill>
                <a:latin typeface="Verdana"/>
                <a:ea typeface="Verdana"/>
                <a:cs typeface="Verdana"/>
                <a:sym typeface="Verdana"/>
              </a:rPr>
              <a:t>27 67 22</a:t>
            </a:r>
            <a:endParaRPr/>
          </a:p>
          <a:p>
            <a:pPr indent="-1143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566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28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</a:t>
            </a:r>
            <a:endParaRPr/>
          </a:p>
        </p:txBody>
      </p:sp>
      <p:pic>
        <p:nvPicPr>
          <p:cNvPr id="917" name="Google Shape;917;p128" title="Mentimeter respons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776"/>
            <a:ext cx="9144000" cy="522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29"/>
          <p:cNvSpPr txBox="1"/>
          <p:nvPr>
            <p:ph idx="1" type="body"/>
          </p:nvPr>
        </p:nvSpPr>
        <p:spPr>
          <a:xfrm>
            <a:off x="179388" y="188640"/>
            <a:ext cx="7488237" cy="100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288000">
            <a:noAutofit/>
          </a:bodyPr>
          <a:lstStyle/>
          <a:p>
            <a:pPr indent="0" lvl="0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1F7F"/>
              </a:buClr>
              <a:buSzPts val="3200"/>
              <a:buNone/>
            </a:pPr>
            <a:r>
              <a:rPr lang="en-GB"/>
              <a:t>Finding information</a:t>
            </a:r>
            <a:endParaRPr/>
          </a:p>
        </p:txBody>
      </p:sp>
      <p:sp>
        <p:nvSpPr>
          <p:cNvPr id="923" name="Google Shape;923;p129"/>
          <p:cNvSpPr txBox="1"/>
          <p:nvPr>
            <p:ph idx="2" type="body"/>
          </p:nvPr>
        </p:nvSpPr>
        <p:spPr>
          <a:xfrm>
            <a:off x="250825" y="1628774"/>
            <a:ext cx="8425631" cy="496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ts val="3600"/>
              <a:buNone/>
            </a:pPr>
            <a:r>
              <a:rPr lang="en-GB" sz="3600"/>
              <a:t>Types of information you might use:</a:t>
            </a:r>
            <a:endParaRPr/>
          </a:p>
          <a:p>
            <a:pPr indent="-457200" lvl="0" marL="45720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Font typeface="Arial"/>
              <a:buChar char="•"/>
            </a:pPr>
            <a:r>
              <a:rPr lang="en-GB" sz="3600"/>
              <a:t>Journal articles</a:t>
            </a:r>
            <a:endParaRPr/>
          </a:p>
          <a:p>
            <a:pPr indent="-457200" lvl="0" marL="45720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Font typeface="Arial"/>
              <a:buChar char="•"/>
            </a:pPr>
            <a:r>
              <a:rPr lang="en-GB" sz="3600"/>
              <a:t>News articles</a:t>
            </a:r>
            <a:endParaRPr/>
          </a:p>
          <a:p>
            <a:pPr indent="-457200" lvl="0" marL="45720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Font typeface="Arial"/>
              <a:buChar char="•"/>
            </a:pPr>
            <a:r>
              <a:rPr lang="en-GB" sz="3600"/>
              <a:t>Books and textbooks</a:t>
            </a:r>
            <a:endParaRPr/>
          </a:p>
          <a:p>
            <a:pPr indent="-457200" lvl="0" marL="45720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Font typeface="Arial"/>
              <a:buChar char="•"/>
            </a:pPr>
            <a:r>
              <a:rPr lang="en-GB" sz="3600"/>
              <a:t>Reports and websites</a:t>
            </a:r>
            <a:endParaRPr/>
          </a:p>
          <a:p>
            <a:pPr indent="-457200" lvl="0" marL="457200" rtl="0" algn="l">
              <a:spcBef>
                <a:spcPts val="720"/>
              </a:spcBef>
              <a:spcAft>
                <a:spcPts val="0"/>
              </a:spcAft>
              <a:buClr>
                <a:srgbClr val="717171"/>
              </a:buClr>
              <a:buSzPts val="3600"/>
              <a:buFont typeface="Arial"/>
              <a:buChar char="•"/>
            </a:pPr>
            <a:r>
              <a:rPr lang="en-GB" sz="3600"/>
              <a:t>Data and statistics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2">
      <a:dk1>
        <a:srgbClr val="262626"/>
      </a:dk1>
      <a:lt1>
        <a:srgbClr val="FFFFFF"/>
      </a:lt1>
      <a:dk2>
        <a:srgbClr val="FFFFFF"/>
      </a:dk2>
      <a:lt2>
        <a:srgbClr val="FFFFFF"/>
      </a:lt2>
      <a:accent1>
        <a:srgbClr val="7A1F7F"/>
      </a:accent1>
      <a:accent2>
        <a:srgbClr val="FDB828"/>
      </a:accent2>
      <a:accent3>
        <a:srgbClr val="009B9B"/>
      </a:accent3>
      <a:accent4>
        <a:srgbClr val="C81976"/>
      </a:accent4>
      <a:accent5>
        <a:srgbClr val="FDB828"/>
      </a:accent5>
      <a:accent6>
        <a:srgbClr val="88898C"/>
      </a:accent6>
      <a:hlink>
        <a:srgbClr val="7A1F7F"/>
      </a:hlink>
      <a:folHlink>
        <a:srgbClr val="00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Custom 12">
      <a:dk1>
        <a:srgbClr val="262626"/>
      </a:dk1>
      <a:lt1>
        <a:srgbClr val="FFFFFF"/>
      </a:lt1>
      <a:dk2>
        <a:srgbClr val="FFFFFF"/>
      </a:dk2>
      <a:lt2>
        <a:srgbClr val="FFFFFF"/>
      </a:lt2>
      <a:accent1>
        <a:srgbClr val="7A1F7F"/>
      </a:accent1>
      <a:accent2>
        <a:srgbClr val="FDB828"/>
      </a:accent2>
      <a:accent3>
        <a:srgbClr val="009B9B"/>
      </a:accent3>
      <a:accent4>
        <a:srgbClr val="C81976"/>
      </a:accent4>
      <a:accent5>
        <a:srgbClr val="FDB828"/>
      </a:accent5>
      <a:accent6>
        <a:srgbClr val="88898C"/>
      </a:accent6>
      <a:hlink>
        <a:srgbClr val="7A1F7F"/>
      </a:hlink>
      <a:folHlink>
        <a:srgbClr val="00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Custom 12">
      <a:dk1>
        <a:srgbClr val="262626"/>
      </a:dk1>
      <a:lt1>
        <a:srgbClr val="FFFFFF"/>
      </a:lt1>
      <a:dk2>
        <a:srgbClr val="FFFFFF"/>
      </a:dk2>
      <a:lt2>
        <a:srgbClr val="FFFFFF"/>
      </a:lt2>
      <a:accent1>
        <a:srgbClr val="7A1F7F"/>
      </a:accent1>
      <a:accent2>
        <a:srgbClr val="FDB828"/>
      </a:accent2>
      <a:accent3>
        <a:srgbClr val="009B9B"/>
      </a:accent3>
      <a:accent4>
        <a:srgbClr val="C81976"/>
      </a:accent4>
      <a:accent5>
        <a:srgbClr val="FDB828"/>
      </a:accent5>
      <a:accent6>
        <a:srgbClr val="88898C"/>
      </a:accent6>
      <a:hlink>
        <a:srgbClr val="7A1F7F"/>
      </a:hlink>
      <a:folHlink>
        <a:srgbClr val="00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Theme">
  <a:themeElements>
    <a:clrScheme name="Custom 12">
      <a:dk1>
        <a:srgbClr val="262626"/>
      </a:dk1>
      <a:lt1>
        <a:srgbClr val="FFFFFF"/>
      </a:lt1>
      <a:dk2>
        <a:srgbClr val="FFFFFF"/>
      </a:dk2>
      <a:lt2>
        <a:srgbClr val="FFFFFF"/>
      </a:lt2>
      <a:accent1>
        <a:srgbClr val="7A1F7F"/>
      </a:accent1>
      <a:accent2>
        <a:srgbClr val="FDB828"/>
      </a:accent2>
      <a:accent3>
        <a:srgbClr val="009B9B"/>
      </a:accent3>
      <a:accent4>
        <a:srgbClr val="C81976"/>
      </a:accent4>
      <a:accent5>
        <a:srgbClr val="FDB828"/>
      </a:accent5>
      <a:accent6>
        <a:srgbClr val="88898C"/>
      </a:accent6>
      <a:hlink>
        <a:srgbClr val="7A1F7F"/>
      </a:hlink>
      <a:folHlink>
        <a:srgbClr val="009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