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7"/>
  </p:notesMasterIdLst>
  <p:sldIdLst>
    <p:sldId id="257" r:id="rId3"/>
    <p:sldId id="258" r:id="rId4"/>
    <p:sldId id="262" r:id="rId5"/>
    <p:sldId id="273" r:id="rId6"/>
    <p:sldId id="263" r:id="rId7"/>
    <p:sldId id="266" r:id="rId8"/>
    <p:sldId id="261" r:id="rId9"/>
    <p:sldId id="264" r:id="rId10"/>
    <p:sldId id="268" r:id="rId11"/>
    <p:sldId id="269" r:id="rId12"/>
    <p:sldId id="270" r:id="rId13"/>
    <p:sldId id="274" r:id="rId14"/>
    <p:sldId id="272"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761" autoAdjust="0"/>
  </p:normalViewPr>
  <p:slideViewPr>
    <p:cSldViewPr>
      <p:cViewPr varScale="1">
        <p:scale>
          <a:sx n="42" d="100"/>
          <a:sy n="42" d="100"/>
        </p:scale>
        <p:origin x="-21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val>
            <c:numRef>
              <c:f>Sheet1!$A$2</c:f>
              <c:numCache>
                <c:formatCode>General</c:formatCode>
                <c:ptCount val="1"/>
                <c:pt idx="0">
                  <c:v>8.1999999999999993</c:v>
                </c:pt>
              </c:numCache>
            </c:numRef>
          </c:val>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ser>
        <c:dLbls>
          <c:showLegendKey val="0"/>
          <c:showVal val="1"/>
          <c:showCatName val="0"/>
          <c:showSerName val="0"/>
          <c:showPercent val="0"/>
          <c:showBubbleSize val="0"/>
        </c:dLbls>
        <c:gapWidth val="75"/>
        <c:overlap val="100"/>
        <c:axId val="56316672"/>
        <c:axId val="56318208"/>
      </c:barChart>
      <c:catAx>
        <c:axId val="56316672"/>
        <c:scaling>
          <c:orientation val="minMax"/>
        </c:scaling>
        <c:delete val="1"/>
        <c:axPos val="l"/>
        <c:numFmt formatCode="General" sourceLinked="1"/>
        <c:majorTickMark val="none"/>
        <c:minorTickMark val="none"/>
        <c:tickLblPos val="nextTo"/>
        <c:crossAx val="56318208"/>
        <c:crossesAt val="10"/>
        <c:auto val="1"/>
        <c:lblAlgn val="ctr"/>
        <c:lblOffset val="100"/>
        <c:noMultiLvlLbl val="0"/>
      </c:catAx>
      <c:valAx>
        <c:axId val="5631820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smtClean="0">
                    <a:latin typeface="Open Sans"/>
                  </a:rPr>
                  <a:t>Distribution</a:t>
                </a:r>
                <a:endParaRPr lang="en-GB" dirty="0">
                  <a:latin typeface="Open Sans"/>
                </a:endParaRPr>
              </a:p>
            </c:rich>
          </c:tx>
          <c:layout>
            <c:manualLayout>
              <c:xMode val="edge"/>
              <c:yMode val="edge"/>
              <c:x val="0.45914849849134926"/>
              <c:y val="0.88954442657056365"/>
            </c:manualLayout>
          </c:layout>
          <c:overlay val="0"/>
        </c:title>
        <c:numFmt formatCode="0%" sourceLinked="1"/>
        <c:majorTickMark val="out"/>
        <c:minorTickMark val="none"/>
        <c:tickLblPos val="nextTo"/>
        <c:crossAx val="56316672"/>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dPt>
          <c:dPt>
            <c:idx val="1"/>
            <c:invertIfNegative val="0"/>
            <c:bubble3D val="0"/>
            <c:spPr>
              <a:solidFill>
                <a:srgbClr val="C81976"/>
              </a:solidFill>
            </c:spPr>
          </c:dPt>
          <c:dPt>
            <c:idx val="2"/>
            <c:invertIfNegative val="0"/>
            <c:bubble3D val="0"/>
            <c:spPr>
              <a:solidFill>
                <a:srgbClr val="88898C"/>
              </a:solidFill>
            </c:spPr>
          </c:dPt>
          <c:dPt>
            <c:idx val="3"/>
            <c:invertIfNegative val="0"/>
            <c:bubble3D val="0"/>
            <c:spPr>
              <a:solidFill>
                <a:srgbClr val="FDB828"/>
              </a:solidFill>
            </c:spPr>
          </c:dPt>
          <c:dLbls>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dLbls>
        <c:gapWidth val="100"/>
        <c:axId val="56374784"/>
        <c:axId val="56376320"/>
      </c:barChart>
      <c:catAx>
        <c:axId val="56374784"/>
        <c:scaling>
          <c:orientation val="minMax"/>
        </c:scaling>
        <c:delete val="0"/>
        <c:axPos val="b"/>
        <c:majorTickMark val="out"/>
        <c:minorTickMark val="none"/>
        <c:tickLblPos val="nextTo"/>
        <c:crossAx val="56376320"/>
        <c:crosses val="autoZero"/>
        <c:auto val="1"/>
        <c:lblAlgn val="ctr"/>
        <c:lblOffset val="100"/>
        <c:noMultiLvlLbl val="0"/>
      </c:catAx>
      <c:valAx>
        <c:axId val="56376320"/>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56374784"/>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dPt>
          <c:dPt>
            <c:idx val="1"/>
            <c:bubble3D val="0"/>
          </c:dPt>
          <c:dPt>
            <c:idx val="2"/>
            <c:bubble3D val="0"/>
          </c:dPt>
          <c:dPt>
            <c:idx val="3"/>
            <c:bubble3D val="0"/>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dPt>
          <c:dPt>
            <c:idx val="1"/>
            <c:marker>
              <c:spPr>
                <a:solidFill>
                  <a:srgbClr val="7A1F7F"/>
                </a:solidFill>
                <a:ln>
                  <a:solidFill>
                    <a:srgbClr val="7A1F7F"/>
                  </a:solidFill>
                </a:ln>
              </c:spPr>
            </c:marker>
            <c:bubble3D val="0"/>
          </c:dPt>
          <c:dPt>
            <c:idx val="2"/>
            <c:marker>
              <c:spPr>
                <a:solidFill>
                  <a:srgbClr val="7A1F7F"/>
                </a:solidFill>
                <a:ln>
                  <a:solidFill>
                    <a:srgbClr val="7A1F7F"/>
                  </a:solidFill>
                </a:ln>
              </c:spPr>
            </c:marker>
            <c:bubble3D val="0"/>
          </c:dPt>
          <c:dPt>
            <c:idx val="3"/>
            <c:marker>
              <c:spPr>
                <a:solidFill>
                  <a:srgbClr val="7A1F7F"/>
                </a:solidFill>
                <a:ln>
                  <a:solidFill>
                    <a:srgbClr val="7A1F7F"/>
                  </a:solidFill>
                </a:ln>
              </c:spPr>
            </c:marker>
            <c:bubble3D val="0"/>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ser>
        <c:dLbls>
          <c:showLegendKey val="0"/>
          <c:showVal val="0"/>
          <c:showCatName val="0"/>
          <c:showSerName val="0"/>
          <c:showPercent val="0"/>
          <c:showBubbleSize val="0"/>
        </c:dLbls>
        <c:marker val="1"/>
        <c:smooth val="0"/>
        <c:axId val="56416512"/>
        <c:axId val="56422784"/>
      </c:lineChart>
      <c:catAx>
        <c:axId val="56416512"/>
        <c:scaling>
          <c:orientation val="minMax"/>
        </c:scaling>
        <c:delete val="0"/>
        <c:axPos val="b"/>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6422784"/>
        <c:crosses val="autoZero"/>
        <c:auto val="1"/>
        <c:lblAlgn val="ctr"/>
        <c:lblOffset val="100"/>
        <c:noMultiLvlLbl val="0"/>
      </c:catAx>
      <c:valAx>
        <c:axId val="56422784"/>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641651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val>
            <c:numRef>
              <c:f>Sheet1!$A$2</c:f>
              <c:numCache>
                <c:formatCode>General</c:formatCode>
                <c:ptCount val="1"/>
                <c:pt idx="0">
                  <c:v>8.1999999999999993</c:v>
                </c:pt>
              </c:numCache>
            </c:numRef>
          </c:val>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ser>
        <c:dLbls>
          <c:showLegendKey val="0"/>
          <c:showVal val="1"/>
          <c:showCatName val="0"/>
          <c:showSerName val="0"/>
          <c:showPercent val="0"/>
          <c:showBubbleSize val="0"/>
        </c:dLbls>
        <c:gapWidth val="75"/>
        <c:overlap val="100"/>
        <c:axId val="87091840"/>
        <c:axId val="88150400"/>
      </c:barChart>
      <c:catAx>
        <c:axId val="87091840"/>
        <c:scaling>
          <c:orientation val="minMax"/>
        </c:scaling>
        <c:delete val="1"/>
        <c:axPos val="l"/>
        <c:numFmt formatCode="General" sourceLinked="1"/>
        <c:majorTickMark val="none"/>
        <c:minorTickMark val="none"/>
        <c:tickLblPos val="nextTo"/>
        <c:crossAx val="88150400"/>
        <c:crossesAt val="10"/>
        <c:auto val="1"/>
        <c:lblAlgn val="ctr"/>
        <c:lblOffset val="100"/>
        <c:noMultiLvlLbl val="0"/>
      </c:catAx>
      <c:valAx>
        <c:axId val="88150400"/>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smtClean="0">
                    <a:latin typeface="Open Sans"/>
                  </a:rPr>
                  <a:t>Distribution</a:t>
                </a:r>
                <a:endParaRPr lang="en-GB" dirty="0">
                  <a:latin typeface="Open Sans"/>
                </a:endParaRPr>
              </a:p>
            </c:rich>
          </c:tx>
          <c:layout>
            <c:manualLayout>
              <c:xMode val="edge"/>
              <c:yMode val="edge"/>
              <c:x val="0.45914849849134926"/>
              <c:y val="0.88954442657056365"/>
            </c:manualLayout>
          </c:layout>
          <c:overlay val="0"/>
        </c:title>
        <c:numFmt formatCode="0%" sourceLinked="1"/>
        <c:majorTickMark val="out"/>
        <c:minorTickMark val="none"/>
        <c:tickLblPos val="nextTo"/>
        <c:crossAx val="87091840"/>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dPt>
          <c:dPt>
            <c:idx val="1"/>
            <c:invertIfNegative val="0"/>
            <c:bubble3D val="0"/>
            <c:spPr>
              <a:solidFill>
                <a:srgbClr val="C81976"/>
              </a:solidFill>
            </c:spPr>
          </c:dPt>
          <c:dPt>
            <c:idx val="2"/>
            <c:invertIfNegative val="0"/>
            <c:bubble3D val="0"/>
            <c:spPr>
              <a:solidFill>
                <a:srgbClr val="88898C"/>
              </a:solidFill>
            </c:spPr>
          </c:dPt>
          <c:dPt>
            <c:idx val="3"/>
            <c:invertIfNegative val="0"/>
            <c:bubble3D val="0"/>
            <c:spPr>
              <a:solidFill>
                <a:srgbClr val="FDB828"/>
              </a:solidFill>
            </c:spPr>
          </c:dPt>
          <c:dLbls>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dLbls>
        <c:gapWidth val="100"/>
        <c:axId val="88189952"/>
        <c:axId val="88195840"/>
      </c:barChart>
      <c:catAx>
        <c:axId val="88189952"/>
        <c:scaling>
          <c:orientation val="minMax"/>
        </c:scaling>
        <c:delete val="0"/>
        <c:axPos val="b"/>
        <c:majorTickMark val="out"/>
        <c:minorTickMark val="none"/>
        <c:tickLblPos val="nextTo"/>
        <c:crossAx val="88195840"/>
        <c:crosses val="autoZero"/>
        <c:auto val="1"/>
        <c:lblAlgn val="ctr"/>
        <c:lblOffset val="100"/>
        <c:noMultiLvlLbl val="0"/>
      </c:catAx>
      <c:valAx>
        <c:axId val="88195840"/>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8818995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dPt>
          <c:dPt>
            <c:idx val="1"/>
            <c:bubble3D val="0"/>
          </c:dPt>
          <c:dPt>
            <c:idx val="2"/>
            <c:bubble3D val="0"/>
          </c:dPt>
          <c:dPt>
            <c:idx val="3"/>
            <c:bubble3D val="0"/>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dPt>
          <c:dPt>
            <c:idx val="1"/>
            <c:marker>
              <c:spPr>
                <a:solidFill>
                  <a:srgbClr val="7A1F7F"/>
                </a:solidFill>
                <a:ln>
                  <a:solidFill>
                    <a:srgbClr val="7A1F7F"/>
                  </a:solidFill>
                </a:ln>
              </c:spPr>
            </c:marker>
            <c:bubble3D val="0"/>
          </c:dPt>
          <c:dPt>
            <c:idx val="2"/>
            <c:marker>
              <c:spPr>
                <a:solidFill>
                  <a:srgbClr val="7A1F7F"/>
                </a:solidFill>
                <a:ln>
                  <a:solidFill>
                    <a:srgbClr val="7A1F7F"/>
                  </a:solidFill>
                </a:ln>
              </c:spPr>
            </c:marker>
            <c:bubble3D val="0"/>
          </c:dPt>
          <c:dPt>
            <c:idx val="3"/>
            <c:marker>
              <c:spPr>
                <a:solidFill>
                  <a:srgbClr val="7A1F7F"/>
                </a:solidFill>
                <a:ln>
                  <a:solidFill>
                    <a:srgbClr val="7A1F7F"/>
                  </a:solidFill>
                </a:ln>
              </c:spPr>
            </c:marker>
            <c:bubble3D val="0"/>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ser>
        <c:dLbls>
          <c:showLegendKey val="0"/>
          <c:showVal val="0"/>
          <c:showCatName val="0"/>
          <c:showSerName val="0"/>
          <c:showPercent val="0"/>
          <c:showBubbleSize val="0"/>
        </c:dLbls>
        <c:marker val="1"/>
        <c:smooth val="0"/>
        <c:axId val="92078080"/>
        <c:axId val="92080000"/>
      </c:lineChart>
      <c:catAx>
        <c:axId val="92078080"/>
        <c:scaling>
          <c:orientation val="minMax"/>
        </c:scaling>
        <c:delete val="0"/>
        <c:axPos val="b"/>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92080000"/>
        <c:crosses val="autoZero"/>
        <c:auto val="1"/>
        <c:lblAlgn val="ctr"/>
        <c:lblOffset val="100"/>
        <c:noMultiLvlLbl val="0"/>
      </c:catAx>
      <c:valAx>
        <c:axId val="92080000"/>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9207808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963B1-DD9F-431D-844A-BF5957113746}" type="datetimeFigureOut">
              <a:rPr lang="en-GB" smtClean="0"/>
              <a:t>17/09/2018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5BC22-004C-4DC0-B9D7-71D3FB30A72D}" type="slidenum">
              <a:rPr lang="en-GB" smtClean="0"/>
              <a:t>‹#›</a:t>
            </a:fld>
            <a:endParaRPr lang="en-GB"/>
          </a:p>
        </p:txBody>
      </p:sp>
    </p:spTree>
    <p:extLst>
      <p:ext uri="{BB962C8B-B14F-4D97-AF65-F5344CB8AC3E}">
        <p14:creationId xmlns:p14="http://schemas.microsoft.com/office/powerpoint/2010/main" val="146997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292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78440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Plenty of further</a:t>
            </a:r>
            <a:r>
              <a:rPr lang="en-GB" baseline="0" dirty="0" smtClean="0"/>
              <a:t> help and support available throughout your studies.</a:t>
            </a:r>
          </a:p>
          <a:p>
            <a:endParaRPr lang="en-GB" baseline="0" dirty="0" smtClean="0"/>
          </a:p>
          <a:p>
            <a:r>
              <a:rPr lang="en-GB" baseline="0" dirty="0" smtClean="0"/>
              <a:t>Face to face workshops covering a range of skills and topics.</a:t>
            </a:r>
          </a:p>
          <a:p>
            <a:endParaRPr lang="en-GB" baseline="0" dirty="0" smtClean="0"/>
          </a:p>
          <a:p>
            <a:r>
              <a:rPr lang="en-GB" baseline="0" dirty="0" smtClean="0"/>
              <a:t>Online resources which you can access at any time from any where. You can complete these as many times as you like in your own time, they tend to take around 20 </a:t>
            </a:r>
            <a:r>
              <a:rPr lang="en-GB" baseline="0" dirty="0" err="1" smtClean="0"/>
              <a:t>mins</a:t>
            </a:r>
            <a:r>
              <a:rPr lang="en-GB" baseline="0" dirty="0" smtClean="0"/>
              <a:t> each to work through. </a:t>
            </a:r>
            <a:endParaRPr lang="en-GB" dirty="0"/>
          </a:p>
        </p:txBody>
      </p:sp>
      <p:sp>
        <p:nvSpPr>
          <p:cNvPr id="4" name="Slide Number Placeholder 3"/>
          <p:cNvSpPr>
            <a:spLocks noGrp="1"/>
          </p:cNvSpPr>
          <p:nvPr>
            <p:ph type="sldNum" sz="quarter" idx="10"/>
          </p:nvPr>
        </p:nvSpPr>
        <p:spPr/>
        <p:txBody>
          <a:bodyPr/>
          <a:lstStyle/>
          <a:p>
            <a:pPr>
              <a:defRPr/>
            </a:pPr>
            <a:fld id="{D6434F24-1626-428C-8CC5-7EAC1A754F29}"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61166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2551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62908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382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38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997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add in the example CAT topic </a:t>
            </a:r>
            <a:endParaRPr lang="en-GB" dirty="0"/>
          </a:p>
        </p:txBody>
      </p:sp>
      <p:sp>
        <p:nvSpPr>
          <p:cNvPr id="4" name="Slide Number Placeholder 3"/>
          <p:cNvSpPr>
            <a:spLocks noGrp="1"/>
          </p:cNvSpPr>
          <p:nvPr>
            <p:ph type="sldNum" sz="quarter" idx="10"/>
          </p:nvPr>
        </p:nvSpPr>
        <p:spPr/>
        <p:txBody>
          <a:bodyPr/>
          <a:lstStyle/>
          <a:p>
            <a:fld id="{2AA5BC22-004C-4DC0-B9D7-71D3FB30A72D}" type="slidenum">
              <a:rPr lang="en-GB" smtClean="0"/>
              <a:t>6</a:t>
            </a:fld>
            <a:endParaRPr lang="en-GB"/>
          </a:p>
        </p:txBody>
      </p:sp>
    </p:spTree>
    <p:extLst>
      <p:ext uri="{BB962C8B-B14F-4D97-AF65-F5344CB8AC3E}">
        <p14:creationId xmlns:p14="http://schemas.microsoft.com/office/powerpoint/2010/main" val="165351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78054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8054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8266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9978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a:extLst/>
        </p:spPr>
        <p:txBody>
          <a:bodyPr upright="1"/>
          <a:lstStyle/>
          <a:p>
            <a:pPr>
              <a:lnSpc>
                <a:spcPct val="150000"/>
              </a:lnSpc>
              <a:spcBef>
                <a:spcPts val="844"/>
              </a:spcBef>
              <a:spcAft>
                <a:spcPts val="211"/>
              </a:spcAft>
              <a:defRPr/>
            </a:pPr>
            <a:r>
              <a:rPr lang="en-GB" sz="2800" kern="1400" dirty="0">
                <a:solidFill>
                  <a:srgbClr val="FFFFFF"/>
                </a:solidFill>
                <a:latin typeface="Open Sans Semibold" panose="020B0706030804020204" pitchFamily="34" charset="0"/>
                <a:ea typeface="SimHei" panose="02010609060101010101" pitchFamily="49" charset="-122"/>
              </a:rPr>
              <a:t>My Learning Essentials</a:t>
            </a:r>
            <a:endParaRPr lang="en-GB" sz="200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799859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6242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11669479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Tree>
    <p:extLst>
      <p:ext uri="{BB962C8B-B14F-4D97-AF65-F5344CB8AC3E}">
        <p14:creationId xmlns:p14="http://schemas.microsoft.com/office/powerpoint/2010/main" val="366206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8127645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4668152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6936242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graphicFrame>
        <p:nvGraphicFramePr>
          <p:cNvPr id="7" name="Chart 6"/>
          <p:cNvGraphicFramePr/>
          <p:nvPr userDrawn="1">
            <p:extLst>
              <p:ext uri="{D42A27DB-BD31-4B8C-83A1-F6EECF244321}">
                <p14:modId xmlns:p14="http://schemas.microsoft.com/office/powerpoint/2010/main" val="2760710414"/>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2169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743685430"/>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6518295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530092016"/>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39789936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547527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D23DFC43-05F9-451D-810A-A146CC4DC66D}" type="mathplaceholder">
                        <a:rPr lang="en-GB" i="1">
                          <a:solidFill>
                            <a:srgbClr val="FFFFFF"/>
                          </a:solidFill>
                          <a:latin typeface="Open Sans Semibold"/>
                        </a:rPr>
                        <a:t>Type equation here.</a:t>
                      </a:fld>
                    </m:oMath>
                  </m:oMathPara>
                </a14:m>
                <a:endParaRPr lang="en-GB" dirty="0">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3915955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smtClean="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Tree>
    <p:extLst>
      <p:ext uri="{BB962C8B-B14F-4D97-AF65-F5344CB8AC3E}">
        <p14:creationId xmlns:p14="http://schemas.microsoft.com/office/powerpoint/2010/main" val="4659184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3767306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8648088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smtClean="0">
                <a:solidFill>
                  <a:srgbClr val="7A1F7F"/>
                </a:solidFill>
                <a:effectLst/>
                <a:ea typeface="Open Sans Semibold" panose="020B0706030804020204" pitchFamily="34" charset="0"/>
                <a:cs typeface="Open Sans Semibold" panose="020B0706030804020204" pitchFamily="34" charset="0"/>
              </a:rPr>
              <a:t>Tell us what you think!</a:t>
            </a:r>
            <a:endParaRPr lang="en-GB" sz="3600" dirty="0">
              <a:solidFill>
                <a:srgbClr val="7A1F7F"/>
              </a:solidFill>
              <a:effectLst/>
              <a:ea typeface="Open Sans Semibold" panose="020B0706030804020204" pitchFamily="34" charset="0"/>
              <a:cs typeface="Open Sans Semibold" panose="020B0706030804020204" pitchFamily="34" charset="0"/>
            </a:endParaRP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rPr>
              <a:t>Do you feel more confident as a result</a:t>
            </a:r>
          </a:p>
          <a:p>
            <a:r>
              <a:rPr lang="en-GB" sz="2000" dirty="0">
                <a:solidFill>
                  <a:prstClr val="white"/>
                </a:solidFill>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rPr>
              <a:t>Do you think this session will be</a:t>
            </a:r>
          </a:p>
          <a:p>
            <a:r>
              <a:rPr lang="en-GB" sz="2000" dirty="0">
                <a:solidFill>
                  <a:prstClr val="white"/>
                </a:solidFill>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5883560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3801275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3919684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855649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0345239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18382612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201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1192924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004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a:extLst/>
        </p:spPr>
        <p:txBody>
          <a:bodyPr upright="1"/>
          <a:lstStyle/>
          <a:p>
            <a:pPr>
              <a:lnSpc>
                <a:spcPct val="150000"/>
              </a:lnSpc>
              <a:spcBef>
                <a:spcPts val="844"/>
              </a:spcBef>
              <a:spcAft>
                <a:spcPts val="211"/>
              </a:spcAft>
              <a:defRPr/>
            </a:pPr>
            <a:r>
              <a:rPr lang="en-GB" sz="2800" kern="1400" dirty="0">
                <a:solidFill>
                  <a:srgbClr val="FFFFFF"/>
                </a:solidFill>
                <a:latin typeface="Open Sans Semibold" panose="020B0706030804020204" pitchFamily="34" charset="0"/>
                <a:ea typeface="SimHei" panose="02010609060101010101" pitchFamily="49" charset="-122"/>
              </a:rPr>
              <a:t>My Learning Essentials</a:t>
            </a:r>
            <a:endParaRPr lang="en-GB" sz="200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3490795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F471CA-B274-47D3-A3B0-B2CDEF89B9B5}" type="mathplaceholder">
                        <a:rPr lang="en-GB" i="1" smtClean="0">
                          <a:solidFill>
                            <a:srgbClr val="FFFFFF"/>
                          </a:solidFill>
                          <a:latin typeface="Open Sans Semibold"/>
                        </a:rPr>
                        <a:t>Type equation here.</a:t>
                      </a:fld>
                    </m:oMath>
                  </m:oMathPara>
                </a14:m>
                <a:endParaRPr lang="en-GB" dirty="0">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23592363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236671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8290955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smtClean="0">
                <a:solidFill>
                  <a:srgbClr val="444444"/>
                </a:solidFill>
                <a:effectLst/>
                <a:latin typeface="Roboto"/>
              </a:rPr>
              <a:t>https://goo.gl/kG3AKz place video URL here</a:t>
            </a:r>
            <a:endParaRPr lang="en-US" dirty="0" smtClean="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606935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30023768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9133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Tree>
    <p:extLst>
      <p:ext uri="{BB962C8B-B14F-4D97-AF65-F5344CB8AC3E}">
        <p14:creationId xmlns:p14="http://schemas.microsoft.com/office/powerpoint/2010/main" val="41548393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spTree>
    <p:extLst>
      <p:ext uri="{BB962C8B-B14F-4D97-AF65-F5344CB8AC3E}">
        <p14:creationId xmlns:p14="http://schemas.microsoft.com/office/powerpoint/2010/main" val="272977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488810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4633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7424376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Tree>
    <p:extLst>
      <p:ext uri="{BB962C8B-B14F-4D97-AF65-F5344CB8AC3E}">
        <p14:creationId xmlns:p14="http://schemas.microsoft.com/office/powerpoint/2010/main" val="22675652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515497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0249695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7329426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graphicFrame>
        <p:nvGraphicFramePr>
          <p:cNvPr id="7" name="Chart 6"/>
          <p:cNvGraphicFramePr/>
          <p:nvPr userDrawn="1">
            <p:extLst>
              <p:ext uri="{D42A27DB-BD31-4B8C-83A1-F6EECF244321}">
                <p14:modId xmlns:p14="http://schemas.microsoft.com/office/powerpoint/2010/main" val="2483295564"/>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8771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596311363"/>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25365352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774660639"/>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33210041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6579806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smtClean="0">
                <a:solidFill>
                  <a:srgbClr val="444444"/>
                </a:solidFill>
                <a:effectLst/>
                <a:latin typeface="Roboto"/>
              </a:rPr>
              <a:t>https://goo.gl/kG3AKz place video URL here</a:t>
            </a:r>
            <a:endParaRPr lang="en-US" dirty="0" smtClean="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41822042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smtClean="0">
                  <a:solidFill>
                    <a:srgbClr val="7A1F7F"/>
                  </a:solidFill>
                  <a:ea typeface="Open Sans Semibold" panose="020B0706030804020204" pitchFamily="34" charset="0"/>
                  <a:cs typeface="Open Sans Semibold" panose="020B0706030804020204" pitchFamily="34" charset="0"/>
                </a:rPr>
                <a:t>1</a:t>
              </a:r>
              <a:endParaRPr lang="en-GB" sz="2400" b="1" dirty="0">
                <a:solidFill>
                  <a:srgbClr val="7A1F7F"/>
                </a:solidFill>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dirty="0" smtClean="0">
                  <a:solidFill>
                    <a:srgbClr val="7A1F7F"/>
                  </a:solidFill>
                  <a:ea typeface="Open Sans Semibold" panose="020B0706030804020204" pitchFamily="34" charset="0"/>
                  <a:cs typeface="Open Sans Semibold" panose="020B0706030804020204" pitchFamily="34" charset="0"/>
                </a:rPr>
                <a:t>2</a:t>
              </a:r>
              <a:endParaRPr lang="en-GB" sz="2400" b="1" dirty="0">
                <a:solidFill>
                  <a:srgbClr val="7A1F7F"/>
                </a:solidFill>
                <a:ea typeface="Open Sans Semibold" panose="020B0706030804020204" pitchFamily="34" charset="0"/>
                <a:cs typeface="Open Sans Semibold" panose="020B0706030804020204" pitchFamily="34" charset="0"/>
              </a:endParaRP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dirty="0" smtClean="0">
                  <a:solidFill>
                    <a:srgbClr val="7A1F7F"/>
                  </a:solidFill>
                  <a:ea typeface="Open Sans Semibold" panose="020B0706030804020204" pitchFamily="34" charset="0"/>
                  <a:cs typeface="Open Sans Semibold" panose="020B0706030804020204" pitchFamily="34" charset="0"/>
                </a:rPr>
                <a:t>3</a:t>
              </a:r>
              <a:endParaRPr lang="en-GB" sz="2400" b="1" dirty="0">
                <a:solidFill>
                  <a:srgbClr val="7A1F7F"/>
                </a:solidFill>
                <a:ea typeface="Open Sans Semibold" panose="020B0706030804020204" pitchFamily="34" charset="0"/>
                <a:cs typeface="Open Sans Semibold" panose="020B0706030804020204" pitchFamily="34" charset="0"/>
              </a:endParaRP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smtClean="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dirty="0" smtClean="0">
                  <a:solidFill>
                    <a:srgbClr val="7A1F7F"/>
                  </a:solidFill>
                  <a:ea typeface="Open Sans Semibold" panose="020B0706030804020204" pitchFamily="34" charset="0"/>
                  <a:cs typeface="Open Sans Semibold" panose="020B0706030804020204" pitchFamily="34" charset="0"/>
                </a:rPr>
                <a:t>4</a:t>
              </a:r>
              <a:endParaRPr lang="en-GB" sz="2400" b="1" dirty="0">
                <a:solidFill>
                  <a:srgbClr val="7A1F7F"/>
                </a:solidFill>
                <a:ea typeface="Open Sans Semibold" panose="020B0706030804020204" pitchFamily="34" charset="0"/>
                <a:cs typeface="Open Sans Semibold" panose="020B0706030804020204" pitchFamily="34" charset="0"/>
              </a:endParaRP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Tree>
    <p:extLst>
      <p:ext uri="{BB962C8B-B14F-4D97-AF65-F5344CB8AC3E}">
        <p14:creationId xmlns:p14="http://schemas.microsoft.com/office/powerpoint/2010/main" val="22935373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6753985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0515860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smtClean="0">
                <a:solidFill>
                  <a:srgbClr val="7A1F7F"/>
                </a:solidFill>
                <a:effectLst/>
                <a:ea typeface="Open Sans Semibold" panose="020B0706030804020204" pitchFamily="34" charset="0"/>
                <a:cs typeface="Open Sans Semibold" panose="020B0706030804020204" pitchFamily="34" charset="0"/>
              </a:rPr>
              <a:t>Tell us what you think!</a:t>
            </a:r>
            <a:endParaRPr lang="en-GB" sz="3600" dirty="0">
              <a:solidFill>
                <a:srgbClr val="7A1F7F"/>
              </a:solidFill>
              <a:effectLst/>
              <a:ea typeface="Open Sans Semibold" panose="020B0706030804020204" pitchFamily="34" charset="0"/>
              <a:cs typeface="Open Sans Semibold" panose="020B0706030804020204" pitchFamily="34" charset="0"/>
            </a:endParaRP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rPr>
              <a:t>Do you feel more confident as </a:t>
            </a:r>
            <a:r>
              <a:rPr lang="en-GB" sz="2000" dirty="0" smtClean="0">
                <a:solidFill>
                  <a:prstClr val="white"/>
                </a:solidFill>
              </a:rPr>
              <a:t>a result</a:t>
            </a:r>
          </a:p>
          <a:p>
            <a:r>
              <a:rPr lang="en-GB" sz="2000" dirty="0" smtClean="0">
                <a:solidFill>
                  <a:prstClr val="white"/>
                </a:solidFill>
              </a:rPr>
              <a:t>of </a:t>
            </a:r>
            <a:r>
              <a:rPr lang="en-GB" sz="2000" dirty="0">
                <a:solidFill>
                  <a:prstClr val="white"/>
                </a:solidFill>
              </a:rPr>
              <a:t>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rPr>
              <a:t>Do you think this session </a:t>
            </a:r>
            <a:r>
              <a:rPr lang="en-GB" sz="2000" dirty="0" smtClean="0">
                <a:solidFill>
                  <a:prstClr val="white"/>
                </a:solidFill>
              </a:rPr>
              <a:t>will be</a:t>
            </a:r>
          </a:p>
          <a:p>
            <a:r>
              <a:rPr lang="en-GB" sz="2000" dirty="0" smtClean="0">
                <a:solidFill>
                  <a:prstClr val="white"/>
                </a:solidFill>
              </a:rPr>
              <a:t>beneficial </a:t>
            </a:r>
            <a:r>
              <a:rPr lang="en-GB" sz="2000" dirty="0">
                <a:solidFill>
                  <a:prstClr val="white"/>
                </a:solidFill>
              </a:rPr>
              <a:t>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rPr>
              <a:t>Will you change the way you </a:t>
            </a:r>
            <a:r>
              <a:rPr lang="en-GB" sz="2000" dirty="0" smtClean="0">
                <a:solidFill>
                  <a:prstClr val="white"/>
                </a:solidFill>
              </a:rPr>
              <a:t>work based </a:t>
            </a:r>
            <a:r>
              <a:rPr lang="en-GB" sz="2000" dirty="0">
                <a:solidFill>
                  <a:prstClr val="white"/>
                </a:solidFill>
              </a:rPr>
              <a:t>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286088801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424907087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6552545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24047657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76570190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27793935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48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331115577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8234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a:prstGeom prst="rect">
            <a:avLst/>
          </a:prstGeo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179388" y="190800"/>
            <a:ext cx="8229600" cy="717920"/>
          </a:xfrm>
          <a:prstGeom prst="rect">
            <a:avLst/>
          </a:prstGeom>
          <a:noFill/>
          <a:ln>
            <a:noFill/>
          </a:ln>
          <a:extLst/>
        </p:spPr>
        <p:txBody>
          <a:bodyPr/>
          <a:lstStyle>
            <a:lvl1pPr algn="l">
              <a:defRPr lang="en-GB" sz="3200">
                <a:solidFill>
                  <a:schemeClr val="accent1"/>
                </a:solidFill>
                <a:effectLst/>
                <a:latin typeface="+mj-lt"/>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65661206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79388" y="190800"/>
            <a:ext cx="8229600" cy="717920"/>
          </a:xfrm>
          <a:prstGeom prst="rect">
            <a:avLst/>
          </a:prstGeom>
          <a:noFill/>
          <a:ln>
            <a:noFill/>
          </a:ln>
          <a:extLst/>
        </p:spPr>
        <p:txBody>
          <a:bodyPr/>
          <a:lstStyle>
            <a:lvl1pPr algn="l">
              <a:defRPr lang="en-GB" sz="3200">
                <a:solidFill>
                  <a:schemeClr val="accent1"/>
                </a:solidFill>
                <a:effectLst/>
                <a:latin typeface="+mj-lt"/>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7395629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4113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Tree>
    <p:extLst>
      <p:ext uri="{BB962C8B-B14F-4D97-AF65-F5344CB8AC3E}">
        <p14:creationId xmlns:p14="http://schemas.microsoft.com/office/powerpoint/2010/main" val="1477876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spTree>
    <p:extLst>
      <p:ext uri="{BB962C8B-B14F-4D97-AF65-F5344CB8AC3E}">
        <p14:creationId xmlns:p14="http://schemas.microsoft.com/office/powerpoint/2010/main" val="1398052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1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9738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bjects.library.manchester.ac.uk/dentistr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67432" y="4365104"/>
            <a:ext cx="5406926" cy="144016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solidFill>
                  <a:sysClr val="window" lastClr="FFFFFF"/>
                </a:solidFill>
                <a:latin typeface="Open Sans"/>
              </a:rPr>
              <a:t>Dentistry Year 4  </a:t>
            </a:r>
          </a:p>
          <a:p>
            <a:pPr>
              <a:defRPr/>
            </a:pPr>
            <a:r>
              <a:rPr lang="en-US" dirty="0" smtClean="0">
                <a:solidFill>
                  <a:sysClr val="window" lastClr="FFFFFF"/>
                </a:solidFill>
                <a:latin typeface="Open Sans"/>
              </a:rPr>
              <a:t>Critically Appraised Topic</a:t>
            </a:r>
            <a:endParaRPr lang="en-US" dirty="0">
              <a:solidFill>
                <a:sysClr val="window" lastClr="FFFFFF"/>
              </a:solidFill>
              <a:latin typeface="Open Sans"/>
            </a:endParaRPr>
          </a:p>
        </p:txBody>
      </p:sp>
    </p:spTree>
    <p:extLst>
      <p:ext uri="{BB962C8B-B14F-4D97-AF65-F5344CB8AC3E}">
        <p14:creationId xmlns:p14="http://schemas.microsoft.com/office/powerpoint/2010/main" val="1064344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79388" y="188640"/>
            <a:ext cx="7488237" cy="1007765"/>
          </a:xfrm>
          <a:prstGeom prst="rect">
            <a:avLst/>
          </a:prstGeom>
        </p:spPr>
        <p:txBody>
          <a:bodyPr anchor="b"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7A1F7F"/>
                </a:solidFill>
              </a:rPr>
              <a:t>Find your databases</a:t>
            </a:r>
            <a:endParaRPr lang="en-GB" dirty="0">
              <a:solidFill>
                <a:srgbClr val="7A1F7F"/>
              </a:solidFill>
            </a:endParaRPr>
          </a:p>
        </p:txBody>
      </p:sp>
      <p:pic>
        <p:nvPicPr>
          <p:cNvPr id="1027" name="Picture 3" descr="Including a hyperlink to the subject guide" title="Screenshot of dentistry library subject guid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77" r="1925" b="5412"/>
          <a:stretch/>
        </p:blipFill>
        <p:spPr bwMode="auto">
          <a:xfrm>
            <a:off x="0" y="1909027"/>
            <a:ext cx="9511457" cy="462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07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388" y="260649"/>
            <a:ext cx="7488237" cy="792088"/>
          </a:xfrm>
          <a:prstGeom prst="rect">
            <a:avLst/>
          </a:prstGeom>
        </p:spPr>
        <p:txBody>
          <a:bodyPr tIns="288000"/>
          <a:lstStyle/>
          <a:p>
            <a:pPr marL="0" indent="0">
              <a:spcBef>
                <a:spcPts val="0"/>
              </a:spcBef>
              <a:buNone/>
            </a:pPr>
            <a:r>
              <a:rPr lang="en-GB" sz="3600" dirty="0" smtClean="0">
                <a:solidFill>
                  <a:srgbClr val="7A1F7F"/>
                </a:solidFill>
                <a:latin typeface="Open Sans"/>
                <a:ea typeface="Open Sans"/>
                <a:cs typeface="Open Sans"/>
              </a:rPr>
              <a:t>Have I got what I need?</a:t>
            </a:r>
            <a:endParaRPr lang="en-GB" sz="3600" dirty="0">
              <a:solidFill>
                <a:srgbClr val="7A1F7F"/>
              </a:solidFill>
              <a:latin typeface="Open Sans"/>
              <a:ea typeface="Open Sans"/>
              <a:cs typeface="Open Sans"/>
            </a:endParaRPr>
          </a:p>
        </p:txBody>
      </p:sp>
      <p:sp useBgFill="1">
        <p:nvSpPr>
          <p:cNvPr id="3" name="Text Placeholder 2"/>
          <p:cNvSpPr>
            <a:spLocks noGrp="1"/>
          </p:cNvSpPr>
          <p:nvPr>
            <p:ph type="body" sz="quarter" idx="13"/>
          </p:nvPr>
        </p:nvSpPr>
        <p:spPr/>
        <p:txBody>
          <a:bodyPr/>
          <a:lstStyle/>
          <a:p>
            <a:r>
              <a:rPr lang="en-GB" dirty="0" smtClean="0"/>
              <a:t>Can I write up </a:t>
            </a:r>
            <a:r>
              <a:rPr lang="en-GB" dirty="0" smtClean="0"/>
              <a:t>how </a:t>
            </a:r>
            <a:r>
              <a:rPr lang="en-GB" dirty="0" smtClean="0"/>
              <a:t>I found them?</a:t>
            </a:r>
            <a:endParaRPr lang="en-GB" dirty="0"/>
          </a:p>
        </p:txBody>
      </p:sp>
      <p:sp useBgFill="1">
        <p:nvSpPr>
          <p:cNvPr id="4" name="Text Placeholder 3"/>
          <p:cNvSpPr>
            <a:spLocks noGrp="1"/>
          </p:cNvSpPr>
          <p:nvPr>
            <p:ph type="body" sz="quarter" idx="14"/>
          </p:nvPr>
        </p:nvSpPr>
        <p:spPr/>
        <p:txBody>
          <a:bodyPr/>
          <a:lstStyle/>
          <a:p>
            <a:r>
              <a:rPr lang="en-GB" dirty="0" smtClean="0"/>
              <a:t>Are the studies of a high quality?</a:t>
            </a:r>
            <a:endParaRPr lang="en-GB" dirty="0"/>
          </a:p>
        </p:txBody>
      </p:sp>
      <p:sp>
        <p:nvSpPr>
          <p:cNvPr id="5" name="Text Placeholder 4"/>
          <p:cNvSpPr>
            <a:spLocks noGrp="1"/>
          </p:cNvSpPr>
          <p:nvPr>
            <p:ph type="body" sz="quarter" idx="15"/>
          </p:nvPr>
        </p:nvSpPr>
        <p:spPr/>
        <p:txBody>
          <a:bodyPr/>
          <a:lstStyle/>
          <a:p>
            <a:r>
              <a:rPr lang="en-GB" dirty="0" smtClean="0"/>
              <a:t>Are the studies I have relevant?</a:t>
            </a:r>
            <a:endParaRPr lang="en-GB" dirty="0"/>
          </a:p>
        </p:txBody>
      </p:sp>
    </p:spTree>
    <p:extLst>
      <p:ext uri="{BB962C8B-B14F-4D97-AF65-F5344CB8AC3E}">
        <p14:creationId xmlns:p14="http://schemas.microsoft.com/office/powerpoint/2010/main" val="1372378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My Learning Essentials </a:t>
            </a:r>
            <a:endParaRPr lang="en-GB" dirty="0"/>
          </a:p>
        </p:txBody>
      </p:sp>
      <p:sp>
        <p:nvSpPr>
          <p:cNvPr id="3" name="Text Placeholder 2"/>
          <p:cNvSpPr>
            <a:spLocks noGrp="1"/>
          </p:cNvSpPr>
          <p:nvPr>
            <p:ph type="body" sz="quarter" idx="11"/>
          </p:nvPr>
        </p:nvSpPr>
        <p:spPr/>
        <p:txBody>
          <a:bodyPr/>
          <a:lstStyle/>
          <a:p>
            <a:r>
              <a:rPr lang="en-GB" dirty="0" smtClean="0"/>
              <a:t>Slide text</a:t>
            </a:r>
            <a:endParaRPr lang="en-GB" dirty="0"/>
          </a:p>
        </p:txBody>
      </p:sp>
      <p:pic>
        <p:nvPicPr>
          <p:cNvPr id="9219" name="Picture 3" descr="Information on how to book onto our workshops and access our online resources" title="Screenshot of the My Learning Essentials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79055" cy="610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915816" y="2636912"/>
            <a:ext cx="6228184" cy="2376264"/>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Tahoma" panose="020B0604030504040204" pitchFamily="34" charset="0"/>
            </a:endParaRPr>
          </a:p>
        </p:txBody>
      </p:sp>
    </p:spTree>
    <p:extLst>
      <p:ext uri="{BB962C8B-B14F-4D97-AF65-F5344CB8AC3E}">
        <p14:creationId xmlns:p14="http://schemas.microsoft.com/office/powerpoint/2010/main" val="276213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Drop ins </a:t>
            </a:r>
            <a:endParaRPr lang="en-GB" dirty="0"/>
          </a:p>
        </p:txBody>
      </p:sp>
      <p:sp>
        <p:nvSpPr>
          <p:cNvPr id="3" name="Text Placeholder 2"/>
          <p:cNvSpPr>
            <a:spLocks noGrp="1"/>
          </p:cNvSpPr>
          <p:nvPr>
            <p:ph type="body" sz="quarter" idx="11"/>
          </p:nvPr>
        </p:nvSpPr>
        <p:spPr>
          <a:xfrm>
            <a:off x="250825" y="1628774"/>
            <a:ext cx="8065591" cy="4968577"/>
          </a:xfrm>
        </p:spPr>
        <p:txBody>
          <a:bodyPr/>
          <a:lstStyle/>
          <a:p>
            <a:r>
              <a:rPr lang="en-GB" dirty="0"/>
              <a:t>Wednesday – </a:t>
            </a:r>
            <a:r>
              <a:rPr lang="en-GB" dirty="0" smtClean="0"/>
              <a:t>Alan Gilbert Learning Commons</a:t>
            </a:r>
            <a:endParaRPr lang="en-GB" dirty="0"/>
          </a:p>
          <a:p>
            <a:r>
              <a:rPr lang="en-GB" dirty="0"/>
              <a:t>12:00 – 13:00</a:t>
            </a:r>
          </a:p>
          <a:p>
            <a:endParaRPr lang="en-GB" dirty="0"/>
          </a:p>
          <a:p>
            <a:r>
              <a:rPr lang="en-GB" dirty="0"/>
              <a:t>Friday – Main </a:t>
            </a:r>
            <a:r>
              <a:rPr lang="en-GB" dirty="0" smtClean="0"/>
              <a:t>Library (referencing) </a:t>
            </a:r>
            <a:r>
              <a:rPr lang="en-GB" dirty="0"/>
              <a:t/>
            </a:r>
            <a:br>
              <a:rPr lang="en-GB" dirty="0"/>
            </a:br>
            <a:r>
              <a:rPr lang="en-GB" dirty="0"/>
              <a:t>14:00 – 15:00</a:t>
            </a:r>
          </a:p>
          <a:p>
            <a:endParaRPr lang="en-GB" dirty="0" smtClean="0"/>
          </a:p>
          <a:p>
            <a:endParaRPr lang="en-GB" dirty="0" smtClean="0"/>
          </a:p>
          <a:p>
            <a:endParaRPr lang="en-GB" dirty="0" smtClean="0">
              <a:solidFill>
                <a:schemeClr val="accent1"/>
              </a:solidFill>
            </a:endParaRPr>
          </a:p>
          <a:p>
            <a:r>
              <a:rPr lang="en-GB" dirty="0" smtClean="0">
                <a:solidFill>
                  <a:schemeClr val="accent1"/>
                </a:solidFill>
              </a:rPr>
              <a:t>uml.teachingandlearning@manchester.ac.uk</a:t>
            </a:r>
            <a:endParaRPr lang="en-GB" dirty="0">
              <a:solidFill>
                <a:schemeClr val="accent1"/>
              </a:solidFill>
            </a:endParaRPr>
          </a:p>
          <a:p>
            <a:endParaRPr lang="en-GB" dirty="0"/>
          </a:p>
        </p:txBody>
      </p:sp>
    </p:spTree>
    <p:extLst>
      <p:ext uri="{BB962C8B-B14F-4D97-AF65-F5344CB8AC3E}">
        <p14:creationId xmlns:p14="http://schemas.microsoft.com/office/powerpoint/2010/main" val="1943266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800080"/>
                </a:solidFill>
                <a:latin typeface="Calibri"/>
              </a:rPr>
              <a:t>Do you think what you learned in this session will be useful to you in the future?</a:t>
            </a:r>
            <a:endParaRPr lang="en-GB" sz="3600" b="1" dirty="0">
              <a:solidFill>
                <a:srgbClr val="800080"/>
              </a:solidFill>
              <a:latin typeface="Calibri"/>
            </a:endParaRP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r>
              <a:rPr lang="en-GB" sz="4000" dirty="0" smtClean="0">
                <a:solidFill>
                  <a:srgbClr val="7A1F7F"/>
                </a:solidFill>
              </a:rPr>
              <a:t>Yes</a:t>
            </a:r>
            <a:endParaRPr lang="en-GB" sz="4000" dirty="0">
              <a:solidFill>
                <a:srgbClr val="7A1F7F"/>
              </a:solidFill>
            </a:endParaRPr>
          </a:p>
        </p:txBody>
      </p:sp>
      <p:sp>
        <p:nvSpPr>
          <p:cNvPr id="8" name="TextBox 7"/>
          <p:cNvSpPr txBox="1"/>
          <p:nvPr/>
        </p:nvSpPr>
        <p:spPr>
          <a:xfrm>
            <a:off x="1907704" y="4449226"/>
            <a:ext cx="840295" cy="707886"/>
          </a:xfrm>
          <a:prstGeom prst="rect">
            <a:avLst/>
          </a:prstGeom>
          <a:noFill/>
        </p:spPr>
        <p:txBody>
          <a:bodyPr wrap="none" rtlCol="0">
            <a:spAutoFit/>
          </a:bodyPr>
          <a:lstStyle/>
          <a:p>
            <a:r>
              <a:rPr lang="en-GB" sz="4000" dirty="0" smtClean="0">
                <a:solidFill>
                  <a:srgbClr val="7A1F7F"/>
                </a:solidFill>
              </a:rPr>
              <a:t>No</a:t>
            </a:r>
            <a:endParaRPr lang="en-GB" sz="4000" dirty="0">
              <a:solidFill>
                <a:srgbClr val="7A1F7F"/>
              </a:solidFill>
            </a:endParaRPr>
          </a:p>
        </p:txBody>
      </p:sp>
    </p:spTree>
    <p:extLst>
      <p:ext uri="{BB962C8B-B14F-4D97-AF65-F5344CB8AC3E}">
        <p14:creationId xmlns:p14="http://schemas.microsoft.com/office/powerpoint/2010/main" val="378090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a:spcBef>
                <a:spcPct val="20000"/>
              </a:spcBef>
            </a:pPr>
            <a:r>
              <a:rPr lang="en-GB"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Workshop schedule</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pPr>
              <a:buClr>
                <a:srgbClr val="7A1F7F"/>
              </a:buClr>
            </a:pPr>
            <a:r>
              <a:rPr lang="en-GB" dirty="0" smtClean="0"/>
              <a:t>	</a:t>
            </a:r>
          </a:p>
          <a:p>
            <a:pPr marL="457200" lvl="0" indent="-457200">
              <a:buFont typeface="Arial" panose="020B0604020202020204" pitchFamily="34" charset="0"/>
              <a:buChar char="•"/>
            </a:pPr>
            <a:r>
              <a:rPr lang="en-US" sz="3200" dirty="0" err="1" smtClean="0"/>
              <a:t>Recognise</a:t>
            </a:r>
            <a:r>
              <a:rPr lang="en-US" sz="3200" dirty="0" smtClean="0"/>
              <a:t> </a:t>
            </a:r>
            <a:r>
              <a:rPr lang="en-US" sz="3200" dirty="0"/>
              <a:t>the types of evidence that are available to </a:t>
            </a:r>
            <a:r>
              <a:rPr lang="en-US" sz="3200" dirty="0" smtClean="0"/>
              <a:t>you</a:t>
            </a:r>
          </a:p>
          <a:p>
            <a:pPr marL="457200" lvl="0" indent="-457200">
              <a:buFont typeface="Arial" panose="020B0604020202020204" pitchFamily="34" charset="0"/>
              <a:buChar char="•"/>
            </a:pPr>
            <a:endParaRPr lang="en-GB" sz="3200" dirty="0"/>
          </a:p>
          <a:p>
            <a:pPr marL="457200" lvl="0" indent="-457200">
              <a:buFont typeface="Arial" panose="020B0604020202020204" pitchFamily="34" charset="0"/>
              <a:buChar char="•"/>
            </a:pPr>
            <a:r>
              <a:rPr lang="en-US" sz="3200" dirty="0"/>
              <a:t>Identify the tools that are available to you to find high quality </a:t>
            </a:r>
            <a:r>
              <a:rPr lang="en-US" sz="3200" dirty="0" smtClean="0"/>
              <a:t>evidence</a:t>
            </a:r>
          </a:p>
          <a:p>
            <a:pPr marL="457200" lvl="0" indent="-457200">
              <a:buFont typeface="Arial" panose="020B0604020202020204" pitchFamily="34" charset="0"/>
              <a:buChar char="•"/>
            </a:pPr>
            <a:endParaRPr lang="en-GB" sz="3200" dirty="0"/>
          </a:p>
          <a:p>
            <a:pPr marL="457200" lvl="0" indent="-457200">
              <a:buFont typeface="Arial" panose="020B0604020202020204" pitchFamily="34" charset="0"/>
              <a:buChar char="•"/>
            </a:pPr>
            <a:r>
              <a:rPr lang="en-US" sz="3200" dirty="0"/>
              <a:t>Plan a literature search</a:t>
            </a:r>
            <a:endParaRPr lang="en-GB" sz="3200" dirty="0"/>
          </a:p>
          <a:p>
            <a:pPr marL="457200" indent="-457200">
              <a:buClr>
                <a:srgbClr val="7A1F7F"/>
              </a:buClr>
              <a:buFont typeface="Arial" panose="020B0604020202020204" pitchFamily="34" charset="0"/>
              <a:buChar char="•"/>
            </a:pPr>
            <a:endParaRPr lang="en-GB" dirty="0" smtClean="0"/>
          </a:p>
          <a:p>
            <a:pPr>
              <a:buClr>
                <a:srgbClr val="7A1F7F"/>
              </a:buCl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2192320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a:spcBef>
                <a:spcPct val="20000"/>
              </a:spcBef>
            </a:pPr>
            <a:r>
              <a:rPr lang="en-GB"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Consider the following…</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endParaRPr lang="en-GB" dirty="0" smtClean="0"/>
          </a:p>
          <a:p>
            <a:pPr marL="457200" lvl="0" indent="-457200">
              <a:buFont typeface="Arial" panose="020B0604020202020204" pitchFamily="34" charset="0"/>
              <a:buChar char="•"/>
            </a:pPr>
            <a:r>
              <a:rPr lang="en-US" sz="3200" dirty="0" smtClean="0"/>
              <a:t>What </a:t>
            </a:r>
            <a:r>
              <a:rPr lang="en-US" sz="3200" dirty="0"/>
              <a:t>to record/make notes </a:t>
            </a:r>
            <a:r>
              <a:rPr lang="en-US" sz="3200" dirty="0" smtClean="0"/>
              <a:t>about</a:t>
            </a:r>
          </a:p>
          <a:p>
            <a:pPr marL="457200" lvl="0" indent="-457200">
              <a:buFont typeface="Arial" panose="020B0604020202020204" pitchFamily="34" charset="0"/>
              <a:buChar char="•"/>
            </a:pPr>
            <a:endParaRPr lang="en-GB" sz="3200" dirty="0"/>
          </a:p>
          <a:p>
            <a:pPr marL="457200" lvl="0" indent="-457200">
              <a:buFont typeface="Arial" panose="020B0604020202020204" pitchFamily="34" charset="0"/>
              <a:buChar char="•"/>
            </a:pPr>
            <a:r>
              <a:rPr lang="en-US" sz="3200" dirty="0" err="1"/>
              <a:t>Recognise</a:t>
            </a:r>
            <a:r>
              <a:rPr lang="en-US" sz="3200" dirty="0"/>
              <a:t> the terminology being </a:t>
            </a:r>
            <a:r>
              <a:rPr lang="en-US" sz="3200" dirty="0" smtClean="0"/>
              <a:t>used</a:t>
            </a:r>
          </a:p>
          <a:p>
            <a:pPr marL="457200" lvl="0" indent="-457200">
              <a:buFont typeface="Arial" panose="020B0604020202020204" pitchFamily="34" charset="0"/>
              <a:buChar char="•"/>
            </a:pPr>
            <a:endParaRPr lang="en-GB" sz="3200" dirty="0"/>
          </a:p>
          <a:p>
            <a:pPr marL="457200" lvl="0" indent="-457200">
              <a:buFont typeface="Arial" panose="020B0604020202020204" pitchFamily="34" charset="0"/>
              <a:buChar char="•"/>
            </a:pPr>
            <a:r>
              <a:rPr lang="en-US" sz="3200" dirty="0" err="1"/>
              <a:t>Recognise</a:t>
            </a:r>
            <a:r>
              <a:rPr lang="en-US" sz="3200" dirty="0"/>
              <a:t> the depth of information required for your CAT</a:t>
            </a:r>
            <a:endParaRPr lang="en-GB" sz="3200" dirty="0"/>
          </a:p>
          <a:p>
            <a:pPr marL="457200" indent="-457200">
              <a:buClr>
                <a:srgbClr val="7A1F7F"/>
              </a:buClr>
              <a:buFont typeface="Arial" panose="020B0604020202020204" pitchFamily="34" charset="0"/>
              <a:buChar char="•"/>
            </a:pPr>
            <a:endParaRPr lang="en-GB" dirty="0" smtClean="0"/>
          </a:p>
          <a:p>
            <a:pPr>
              <a:buClr>
                <a:srgbClr val="7A1F7F"/>
              </a:buCl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226912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do you use to find information?</a:t>
            </a:r>
            <a:endParaRPr lang="en-GB" dirty="0"/>
          </a:p>
        </p:txBody>
      </p:sp>
      <p:sp>
        <p:nvSpPr>
          <p:cNvPr id="4" name="TextBox 3"/>
          <p:cNvSpPr txBox="1"/>
          <p:nvPr/>
        </p:nvSpPr>
        <p:spPr>
          <a:xfrm>
            <a:off x="509221" y="2492896"/>
            <a:ext cx="6696744" cy="2123658"/>
          </a:xfrm>
          <a:prstGeom prst="rect">
            <a:avLst/>
          </a:prstGeom>
          <a:noFill/>
        </p:spPr>
        <p:txBody>
          <a:bodyPr wrap="square" rtlCol="0">
            <a:spAutoFit/>
          </a:bodyPr>
          <a:lstStyle/>
          <a:p>
            <a:r>
              <a:rPr lang="en-GB" sz="4400" dirty="0" smtClean="0">
                <a:solidFill>
                  <a:srgbClr val="88898C">
                    <a:lumMod val="50000"/>
                  </a:srgbClr>
                </a:solidFill>
              </a:rPr>
              <a:t>Go to </a:t>
            </a:r>
            <a:r>
              <a:rPr lang="en-GB" sz="4400" dirty="0" smtClean="0">
                <a:solidFill>
                  <a:srgbClr val="262626"/>
                </a:solidFill>
                <a:hlinkClick r:id="rId3"/>
              </a:rPr>
              <a:t>www.menti.com</a:t>
            </a:r>
            <a:endParaRPr lang="en-GB" sz="4400" dirty="0" smtClean="0">
              <a:solidFill>
                <a:srgbClr val="262626"/>
              </a:solidFill>
            </a:endParaRPr>
          </a:p>
          <a:p>
            <a:endParaRPr lang="en-GB" sz="4400" dirty="0">
              <a:solidFill>
                <a:srgbClr val="262626"/>
              </a:solidFill>
            </a:endParaRPr>
          </a:p>
          <a:p>
            <a:r>
              <a:rPr lang="en-GB" sz="4400" dirty="0" smtClean="0">
                <a:solidFill>
                  <a:srgbClr val="88898C">
                    <a:lumMod val="50000"/>
                  </a:srgbClr>
                </a:solidFill>
              </a:rPr>
              <a:t>Enter code </a:t>
            </a:r>
            <a:r>
              <a:rPr lang="en-GB" sz="4400" dirty="0" smtClean="0">
                <a:solidFill>
                  <a:srgbClr val="88898C">
                    <a:lumMod val="50000"/>
                  </a:srgbClr>
                </a:solidFill>
              </a:rPr>
              <a:t>88 92 04</a:t>
            </a:r>
            <a:endParaRPr lang="en-GB" sz="4400" dirty="0">
              <a:solidFill>
                <a:srgbClr val="88898C">
                  <a:lumMod val="50000"/>
                </a:srgbClr>
              </a:solidFill>
            </a:endParaRPr>
          </a:p>
        </p:txBody>
      </p:sp>
    </p:spTree>
    <p:extLst>
      <p:ext uri="{BB962C8B-B14F-4D97-AF65-F5344CB8AC3E}">
        <p14:creationId xmlns:p14="http://schemas.microsoft.com/office/powerpoint/2010/main" val="136941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endParaRPr lang="en-GB" dirty="0"/>
          </a:p>
        </p:txBody>
      </p:sp>
      <p:sp>
        <p:nvSpPr>
          <p:cNvPr id="4" name="Text Placeholder 2"/>
          <p:cNvSpPr txBox="1">
            <a:spLocks/>
          </p:cNvSpPr>
          <p:nvPr/>
        </p:nvSpPr>
        <p:spPr>
          <a:xfrm>
            <a:off x="250824" y="1628800"/>
            <a:ext cx="8425631" cy="496857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7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t>WHAT</a:t>
            </a:r>
            <a:br>
              <a:rPr lang="en-GB" sz="7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br>
            <a:r>
              <a:rPr lang="en-GB" sz="2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t>am I looking for?</a:t>
            </a:r>
          </a:p>
          <a:p>
            <a:pPr marL="342900" indent="-342900">
              <a:buFont typeface="Arial" panose="020B0604020202020204" pitchFamily="34" charset="0"/>
              <a:buChar char="•"/>
            </a:pPr>
            <a:r>
              <a:rPr lang="en-GB" sz="7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t>WHERE</a:t>
            </a:r>
            <a:br>
              <a:rPr lang="en-GB" sz="7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br>
            <a:r>
              <a:rPr lang="en-GB" sz="2400" dirty="0" smtClean="0">
                <a:solidFill>
                  <a:srgbClr val="88898C">
                    <a:lumMod val="50000"/>
                  </a:srgbClr>
                </a:solidFill>
                <a:latin typeface="Verdana" panose="020B0604030504040204" pitchFamily="34" charset="0"/>
                <a:ea typeface="Verdana" panose="020B0604030504040204" pitchFamily="34" charset="0"/>
                <a:cs typeface="Verdana" panose="020B0604030504040204" pitchFamily="34" charset="0"/>
              </a:rPr>
              <a:t>will I look for it?</a:t>
            </a:r>
          </a:p>
          <a:p>
            <a:pPr marL="342900" indent="-342900">
              <a:buFont typeface="Arial" panose="020B0604020202020204" pitchFamily="34" charset="0"/>
              <a:buChar char="•"/>
            </a:pPr>
            <a:r>
              <a:rPr lang="en-GB" sz="74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HOW</a:t>
            </a:r>
            <a:br>
              <a:rPr lang="en-GB" sz="74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br>
            <a:r>
              <a:rPr lang="en-GB" sz="22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will I look for it?</a:t>
            </a:r>
            <a:endParaRPr lang="en-GB" sz="7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7400" y="0"/>
            <a:ext cx="8892480" cy="1200329"/>
          </a:xfrm>
          <a:prstGeom prst="rect">
            <a:avLst/>
          </a:prstGeom>
          <a:noFill/>
        </p:spPr>
        <p:txBody>
          <a:bodyPr wrap="square" rtlCol="0">
            <a:spAutoFit/>
          </a:bodyPr>
          <a:lstStyle/>
          <a:p>
            <a:pPr algn="ctr"/>
            <a:r>
              <a:rPr lang="en-GB" sz="7200"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Search strategy</a:t>
            </a:r>
          </a:p>
        </p:txBody>
      </p:sp>
      <p:pic>
        <p:nvPicPr>
          <p:cNvPr id="6" name="Picture 5" title="question 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484784"/>
            <a:ext cx="2329230" cy="4532927"/>
          </a:xfrm>
          <a:prstGeom prst="rect">
            <a:avLst/>
          </a:prstGeom>
        </p:spPr>
      </p:pic>
    </p:spTree>
    <p:extLst>
      <p:ext uri="{BB962C8B-B14F-4D97-AF65-F5344CB8AC3E}">
        <p14:creationId xmlns:p14="http://schemas.microsoft.com/office/powerpoint/2010/main" val="148292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4000" b="1" dirty="0"/>
              <a:t>Oral appliances and functional orthopaedic appliances for obstructive sleep apnoea in children</a:t>
            </a:r>
          </a:p>
        </p:txBody>
      </p:sp>
      <p:sp>
        <p:nvSpPr>
          <p:cNvPr id="3" name="Text Placeholder 2"/>
          <p:cNvSpPr>
            <a:spLocks noGrp="1"/>
          </p:cNvSpPr>
          <p:nvPr>
            <p:ph type="body" sz="quarter" idx="10"/>
          </p:nvPr>
        </p:nvSpPr>
        <p:spPr/>
        <p:txBody>
          <a:bodyPr/>
          <a:lstStyle/>
          <a:p>
            <a:r>
              <a:rPr lang="en-GB" dirty="0" smtClean="0"/>
              <a:t>Example title</a:t>
            </a:r>
            <a:r>
              <a:rPr lang="en-GB" dirty="0" smtClean="0"/>
              <a:t> </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215368"/>
            <a:ext cx="449580" cy="3657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55576" y="1916832"/>
            <a:ext cx="449580" cy="365760"/>
          </a:xfrm>
          <a:prstGeom prst="rect">
            <a:avLst/>
          </a:prstGeom>
        </p:spPr>
      </p:pic>
    </p:spTree>
    <p:extLst>
      <p:ext uri="{BB962C8B-B14F-4D97-AF65-F5344CB8AC3E}">
        <p14:creationId xmlns:p14="http://schemas.microsoft.com/office/powerpoint/2010/main" val="393829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817" y="1898319"/>
            <a:ext cx="590875" cy="2954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4594" y="3216680"/>
            <a:ext cx="590876" cy="2954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93" y="4507944"/>
            <a:ext cx="590876" cy="2954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817" y="5794158"/>
            <a:ext cx="590876" cy="295437"/>
          </a:xfrm>
          <a:prstGeom prst="rect">
            <a:avLst/>
          </a:prstGeom>
        </p:spPr>
      </p:pic>
      <p:sp>
        <p:nvSpPr>
          <p:cNvPr id="10" name="TextBox 9"/>
          <p:cNvSpPr txBox="1"/>
          <p:nvPr/>
        </p:nvSpPr>
        <p:spPr>
          <a:xfrm>
            <a:off x="822113" y="1445873"/>
            <a:ext cx="7416824" cy="1200329"/>
          </a:xfrm>
          <a:prstGeom prst="rect">
            <a:avLst/>
          </a:prstGeom>
          <a:noFill/>
        </p:spPr>
        <p:txBody>
          <a:bodyPr wrap="square" rtlCol="0">
            <a:spAutoFit/>
          </a:bodyPr>
          <a:lstStyle/>
          <a:p>
            <a:r>
              <a:rPr lang="en-GB" sz="2400" b="1" dirty="0">
                <a:solidFill>
                  <a:srgbClr val="262626"/>
                </a:solidFill>
              </a:rPr>
              <a:t>Step1: </a:t>
            </a:r>
            <a:r>
              <a:rPr lang="en-GB" sz="2400" dirty="0" smtClean="0">
                <a:solidFill>
                  <a:srgbClr val="262626"/>
                </a:solidFill>
              </a:rPr>
              <a:t>In pairs discuss the words and phrases that you would use to answer the research question on the following slide. </a:t>
            </a:r>
            <a:endParaRPr lang="en-GB" sz="2400" dirty="0">
              <a:solidFill>
                <a:srgbClr val="262626"/>
              </a:solidFill>
            </a:endParaRPr>
          </a:p>
        </p:txBody>
      </p:sp>
      <p:sp>
        <p:nvSpPr>
          <p:cNvPr id="11" name="TextBox 10"/>
          <p:cNvSpPr txBox="1"/>
          <p:nvPr/>
        </p:nvSpPr>
        <p:spPr>
          <a:xfrm>
            <a:off x="822113" y="4333124"/>
            <a:ext cx="7416824" cy="830997"/>
          </a:xfrm>
          <a:prstGeom prst="rect">
            <a:avLst/>
          </a:prstGeom>
          <a:noFill/>
        </p:spPr>
        <p:txBody>
          <a:bodyPr wrap="square" rtlCol="0">
            <a:spAutoFit/>
          </a:bodyPr>
          <a:lstStyle/>
          <a:p>
            <a:r>
              <a:rPr lang="en-GB" sz="2400" b="1" dirty="0">
                <a:solidFill>
                  <a:srgbClr val="262626"/>
                </a:solidFill>
              </a:rPr>
              <a:t>Step 3: </a:t>
            </a:r>
            <a:r>
              <a:rPr lang="en-US" sz="2400" dirty="0" smtClean="0"/>
              <a:t>Write one  word or phrase on one post-it </a:t>
            </a:r>
            <a:endParaRPr lang="en-US" sz="2400" dirty="0"/>
          </a:p>
          <a:p>
            <a:r>
              <a:rPr lang="en-GB" sz="2400" dirty="0" smtClean="0">
                <a:solidFill>
                  <a:srgbClr val="262626"/>
                </a:solidFill>
              </a:rPr>
              <a:t> </a:t>
            </a:r>
            <a:endParaRPr lang="en-GB" sz="2400" dirty="0">
              <a:solidFill>
                <a:srgbClr val="262626"/>
              </a:solidFill>
            </a:endParaRPr>
          </a:p>
        </p:txBody>
      </p:sp>
      <p:sp>
        <p:nvSpPr>
          <p:cNvPr id="12" name="TextBox 11"/>
          <p:cNvSpPr txBox="1"/>
          <p:nvPr/>
        </p:nvSpPr>
        <p:spPr>
          <a:xfrm>
            <a:off x="827584" y="5658578"/>
            <a:ext cx="7416824" cy="830997"/>
          </a:xfrm>
          <a:prstGeom prst="rect">
            <a:avLst/>
          </a:prstGeom>
          <a:noFill/>
        </p:spPr>
        <p:txBody>
          <a:bodyPr wrap="square" rtlCol="0">
            <a:spAutoFit/>
          </a:bodyPr>
          <a:lstStyle/>
          <a:p>
            <a:r>
              <a:rPr lang="en-GB" sz="2400" b="1" dirty="0">
                <a:solidFill>
                  <a:srgbClr val="262626"/>
                </a:solidFill>
              </a:rPr>
              <a:t>Step 4: </a:t>
            </a:r>
            <a:r>
              <a:rPr lang="en-US" sz="2400" dirty="0"/>
              <a:t>Stick them on the </a:t>
            </a:r>
            <a:r>
              <a:rPr lang="en-US" sz="2400" dirty="0" smtClean="0"/>
              <a:t>appropriate flip chart paper </a:t>
            </a:r>
            <a:endParaRPr lang="en-GB" sz="2400" dirty="0"/>
          </a:p>
          <a:p>
            <a:endParaRPr lang="en-GB" sz="2400" dirty="0">
              <a:solidFill>
                <a:srgbClr val="262626"/>
              </a:solidFill>
            </a:endParaRPr>
          </a:p>
        </p:txBody>
      </p:sp>
      <p:sp>
        <p:nvSpPr>
          <p:cNvPr id="13" name="TextBox 12"/>
          <p:cNvSpPr txBox="1"/>
          <p:nvPr/>
        </p:nvSpPr>
        <p:spPr>
          <a:xfrm>
            <a:off x="835968" y="2646202"/>
            <a:ext cx="7416824" cy="1200329"/>
          </a:xfrm>
          <a:prstGeom prst="rect">
            <a:avLst/>
          </a:prstGeom>
          <a:noFill/>
        </p:spPr>
        <p:txBody>
          <a:bodyPr wrap="square" rtlCol="0">
            <a:spAutoFit/>
          </a:bodyPr>
          <a:lstStyle/>
          <a:p>
            <a:endParaRPr lang="en-GB" sz="2400" b="1" dirty="0" smtClean="0">
              <a:solidFill>
                <a:srgbClr val="262626"/>
              </a:solidFill>
            </a:endParaRPr>
          </a:p>
          <a:p>
            <a:r>
              <a:rPr lang="en-GB" sz="2400" b="1" dirty="0" smtClean="0">
                <a:solidFill>
                  <a:srgbClr val="262626"/>
                </a:solidFill>
              </a:rPr>
              <a:t>Step </a:t>
            </a:r>
            <a:r>
              <a:rPr lang="en-GB" sz="2400" b="1" dirty="0">
                <a:solidFill>
                  <a:srgbClr val="262626"/>
                </a:solidFill>
              </a:rPr>
              <a:t>2</a:t>
            </a:r>
            <a:r>
              <a:rPr lang="en-GB" sz="2400" b="1" dirty="0" smtClean="0">
                <a:solidFill>
                  <a:srgbClr val="262626"/>
                </a:solidFill>
              </a:rPr>
              <a:t>: </a:t>
            </a:r>
            <a:r>
              <a:rPr lang="en-GB" sz="2400" dirty="0" smtClean="0">
                <a:solidFill>
                  <a:srgbClr val="262626"/>
                </a:solidFill>
              </a:rPr>
              <a:t>Consider </a:t>
            </a:r>
            <a:r>
              <a:rPr lang="en-GB" sz="2400" dirty="0">
                <a:solidFill>
                  <a:srgbClr val="262626"/>
                </a:solidFill>
              </a:rPr>
              <a:t>P</a:t>
            </a:r>
            <a:r>
              <a:rPr lang="en-GB" sz="2400" dirty="0" smtClean="0">
                <a:solidFill>
                  <a:srgbClr val="262626"/>
                </a:solidFill>
              </a:rPr>
              <a:t>opulation </a:t>
            </a:r>
            <a:r>
              <a:rPr lang="en-GB" sz="2400" dirty="0" smtClean="0">
                <a:solidFill>
                  <a:srgbClr val="262626"/>
                </a:solidFill>
              </a:rPr>
              <a:t>I</a:t>
            </a:r>
            <a:r>
              <a:rPr lang="en-GB" sz="2400" dirty="0" smtClean="0">
                <a:solidFill>
                  <a:srgbClr val="262626"/>
                </a:solidFill>
              </a:rPr>
              <a:t>ntervention </a:t>
            </a:r>
            <a:r>
              <a:rPr lang="en-GB" sz="2400" dirty="0">
                <a:solidFill>
                  <a:srgbClr val="262626"/>
                </a:solidFill>
              </a:rPr>
              <a:t>C</a:t>
            </a:r>
            <a:r>
              <a:rPr lang="en-GB" sz="2400" dirty="0" smtClean="0">
                <a:solidFill>
                  <a:srgbClr val="262626"/>
                </a:solidFill>
              </a:rPr>
              <a:t>omparison </a:t>
            </a:r>
            <a:r>
              <a:rPr lang="en-GB" sz="2400" dirty="0">
                <a:solidFill>
                  <a:srgbClr val="262626"/>
                </a:solidFill>
              </a:rPr>
              <a:t>O</a:t>
            </a:r>
            <a:r>
              <a:rPr lang="en-GB" sz="2400" dirty="0" smtClean="0">
                <a:solidFill>
                  <a:srgbClr val="262626"/>
                </a:solidFill>
              </a:rPr>
              <a:t>utcome </a:t>
            </a:r>
          </a:p>
          <a:p>
            <a:r>
              <a:rPr lang="en-GB" sz="2400" dirty="0">
                <a:solidFill>
                  <a:srgbClr val="262626"/>
                </a:solidFill>
              </a:rPr>
              <a:t>	</a:t>
            </a:r>
            <a:r>
              <a:rPr lang="en-GB" sz="2400" dirty="0" smtClean="0">
                <a:solidFill>
                  <a:srgbClr val="262626"/>
                </a:solidFill>
              </a:rPr>
              <a:t>PICO</a:t>
            </a:r>
            <a:r>
              <a:rPr lang="en-GB" sz="2400" dirty="0" smtClean="0">
                <a:solidFill>
                  <a:srgbClr val="262626"/>
                </a:solidFill>
              </a:rPr>
              <a:t>  </a:t>
            </a:r>
            <a:endParaRPr lang="en-GB" sz="2400" dirty="0">
              <a:solidFill>
                <a:srgbClr val="262626"/>
              </a:solidFill>
            </a:endParaRPr>
          </a:p>
        </p:txBody>
      </p:sp>
      <p:sp>
        <p:nvSpPr>
          <p:cNvPr id="15" name="Text Placeholder 8"/>
          <p:cNvSpPr txBox="1">
            <a:spLocks/>
          </p:cNvSpPr>
          <p:nvPr/>
        </p:nvSpPr>
        <p:spPr>
          <a:xfrm>
            <a:off x="174688" y="332656"/>
            <a:ext cx="7488237"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smtClean="0">
                <a:solidFill>
                  <a:srgbClr val="7A1F7F"/>
                </a:solidFill>
                <a:ea typeface="Open Sans"/>
                <a:cs typeface="Open Sans"/>
              </a:rPr>
              <a:t>Keywords/phrases</a:t>
            </a:r>
            <a:endParaRPr lang="en-GB" sz="3200" dirty="0">
              <a:solidFill>
                <a:srgbClr val="7A1F7F"/>
              </a:solidFill>
              <a:ea typeface="Open Sans"/>
              <a:cs typeface="Open San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spTree>
    <p:extLst>
      <p:ext uri="{BB962C8B-B14F-4D97-AF65-F5344CB8AC3E}">
        <p14:creationId xmlns:p14="http://schemas.microsoft.com/office/powerpoint/2010/main" val="253181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817" y="1898319"/>
            <a:ext cx="590875" cy="2954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4594" y="3216680"/>
            <a:ext cx="590876" cy="2954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593" y="4507944"/>
            <a:ext cx="590876" cy="2954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817" y="5794158"/>
            <a:ext cx="590876" cy="295437"/>
          </a:xfrm>
          <a:prstGeom prst="rect">
            <a:avLst/>
          </a:prstGeom>
        </p:spPr>
      </p:pic>
      <p:sp>
        <p:nvSpPr>
          <p:cNvPr id="10" name="TextBox 9"/>
          <p:cNvSpPr txBox="1"/>
          <p:nvPr/>
        </p:nvSpPr>
        <p:spPr>
          <a:xfrm>
            <a:off x="822113" y="1445873"/>
            <a:ext cx="7416824" cy="1200329"/>
          </a:xfrm>
          <a:prstGeom prst="rect">
            <a:avLst/>
          </a:prstGeom>
          <a:noFill/>
        </p:spPr>
        <p:txBody>
          <a:bodyPr wrap="square" rtlCol="0">
            <a:spAutoFit/>
          </a:bodyPr>
          <a:lstStyle/>
          <a:p>
            <a:r>
              <a:rPr lang="en-GB" sz="2400" b="1" dirty="0">
                <a:solidFill>
                  <a:srgbClr val="262626"/>
                </a:solidFill>
              </a:rPr>
              <a:t>Step1: </a:t>
            </a:r>
            <a:r>
              <a:rPr lang="en-GB" sz="2400" dirty="0" smtClean="0">
                <a:solidFill>
                  <a:srgbClr val="262626"/>
                </a:solidFill>
              </a:rPr>
              <a:t>In pairs consider where you will look for evidence and what you would hope to find write them down</a:t>
            </a:r>
            <a:endParaRPr lang="en-GB" sz="2400" dirty="0">
              <a:solidFill>
                <a:srgbClr val="262626"/>
              </a:solidFill>
            </a:endParaRPr>
          </a:p>
        </p:txBody>
      </p:sp>
      <p:sp>
        <p:nvSpPr>
          <p:cNvPr id="11" name="TextBox 10"/>
          <p:cNvSpPr txBox="1"/>
          <p:nvPr/>
        </p:nvSpPr>
        <p:spPr>
          <a:xfrm>
            <a:off x="822113" y="4333124"/>
            <a:ext cx="7416824" cy="830997"/>
          </a:xfrm>
          <a:prstGeom prst="rect">
            <a:avLst/>
          </a:prstGeom>
          <a:noFill/>
        </p:spPr>
        <p:txBody>
          <a:bodyPr wrap="square" rtlCol="0">
            <a:spAutoFit/>
          </a:bodyPr>
          <a:lstStyle/>
          <a:p>
            <a:r>
              <a:rPr lang="en-GB" sz="2400" b="1" dirty="0">
                <a:solidFill>
                  <a:srgbClr val="262626"/>
                </a:solidFill>
              </a:rPr>
              <a:t>Step 3: </a:t>
            </a:r>
            <a:r>
              <a:rPr lang="en-GB" sz="2400" dirty="0" smtClean="0"/>
              <a:t>What can you add to help your string work?</a:t>
            </a:r>
            <a:endParaRPr lang="en-GB" sz="2400" dirty="0"/>
          </a:p>
          <a:p>
            <a:r>
              <a:rPr lang="en-GB" sz="2400" dirty="0" smtClean="0">
                <a:solidFill>
                  <a:srgbClr val="262626"/>
                </a:solidFill>
              </a:rPr>
              <a:t> </a:t>
            </a:r>
            <a:endParaRPr lang="en-GB" sz="2400" dirty="0">
              <a:solidFill>
                <a:srgbClr val="262626"/>
              </a:solidFill>
            </a:endParaRPr>
          </a:p>
        </p:txBody>
      </p:sp>
      <p:sp>
        <p:nvSpPr>
          <p:cNvPr id="12" name="TextBox 11"/>
          <p:cNvSpPr txBox="1"/>
          <p:nvPr/>
        </p:nvSpPr>
        <p:spPr>
          <a:xfrm>
            <a:off x="827584" y="5658578"/>
            <a:ext cx="7416824" cy="1200329"/>
          </a:xfrm>
          <a:prstGeom prst="rect">
            <a:avLst/>
          </a:prstGeom>
          <a:noFill/>
        </p:spPr>
        <p:txBody>
          <a:bodyPr wrap="square" rtlCol="0">
            <a:spAutoFit/>
          </a:bodyPr>
          <a:lstStyle/>
          <a:p>
            <a:r>
              <a:rPr lang="en-GB" sz="2400" b="1" dirty="0">
                <a:solidFill>
                  <a:srgbClr val="262626"/>
                </a:solidFill>
              </a:rPr>
              <a:t>Step 4: </a:t>
            </a:r>
            <a:r>
              <a:rPr lang="en-US" sz="2400" dirty="0" smtClean="0"/>
              <a:t>Write down anything further that will facilitate your search (see the following slide)</a:t>
            </a:r>
            <a:endParaRPr lang="en-GB" sz="2400" dirty="0"/>
          </a:p>
          <a:p>
            <a:endParaRPr lang="en-GB" sz="2400" dirty="0">
              <a:solidFill>
                <a:srgbClr val="262626"/>
              </a:solidFill>
            </a:endParaRPr>
          </a:p>
        </p:txBody>
      </p:sp>
      <p:sp>
        <p:nvSpPr>
          <p:cNvPr id="13" name="TextBox 12"/>
          <p:cNvSpPr txBox="1"/>
          <p:nvPr/>
        </p:nvSpPr>
        <p:spPr>
          <a:xfrm>
            <a:off x="835968" y="2646202"/>
            <a:ext cx="7416824" cy="1200329"/>
          </a:xfrm>
          <a:prstGeom prst="rect">
            <a:avLst/>
          </a:prstGeom>
          <a:noFill/>
        </p:spPr>
        <p:txBody>
          <a:bodyPr wrap="square" rtlCol="0">
            <a:spAutoFit/>
          </a:bodyPr>
          <a:lstStyle/>
          <a:p>
            <a:endParaRPr lang="en-GB" sz="2400" b="1" dirty="0" smtClean="0">
              <a:solidFill>
                <a:srgbClr val="262626"/>
              </a:solidFill>
            </a:endParaRPr>
          </a:p>
          <a:p>
            <a:r>
              <a:rPr lang="en-GB" sz="2400" b="1" dirty="0" smtClean="0">
                <a:solidFill>
                  <a:srgbClr val="262626"/>
                </a:solidFill>
              </a:rPr>
              <a:t>Step </a:t>
            </a:r>
            <a:r>
              <a:rPr lang="en-GB" sz="2400" b="1" dirty="0">
                <a:solidFill>
                  <a:srgbClr val="262626"/>
                </a:solidFill>
              </a:rPr>
              <a:t>2</a:t>
            </a:r>
            <a:r>
              <a:rPr lang="en-GB" sz="2400" b="1" dirty="0" smtClean="0">
                <a:solidFill>
                  <a:srgbClr val="262626"/>
                </a:solidFill>
              </a:rPr>
              <a:t>: </a:t>
            </a:r>
            <a:r>
              <a:rPr lang="en-GB" sz="2400" dirty="0" smtClean="0">
                <a:solidFill>
                  <a:srgbClr val="262626"/>
                </a:solidFill>
              </a:rPr>
              <a:t>Retrieve a selection of post-its and stick them on the paper to make a search string</a:t>
            </a:r>
            <a:endParaRPr lang="en-GB" sz="2400" dirty="0">
              <a:solidFill>
                <a:srgbClr val="262626"/>
              </a:solidFill>
            </a:endParaRPr>
          </a:p>
        </p:txBody>
      </p:sp>
      <p:sp>
        <p:nvSpPr>
          <p:cNvPr id="15" name="Text Placeholder 8"/>
          <p:cNvSpPr txBox="1">
            <a:spLocks/>
          </p:cNvSpPr>
          <p:nvPr/>
        </p:nvSpPr>
        <p:spPr>
          <a:xfrm>
            <a:off x="174688" y="332656"/>
            <a:ext cx="7488237"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smtClean="0">
                <a:solidFill>
                  <a:srgbClr val="7A1F7F"/>
                </a:solidFill>
                <a:ea typeface="Open Sans"/>
                <a:cs typeface="Open Sans"/>
              </a:rPr>
              <a:t>Keywords/phrases</a:t>
            </a:r>
            <a:endParaRPr lang="en-GB" sz="3200" dirty="0">
              <a:solidFill>
                <a:srgbClr val="7A1F7F"/>
              </a:solidFill>
              <a:ea typeface="Open Sans"/>
              <a:cs typeface="Open San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spTree>
    <p:extLst>
      <p:ext uri="{BB962C8B-B14F-4D97-AF65-F5344CB8AC3E}">
        <p14:creationId xmlns:p14="http://schemas.microsoft.com/office/powerpoint/2010/main" val="224189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dirty="0" smtClean="0"/>
              <a:t>Identification of your studies</a:t>
            </a:r>
            <a:endParaRPr lang="en-GB" dirty="0"/>
          </a:p>
        </p:txBody>
      </p:sp>
      <p:sp>
        <p:nvSpPr>
          <p:cNvPr id="10" name="Text Placeholder 9"/>
          <p:cNvSpPr>
            <a:spLocks noGrp="1"/>
          </p:cNvSpPr>
          <p:nvPr>
            <p:ph type="body" sz="quarter" idx="11"/>
          </p:nvPr>
        </p:nvSpPr>
        <p:spPr>
          <a:xfrm>
            <a:off x="251520" y="1700808"/>
            <a:ext cx="4032448" cy="720080"/>
          </a:xfrm>
        </p:spPr>
        <p:txBody>
          <a:bodyPr/>
          <a:lstStyle/>
          <a:p>
            <a:pPr algn="l"/>
            <a:r>
              <a:rPr lang="en-GB" sz="2600" dirty="0" smtClean="0"/>
              <a:t>Boolean</a:t>
            </a:r>
            <a:endParaRPr lang="en-GB" sz="2600" dirty="0"/>
          </a:p>
        </p:txBody>
      </p:sp>
      <p:sp>
        <p:nvSpPr>
          <p:cNvPr id="11" name="Text Placeholder 10"/>
          <p:cNvSpPr>
            <a:spLocks noGrp="1"/>
          </p:cNvSpPr>
          <p:nvPr>
            <p:ph type="body" sz="quarter" idx="13"/>
          </p:nvPr>
        </p:nvSpPr>
        <p:spPr>
          <a:xfrm>
            <a:off x="4716016" y="1700808"/>
            <a:ext cx="4032448" cy="720080"/>
          </a:xfrm>
        </p:spPr>
        <p:txBody>
          <a:bodyPr/>
          <a:lstStyle/>
          <a:p>
            <a:pPr marL="0" indent="0">
              <a:buNone/>
            </a:pPr>
            <a:r>
              <a:rPr lang="en-GB" sz="2600" dirty="0" smtClean="0"/>
              <a:t>Limiters</a:t>
            </a:r>
            <a:endParaRPr lang="en-GB" sz="2600" dirty="0"/>
          </a:p>
        </p:txBody>
      </p:sp>
      <p:sp>
        <p:nvSpPr>
          <p:cNvPr id="14" name="Text Placeholder 11"/>
          <p:cNvSpPr>
            <a:spLocks noGrp="1"/>
          </p:cNvSpPr>
          <p:nvPr>
            <p:ph type="body" sz="quarter" idx="14"/>
          </p:nvPr>
        </p:nvSpPr>
        <p:spPr>
          <a:xfrm>
            <a:off x="251520" y="2708920"/>
            <a:ext cx="4032448" cy="2644991"/>
          </a:xfrm>
        </p:spPr>
        <p:txBody>
          <a:bodyPr/>
          <a:lstStyle/>
          <a:p>
            <a:pPr algn="l"/>
            <a:r>
              <a:rPr lang="en-GB" sz="2400" dirty="0"/>
              <a:t>Using AND OR NOT to broaden and narrow your search</a:t>
            </a:r>
          </a:p>
          <a:p>
            <a:pPr algn="l"/>
            <a:endParaRPr lang="en-GB" sz="2400" dirty="0"/>
          </a:p>
          <a:p>
            <a:pPr algn="l"/>
            <a:r>
              <a:rPr lang="en-GB" sz="2400" dirty="0"/>
              <a:t>Can be used with individual words/phrases or saved searches</a:t>
            </a:r>
          </a:p>
        </p:txBody>
      </p:sp>
      <p:sp>
        <p:nvSpPr>
          <p:cNvPr id="15" name="Text Placeholder 11"/>
          <p:cNvSpPr>
            <a:spLocks noGrp="1"/>
          </p:cNvSpPr>
          <p:nvPr>
            <p:ph type="body" sz="quarter" idx="14"/>
          </p:nvPr>
        </p:nvSpPr>
        <p:spPr>
          <a:xfrm>
            <a:off x="4716016" y="2708920"/>
            <a:ext cx="4032448" cy="720080"/>
          </a:xfrm>
        </p:spPr>
        <p:txBody>
          <a:bodyPr/>
          <a:lstStyle/>
          <a:p>
            <a:pPr marL="342900" indent="-342900" algn="l">
              <a:buFont typeface="Arial" panose="020B0604020202020204" pitchFamily="34" charset="0"/>
              <a:buChar char="•"/>
            </a:pPr>
            <a:r>
              <a:rPr lang="en-GB" sz="2400" dirty="0"/>
              <a:t>Language </a:t>
            </a:r>
          </a:p>
          <a:p>
            <a:pPr marL="342900" indent="-342900" algn="l">
              <a:buFont typeface="Arial" panose="020B0604020202020204" pitchFamily="34" charset="0"/>
              <a:buChar char="•"/>
            </a:pPr>
            <a:r>
              <a:rPr lang="en-GB" sz="2400" dirty="0"/>
              <a:t>Population</a:t>
            </a:r>
          </a:p>
          <a:p>
            <a:pPr marL="342900" indent="-342900" algn="l">
              <a:buFont typeface="Arial" panose="020B0604020202020204" pitchFamily="34" charset="0"/>
              <a:buChar char="•"/>
            </a:pPr>
            <a:r>
              <a:rPr lang="en-GB" sz="2400" dirty="0"/>
              <a:t>Type of study</a:t>
            </a:r>
          </a:p>
          <a:p>
            <a:pPr marL="342900" indent="-342900" algn="l">
              <a:buFont typeface="Arial" panose="020B0604020202020204" pitchFamily="34" charset="0"/>
              <a:buChar char="•"/>
            </a:pPr>
            <a:r>
              <a:rPr lang="en-GB" sz="2400" dirty="0"/>
              <a:t>Date of publication </a:t>
            </a:r>
          </a:p>
          <a:p>
            <a:pPr algn="l"/>
            <a:endParaRPr lang="en-GB" sz="2400" dirty="0"/>
          </a:p>
        </p:txBody>
      </p:sp>
    </p:spTree>
    <p:extLst>
      <p:ext uri="{BB962C8B-B14F-4D97-AF65-F5344CB8AC3E}">
        <p14:creationId xmlns:p14="http://schemas.microsoft.com/office/powerpoint/2010/main" val="215918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385</Words>
  <Application>Microsoft Office PowerPoint</Application>
  <PresentationFormat>On-screen Show (4:3)</PresentationFormat>
  <Paragraphs>95</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Aston</dc:creator>
  <cp:lastModifiedBy>Samantha Aston</cp:lastModifiedBy>
  <cp:revision>15</cp:revision>
  <dcterms:created xsi:type="dcterms:W3CDTF">2018-09-10T14:51:19Z</dcterms:created>
  <dcterms:modified xsi:type="dcterms:W3CDTF">2018-09-17T10:57:58Z</dcterms:modified>
</cp:coreProperties>
</file>