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D8A49-EE35-4476-B348-EDC5A67FF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FFB2D2-2BE8-4FD3-9CB7-B2A1C611B4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C15A0-E431-408B-BA18-C852E5C09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D44B-05A4-485A-A6C6-46E29CEA53DA}" type="datetimeFigureOut">
              <a:rPr lang="en-GB" smtClean="0"/>
              <a:t>30/07/2020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F91175-1A7C-4496-8286-35BC4092F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C0052-FE37-45F7-94E3-EACB85F96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C010-6A69-4A2E-9843-6F1E364C5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580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81D1B-FC15-41F9-B404-0DEB8A9AB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5AEAAE-3277-487D-ADD4-15E526FEF8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AC613-81F1-4565-812E-9768863B2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D44B-05A4-485A-A6C6-46E29CEA53DA}" type="datetimeFigureOut">
              <a:rPr lang="en-GB" smtClean="0"/>
              <a:t>30/07/2020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0575E-D915-4833-B10A-A6C464008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239EE-47FA-4011-82D4-44EFCCB5C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C010-6A69-4A2E-9843-6F1E364C5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49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6B54DC-36AB-44A0-9643-CC187B46B8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4766B-82BB-4E98-AF65-2B65BC4C67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9255B-FCD3-40A3-97B6-8E8878E76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D44B-05A4-485A-A6C6-46E29CEA53DA}" type="datetimeFigureOut">
              <a:rPr lang="en-GB" smtClean="0"/>
              <a:t>30/07/2020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1F8BC-476D-4D17-A203-62431A67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5BAFB-4701-46B5-A917-A5ABB4C8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C010-6A69-4A2E-9843-6F1E364C5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592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D9A55-A10E-4095-8401-011BE2200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4AC4E-7D24-4474-95A9-0DD6DCE6A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0BEFC-4224-4096-93B5-880D4F2F9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D44B-05A4-485A-A6C6-46E29CEA53DA}" type="datetimeFigureOut">
              <a:rPr lang="en-GB" smtClean="0"/>
              <a:t>30/07/2020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509FE-8CA3-4A6B-A885-58F52E6FA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67087-46F5-4411-87F7-42D29DC32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C010-6A69-4A2E-9843-6F1E364C5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62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2BCAD-9357-4FB2-A014-9224BC3B9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761E21-9A41-4847-B52F-55A3B7440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1BD8E-37A9-44C1-9FCE-18F6DCB85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D44B-05A4-485A-A6C6-46E29CEA53DA}" type="datetimeFigureOut">
              <a:rPr lang="en-GB" smtClean="0"/>
              <a:t>30/07/2020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F38FA-28ED-42C7-BAD3-144827CD0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FEB32-308F-4BD6-836D-878605C5D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C010-6A69-4A2E-9843-6F1E364C5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447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4B56B-3040-4DDC-8D0D-D4E2381ED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2E582-5616-4098-B6CC-403F1F30EC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D72EB5-7B42-4BDA-8841-7EF76E2B1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874EA-64CF-4EBD-9A7E-76AEAFC16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D44B-05A4-485A-A6C6-46E29CEA53DA}" type="datetimeFigureOut">
              <a:rPr lang="en-GB" smtClean="0"/>
              <a:t>30/07/2020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DFE368-DC30-4915-A077-839EF55AF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8886B-4B74-49AE-B3F6-C41802775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C010-6A69-4A2E-9843-6F1E364C5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299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0157-4577-4F3C-BF11-552F41F7B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07967B-9E8F-475E-A88A-C4D17CD07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D43050-3E48-476C-A45B-48B03D4C6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400D52-4AF2-4694-BC27-2E70A3FCC8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6D5C63-BB07-4043-8FD1-10ED3B52E8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6EAAE1-11C8-4E27-AD02-C5912D3CE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D44B-05A4-485A-A6C6-46E29CEA53DA}" type="datetimeFigureOut">
              <a:rPr lang="en-GB" smtClean="0"/>
              <a:t>30/07/2020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BC59B8-2559-4502-86DC-6DE62A489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102A09-F4DA-4A0C-8EA1-F29623A4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C010-6A69-4A2E-9843-6F1E364C5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68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882FC-D1DD-4630-97B4-24F964950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1FD9EB-DAD4-42CB-BE5B-ACAADA02C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D44B-05A4-485A-A6C6-46E29CEA53DA}" type="datetimeFigureOut">
              <a:rPr lang="en-GB" smtClean="0"/>
              <a:t>30/07/2020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231E2F-051D-47F3-8119-FCC0D7580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D7F688-0873-4734-BF68-3D4D6F608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C010-6A69-4A2E-9843-6F1E364C5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483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74E173-6C49-46A0-9644-7D2381115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D44B-05A4-485A-A6C6-46E29CEA53DA}" type="datetimeFigureOut">
              <a:rPr lang="en-GB" smtClean="0"/>
              <a:t>30/07/2020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E6DB35-C92D-4422-8323-68095F4B9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71A26E-E3F6-4727-8185-1E7222EDB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C010-6A69-4A2E-9843-6F1E364C5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37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9F9A6-8738-4F83-92CC-39D4AB97C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C02C3-1C63-44EE-AEE8-F134F157D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79B8B5-E9B3-42BC-B43A-7CBED1A05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50791F-15D2-47FA-A8C8-C0B61C243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D44B-05A4-485A-A6C6-46E29CEA53DA}" type="datetimeFigureOut">
              <a:rPr lang="en-GB" smtClean="0"/>
              <a:t>30/07/2020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FC320B-7AEB-483A-87C2-5FFFCF4E5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D2278-9595-4B81-8292-87F319D7B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C010-6A69-4A2E-9843-6F1E364C5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40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99404-661F-4EF8-A9BA-DE1DD1FB3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0801D-7323-46DE-8365-7A2665B509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0B652C-FD8C-476D-ADEE-8DD81DAAC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4D4DDC-6686-4CE3-B5ED-2518A644D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D44B-05A4-485A-A6C6-46E29CEA53DA}" type="datetimeFigureOut">
              <a:rPr lang="en-GB" smtClean="0"/>
              <a:t>30/07/2020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7D4556-E824-49AA-BCBC-22403673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DF8276-2B01-435B-8B7B-D6EF361E6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C010-6A69-4A2E-9843-6F1E364C5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54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D09A6D-4FDA-45B0-A942-3CA984EF4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34423-3304-439F-A4E2-F193371D0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FF513-A152-4DCD-AE8B-5E1CC48073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AD44B-05A4-485A-A6C6-46E29CEA53DA}" type="datetimeFigureOut">
              <a:rPr lang="en-GB" smtClean="0"/>
              <a:t>30/07/2020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9436F-B410-44D5-84F7-D73AD25470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FC03E-5A77-499C-9132-0C241A0692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DC010-6A69-4A2E-9843-6F1E364C5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8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5322065-0FCB-457E-89BD-A67151807436}"/>
              </a:ext>
            </a:extLst>
          </p:cNvPr>
          <p:cNvGrpSpPr/>
          <p:nvPr/>
        </p:nvGrpSpPr>
        <p:grpSpPr>
          <a:xfrm>
            <a:off x="343041" y="2199575"/>
            <a:ext cx="11505917" cy="3202789"/>
            <a:chOff x="873853" y="2041882"/>
            <a:chExt cx="8008682" cy="2229298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6A5E0E5A-5049-4D76-A3DD-769F7C7890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49354" y="2669797"/>
              <a:ext cx="914400" cy="9144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96BFD08-0D5F-4FA3-BE29-542D06905D7E}"/>
                </a:ext>
              </a:extLst>
            </p:cNvPr>
            <p:cNvSpPr txBox="1"/>
            <p:nvPr/>
          </p:nvSpPr>
          <p:spPr>
            <a:xfrm>
              <a:off x="873853" y="3649211"/>
              <a:ext cx="1065402" cy="278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solidFill>
                    <a:srgbClr val="660066"/>
                  </a:solidFill>
                </a:rPr>
                <a:t>Scholarly</a:t>
              </a:r>
            </a:p>
          </p:txBody>
        </p:sp>
        <p:sp>
          <p:nvSpPr>
            <p:cNvPr id="8" name="Arrow: Left-Right 7">
              <a:extLst>
                <a:ext uri="{FF2B5EF4-FFF2-40B4-BE49-F238E27FC236}">
                  <a16:creationId xmlns:a16="http://schemas.microsoft.com/office/drawing/2014/main" id="{A822EE83-69BF-4127-9D58-DB488FC5B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828801" y="3126997"/>
              <a:ext cx="5911430" cy="187492"/>
            </a:xfrm>
            <a:prstGeom prst="leftRightArrow">
              <a:avLst/>
            </a:prstGeom>
            <a:solidFill>
              <a:srgbClr val="66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0C530820-B077-4A3D-B87A-EFA64FD9E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892634" y="2502411"/>
              <a:ext cx="914400" cy="9144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7D81896-D3B6-45DE-BF37-A00C5BB4DE29}"/>
                </a:ext>
              </a:extLst>
            </p:cNvPr>
            <p:cNvSpPr txBox="1"/>
            <p:nvPr/>
          </p:nvSpPr>
          <p:spPr>
            <a:xfrm>
              <a:off x="7817133" y="3481825"/>
              <a:ext cx="1065402" cy="278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660066"/>
                  </a:solidFill>
                </a:rPr>
                <a:t>Popular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8E49535-1CF2-46DD-A43A-8D8D0EA45AC2}"/>
                </a:ext>
              </a:extLst>
            </p:cNvPr>
            <p:cNvSpPr txBox="1"/>
            <p:nvPr/>
          </p:nvSpPr>
          <p:spPr>
            <a:xfrm>
              <a:off x="1867246" y="2226867"/>
              <a:ext cx="1065402" cy="578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An article in a peer reviewed journal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EEA027A9-5D7E-4986-B720-B72F792E9D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 flipV="1">
              <a:off x="2432807" y="2963482"/>
              <a:ext cx="0" cy="248453"/>
            </a:xfrm>
            <a:prstGeom prst="straightConnector1">
              <a:avLst/>
            </a:prstGeom>
            <a:ln w="19050">
              <a:solidFill>
                <a:srgbClr val="6600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0F11314D-ECC2-4800-869A-61B1C40C5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2845266" y="3211935"/>
              <a:ext cx="0" cy="284875"/>
            </a:xfrm>
            <a:prstGeom prst="straightConnector1">
              <a:avLst/>
            </a:prstGeom>
            <a:ln w="19050">
              <a:solidFill>
                <a:srgbClr val="6600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7146260-2A61-473A-8665-6BCA7C509B5C}"/>
                </a:ext>
              </a:extLst>
            </p:cNvPr>
            <p:cNvSpPr txBox="1"/>
            <p:nvPr/>
          </p:nvSpPr>
          <p:spPr>
            <a:xfrm>
              <a:off x="2325148" y="3496810"/>
              <a:ext cx="1065402" cy="235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Academic book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6FDCBD7-338F-4C58-80C7-D40777CD1B86}"/>
                </a:ext>
              </a:extLst>
            </p:cNvPr>
            <p:cNvSpPr txBox="1"/>
            <p:nvPr/>
          </p:nvSpPr>
          <p:spPr>
            <a:xfrm>
              <a:off x="2922168" y="2375177"/>
              <a:ext cx="1110135" cy="407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Conference proceedings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36B6200F-E8E6-4750-A977-573223957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 flipV="1">
              <a:off x="3477236" y="2930975"/>
              <a:ext cx="0" cy="248453"/>
            </a:xfrm>
            <a:prstGeom prst="straightConnector1">
              <a:avLst/>
            </a:prstGeom>
            <a:ln w="19050">
              <a:solidFill>
                <a:srgbClr val="6600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81D0C874-B352-487E-BAFB-CAA0F7E5CB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4029513" y="3221722"/>
              <a:ext cx="0" cy="284875"/>
            </a:xfrm>
            <a:prstGeom prst="straightConnector1">
              <a:avLst/>
            </a:prstGeom>
            <a:ln w="19050">
              <a:solidFill>
                <a:srgbClr val="6600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9E3EE1D-CF4B-4ED8-ABF6-D667210F4F7B}"/>
                </a:ext>
              </a:extLst>
            </p:cNvPr>
            <p:cNvSpPr txBox="1"/>
            <p:nvPr/>
          </p:nvSpPr>
          <p:spPr>
            <a:xfrm>
              <a:off x="3509395" y="3506597"/>
              <a:ext cx="1154884" cy="407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Government website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C4306EF-ACDD-441D-8C2D-6C1FE1E37CD5}"/>
                </a:ext>
              </a:extLst>
            </p:cNvPr>
            <p:cNvSpPr txBox="1"/>
            <p:nvPr/>
          </p:nvSpPr>
          <p:spPr>
            <a:xfrm>
              <a:off x="4221767" y="2217801"/>
              <a:ext cx="1110135" cy="407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Blog post from a subject expert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DEDBD6E7-3860-4C99-90F2-E31C9C59F4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 flipV="1">
              <a:off x="4778928" y="2760359"/>
              <a:ext cx="0" cy="416425"/>
            </a:xfrm>
            <a:prstGeom prst="straightConnector1">
              <a:avLst/>
            </a:prstGeom>
            <a:ln w="19050">
              <a:solidFill>
                <a:srgbClr val="6600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DE6B9031-67E5-4686-93F2-E57242FD5B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5213759" y="3236891"/>
              <a:ext cx="0" cy="455874"/>
            </a:xfrm>
            <a:prstGeom prst="straightConnector1">
              <a:avLst/>
            </a:prstGeom>
            <a:ln w="19050">
              <a:solidFill>
                <a:srgbClr val="6600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62563CF-AF18-43E2-972A-62B2C957CB03}"/>
                </a:ext>
              </a:extLst>
            </p:cNvPr>
            <p:cNvSpPr txBox="1"/>
            <p:nvPr/>
          </p:nvSpPr>
          <p:spPr>
            <a:xfrm>
              <a:off x="4693641" y="3692765"/>
              <a:ext cx="1154884" cy="578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Blog post from a news paper columnist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EC6A3B8-34C2-4134-A716-25058C737A6E}"/>
                </a:ext>
              </a:extLst>
            </p:cNvPr>
            <p:cNvSpPr txBox="1"/>
            <p:nvPr/>
          </p:nvSpPr>
          <p:spPr>
            <a:xfrm>
              <a:off x="5296247" y="2384417"/>
              <a:ext cx="1110135" cy="407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Newspaper article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415A8524-160E-4747-AE83-7E457290B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 flipV="1">
              <a:off x="5851315" y="2940215"/>
              <a:ext cx="0" cy="248453"/>
            </a:xfrm>
            <a:prstGeom prst="straightConnector1">
              <a:avLst/>
            </a:prstGeom>
            <a:ln w="19050">
              <a:solidFill>
                <a:srgbClr val="6600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8611DD6C-8725-4038-99E8-4C1FE5BF5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6641986" y="3228015"/>
              <a:ext cx="0" cy="455874"/>
            </a:xfrm>
            <a:prstGeom prst="straightConnector1">
              <a:avLst/>
            </a:prstGeom>
            <a:ln w="19050">
              <a:solidFill>
                <a:srgbClr val="6600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3A4F177-49E7-4313-B943-F21526DA9153}"/>
                </a:ext>
              </a:extLst>
            </p:cNvPr>
            <p:cNvSpPr txBox="1"/>
            <p:nvPr/>
          </p:nvSpPr>
          <p:spPr>
            <a:xfrm>
              <a:off x="6004421" y="3677597"/>
              <a:ext cx="1419833" cy="578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Social media posts from a company or organisation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B53B703-0BFE-4665-8538-C81172DA90C2}"/>
                </a:ext>
              </a:extLst>
            </p:cNvPr>
            <p:cNvSpPr txBox="1"/>
            <p:nvPr/>
          </p:nvSpPr>
          <p:spPr>
            <a:xfrm>
              <a:off x="6630095" y="2041882"/>
              <a:ext cx="1110135" cy="407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Blog post from a lay person</a:t>
              </a: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458C5D35-42B3-4B22-A5AE-D6611A2AE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 flipV="1">
              <a:off x="7185163" y="2851927"/>
              <a:ext cx="0" cy="362106"/>
            </a:xfrm>
            <a:prstGeom prst="straightConnector1">
              <a:avLst/>
            </a:prstGeom>
            <a:ln w="19050">
              <a:solidFill>
                <a:srgbClr val="6600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BA6B7661-0942-4BD2-BD03-A71E738D44EB}"/>
              </a:ext>
            </a:extLst>
          </p:cNvPr>
          <p:cNvSpPr/>
          <p:nvPr/>
        </p:nvSpPr>
        <p:spPr>
          <a:xfrm>
            <a:off x="92302" y="200345"/>
            <a:ext cx="56747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660066"/>
                </a:solidFill>
              </a:rPr>
              <a:t>Popular vs scholarly sources of information</a:t>
            </a:r>
          </a:p>
        </p:txBody>
      </p:sp>
    </p:spTree>
    <p:extLst>
      <p:ext uri="{BB962C8B-B14F-4D97-AF65-F5344CB8AC3E}">
        <p14:creationId xmlns:p14="http://schemas.microsoft.com/office/powerpoint/2010/main" val="3490144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Carlene Barton</dc:creator>
  <cp:lastModifiedBy>Carlene Barton</cp:lastModifiedBy>
  <cp:revision>4</cp:revision>
  <dcterms:created xsi:type="dcterms:W3CDTF">2020-07-03T17:04:30Z</dcterms:created>
  <dcterms:modified xsi:type="dcterms:W3CDTF">2020-07-30T13:39:03Z</dcterms:modified>
</cp:coreProperties>
</file>